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5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16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customXml/itemProps2.xml" ContentType="application/vnd.openxmlformats-officedocument.customXmlProperti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tags/tag20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customXml/itemProps3.xml" ContentType="application/vnd.openxmlformats-officedocument.customXml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21.xml" ContentType="application/vnd.openxmlformats-officedocument.presentationml.tags+xml"/>
  <Override PartName="/ppt/tags/tag5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5" r:id="rId5"/>
    <p:sldMasterId id="2147483693" r:id="rId6"/>
    <p:sldMasterId id="2147483681" r:id="rId7"/>
    <p:sldMasterId id="2147483660" r:id="rId8"/>
    <p:sldMasterId id="2147483697" r:id="rId9"/>
    <p:sldMasterId id="2147483710" r:id="rId10"/>
  </p:sldMasterIdLst>
  <p:notesMasterIdLst>
    <p:notesMasterId r:id="rId21"/>
  </p:notesMasterIdLst>
  <p:sldIdLst>
    <p:sldId id="294" r:id="rId11"/>
    <p:sldId id="295" r:id="rId12"/>
    <p:sldId id="320" r:id="rId13"/>
    <p:sldId id="489" r:id="rId14"/>
    <p:sldId id="307" r:id="rId15"/>
    <p:sldId id="313" r:id="rId16"/>
    <p:sldId id="319" r:id="rId17"/>
    <p:sldId id="487" r:id="rId18"/>
    <p:sldId id="488" r:id="rId19"/>
    <p:sldId id="31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918" autoAdjust="0"/>
  </p:normalViewPr>
  <p:slideViewPr>
    <p:cSldViewPr snapToGrid="0">
      <p:cViewPr varScale="1">
        <p:scale>
          <a:sx n="79" d="100"/>
          <a:sy n="79" d="100"/>
        </p:scale>
        <p:origin x="1830" y="90"/>
      </p:cViewPr>
      <p:guideLst/>
    </p:cSldViewPr>
  </p:slideViewPr>
  <p:outlineViewPr>
    <p:cViewPr>
      <p:scale>
        <a:sx n="33" d="100"/>
        <a:sy n="33" d="100"/>
      </p:scale>
      <p:origin x="0" y="-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"/>
    </p:cViewPr>
  </p:sorterViewPr>
  <p:notesViewPr>
    <p:cSldViewPr snapToGrid="0">
      <p:cViewPr varScale="1">
        <p:scale>
          <a:sx n="63" d="100"/>
          <a:sy n="63" d="100"/>
        </p:scale>
        <p:origin x="31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7C4FF1-B4FF-481A-B2B8-D15A1D9896C4}" type="datetimeFigureOut">
              <a:rPr lang="en-CA" smtClean="0"/>
              <a:t>2024-09-05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8F3F2-21F4-4F6A-A516-E52C4D22D38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9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3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848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5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1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940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33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88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-2" y="0"/>
            <a:ext cx="12192001" cy="550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66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714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509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48000" y="5088279"/>
            <a:ext cx="1296000" cy="1656000"/>
            <a:chOff x="5177445" y="5202000"/>
            <a:chExt cx="1296000" cy="1656000"/>
          </a:xfrm>
        </p:grpSpPr>
        <p:sp>
          <p:nvSpPr>
            <p:cNvPr id="14" name="Round Same Side Corner Rectangle 13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3756000" y="6627105"/>
            <a:ext cx="4680000" cy="212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57" y="6405810"/>
            <a:ext cx="1188000" cy="299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6309241"/>
            <a:ext cx="1491222" cy="396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232" y="511760"/>
            <a:ext cx="5728796" cy="1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512B-B320-449C-B3F3-484A81E0DF9C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62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67A5-43FD-47EA-AC4E-E38088E4FBC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823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1CED-390B-42D6-8C74-0577EC8161D4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788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C2C-91F5-46CF-8082-EDB6A8D7551D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97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68E-A405-4913-AFEB-E114438AE032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16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6BA7-43AA-4E16-8179-7C76CA0CF7E6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016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5A81-3E8D-4E44-AEA6-2E97CA0A49A1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600" y="273635"/>
            <a:ext cx="5728796" cy="1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F86F-E071-422D-93E8-C8B3A41AA4C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17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519-2451-4FAA-B8BB-19C90AFAB964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445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D0DF-89B4-4E4C-8514-45987B910310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93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44874" y="6396357"/>
            <a:ext cx="2096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</p:spTree>
    <p:extLst>
      <p:ext uri="{BB962C8B-B14F-4D97-AF65-F5344CB8AC3E}">
        <p14:creationId xmlns:p14="http://schemas.microsoft.com/office/powerpoint/2010/main" val="1638171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E19D-CE66-49C7-A736-05453B6F3F05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84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E9FC-625A-4FBE-AA39-BFB74ACC5F15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485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CEE-A5F5-404F-B059-4A1455D6B2B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189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D8F-46A2-4F37-BFDC-14BBEE9671B1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95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F078-9D74-46AB-9802-52E31CFF235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657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E1A-E7BB-4B50-A5E5-5C812F71A46C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437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0A35-31B2-436F-86A3-C1FA582A8881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1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BF4-B2F6-4909-9BAF-FE34576112F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Click to edit Master subtitle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12192001" cy="550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714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09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448000" y="5088279"/>
            <a:ext cx="1296000" cy="1656000"/>
            <a:chOff x="5177445" y="5202000"/>
            <a:chExt cx="1296000" cy="1656000"/>
          </a:xfrm>
        </p:grpSpPr>
        <p:sp>
          <p:nvSpPr>
            <p:cNvPr id="13" name="Round Same Side Corner Rectangle 12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7" t="2501" r="13160" b="2987"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756000" y="6627105"/>
            <a:ext cx="4680000" cy="212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57" y="6405810"/>
            <a:ext cx="1188000" cy="299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309241"/>
            <a:ext cx="1491222" cy="396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0" y="512826"/>
            <a:ext cx="576731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6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7016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010150"/>
            <a:ext cx="10515600" cy="4976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5F66-B78E-4DC0-96BE-DB5A774D90D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7016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010150"/>
            <a:ext cx="10515600" cy="4976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9E5-EA71-43EB-A711-5CDC91E7051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64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7298-C7BA-4C95-92D0-FBFD6B44877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1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F12-E41A-4628-A2FC-FFB5A325731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3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A9BC-E99D-4242-8EED-0549224C107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73ED-D588-49FD-A7EE-AE43338D499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17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BCDF-677E-4A49-87A2-D5D13318931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01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80A-B884-4DF5-BEBE-7F8EC876037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83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F58-70DC-420D-A4E4-065C4C80251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8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5B4-F99E-476C-8930-73FC413B6E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44874" y="6396357"/>
            <a:ext cx="2096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</p:spTree>
    <p:extLst>
      <p:ext uri="{BB962C8B-B14F-4D97-AF65-F5344CB8AC3E}">
        <p14:creationId xmlns:p14="http://schemas.microsoft.com/office/powerpoint/2010/main" val="36969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7016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010150"/>
            <a:ext cx="10515600" cy="4976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CA1-0125-46AC-ABEA-30B85B84AE7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Click to edit Master subtitle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12192001" cy="550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714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09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448000" y="5088279"/>
            <a:ext cx="1296000" cy="1656000"/>
            <a:chOff x="5177445" y="5202000"/>
            <a:chExt cx="1296000" cy="1656000"/>
          </a:xfrm>
        </p:grpSpPr>
        <p:sp>
          <p:nvSpPr>
            <p:cNvPr id="13" name="Round Same Side Corner Rectangle 12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756000" y="6627105"/>
            <a:ext cx="4680000" cy="212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57" y="6405810"/>
            <a:ext cx="1188000" cy="299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6309241"/>
            <a:ext cx="1491222" cy="396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340" y="512826"/>
            <a:ext cx="576731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63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6F55-87C4-42B8-B2C9-FD5B20014C0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83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169F-69E4-4DC6-B408-8520F043D9D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66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412-29C4-4796-9DB1-5C8BE399485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0DB1-08E1-4402-A830-F401B74AEE2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5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474-51C1-446B-9E39-D97CF473C51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68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9F31-9FAD-49C3-811C-8E7F4A0CE28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5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DA81-3309-4335-A10F-F3243AA55A2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52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3725-0ADE-492D-898A-9DA25CE899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E570-CCB4-431E-A752-7B7C8319BF5D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709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77E-5B7B-4FC2-992E-57DA7FC3366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55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FFB8-6549-423E-AA4E-13B7C364716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94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32356729-7245-5945-880C-812972A508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82700"/>
            <a:ext cx="10972800" cy="495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11931" indent="-211931">
              <a:defRPr sz="2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>
              <a:defRPr sz="1800"/>
            </a:lvl2pPr>
            <a:lvl3pPr marL="857250" indent="-171450">
              <a:buSzPct val="100000"/>
              <a:buFont typeface="Wingdings" charset="2"/>
              <a:buChar char="§"/>
              <a:defRPr sz="1500"/>
            </a:lvl3pPr>
            <a:lvl4pPr marL="1200150" indent="-171450">
              <a:buSzPct val="100000"/>
              <a:buFont typeface="Courier New"/>
              <a:buChar char="o"/>
              <a:defRPr sz="1350" baseline="0"/>
            </a:lvl4pPr>
            <a:lvl5pPr>
              <a:defRPr sz="1350"/>
            </a:lvl5pPr>
          </a:lstStyle>
          <a:p>
            <a:pPr lvl="0"/>
            <a:r>
              <a:rPr lang="en-CA" dirty="0"/>
              <a:t>Bullets 1 – Arial 28 </a:t>
            </a:r>
            <a:r>
              <a:rPr lang="en-CA" dirty="0" err="1"/>
              <a:t>pt</a:t>
            </a:r>
            <a:endParaRPr lang="en-CA" dirty="0"/>
          </a:p>
          <a:p>
            <a:pPr lvl="1"/>
            <a:r>
              <a:rPr lang="en-US" dirty="0"/>
              <a:t>Bullets 2 – Arial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Bullets 3 – 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2006603" y="457200"/>
            <a:ext cx="8064500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Arial bold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970F-B20C-47CD-93BB-057D6687287B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2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36D3-0069-443D-A994-1E284D06A6DE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770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F798-7791-4FD2-B44A-F35B06D59EFC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66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086A-F1B5-4275-BDD3-A288AB2B9AED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3151-6378-4BE6-83C3-25C157A310C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AA92-A26B-4F28-AFBB-3B8CCFC4020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299F-6542-4891-B0E7-BCC163EF8836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63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923B-77B0-4974-A238-BC5FCE9D4794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651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46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000" y="4995805"/>
            <a:ext cx="1296000" cy="1656000"/>
            <a:chOff x="5177445" y="5202000"/>
            <a:chExt cx="1296000" cy="1656000"/>
          </a:xfrm>
        </p:grpSpPr>
        <p:sp>
          <p:nvSpPr>
            <p:cNvPr id="10" name="Round Same Side Corner Rectangle 9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3756000" y="667800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57" y="6342810"/>
            <a:ext cx="1188000" cy="299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6246241"/>
            <a:ext cx="1491222" cy="396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AA42-9940-456F-BA2F-DDEE28F22EE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2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841-2A3C-492E-B1D7-F501454625B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17.png"/><Relationship Id="rId4" Type="http://schemas.openxmlformats.org/officeDocument/2006/relationships/tags" Target="../tags/tag1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Layout" Target="../slideLayouts/slideLayout4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524000" y="3324068"/>
            <a:ext cx="9144000" cy="1655762"/>
          </a:xfrm>
        </p:spPr>
        <p:txBody>
          <a:bodyPr/>
          <a:lstStyle/>
          <a:p>
            <a:r>
              <a:rPr lang="fr-CA" dirty="0" err="1"/>
              <a:t>Lgén</a:t>
            </a:r>
            <a:r>
              <a:rPr lang="fr-CA" dirty="0"/>
              <a:t> E. J. Kenny, commandant de l’ARC</a:t>
            </a:r>
          </a:p>
          <a:p>
            <a:r>
              <a:rPr lang="fr-CA" dirty="0" err="1"/>
              <a:t>Adjuc</a:t>
            </a:r>
            <a:r>
              <a:rPr lang="fr-CA" dirty="0"/>
              <a:t> R. J. Hansen, </a:t>
            </a:r>
            <a:r>
              <a:rPr lang="fr-CA" dirty="0" err="1"/>
              <a:t>adjudante-chef</a:t>
            </a:r>
            <a:r>
              <a:rPr lang="fr-CA" dirty="0"/>
              <a:t> de l’ARC</a:t>
            </a:r>
          </a:p>
          <a:p>
            <a:endParaRPr lang="fr-CA" dirty="0"/>
          </a:p>
          <a:p>
            <a:r>
              <a:rPr lang="fr-CA" dirty="0"/>
              <a:t>9 septembre 2024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1839368"/>
            <a:ext cx="8229600" cy="1484700"/>
          </a:xfrm>
          <a:prstGeom prst="rect">
            <a:avLst/>
          </a:prstGeo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Aviation royale canadienne</a:t>
            </a:r>
          </a:p>
          <a:p>
            <a:endParaRPr lang="fr-FR" altLang="en-US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r>
              <a:rPr lang="fr-FR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POECUA</a:t>
            </a:r>
            <a:br>
              <a:rPr lang="en-CA" altLang="en-US" sz="3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</a:br>
            <a:endParaRPr lang="en-CA" altLang="en-US" sz="28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5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0"/>
            <a:ext cx="10234569" cy="68404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1519881" y="1752892"/>
            <a:ext cx="8229600" cy="6298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altLang="en-US" dirty="0">
                <a:solidFill>
                  <a:prstClr val="black"/>
                </a:solidFill>
              </a:rPr>
              <a:t>Discussion</a:t>
            </a:r>
            <a:endParaRPr lang="en-US" altLang="en-US" dirty="0">
              <a:solidFill>
                <a:prstClr val="black"/>
              </a:solidFill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2356729-7245-5945-880C-812972A508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9600" y="578426"/>
            <a:ext cx="5892800" cy="834350"/>
          </a:xfrm>
        </p:spPr>
        <p:txBody>
          <a:bodyPr anchor="ctr" anchorCtr="0"/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Aperçu</a:t>
            </a:r>
            <a:endParaRPr lang="en-CA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1341" y="1196752"/>
            <a:ext cx="6039141" cy="5013176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fr-CA" sz="2600" b="1" dirty="0">
                <a:latin typeface="+mj-lt"/>
              </a:rPr>
              <a:t>Environnement de sécurité actuel et futur </a:t>
            </a:r>
          </a:p>
          <a:p>
            <a:pPr marL="457200" indent="-457200"/>
            <a:r>
              <a:rPr lang="fr-CA" sz="2600" b="1" dirty="0">
                <a:latin typeface="+mj-lt"/>
              </a:rPr>
              <a:t>Mission et vision</a:t>
            </a:r>
          </a:p>
          <a:p>
            <a:pPr marL="457200" indent="-457200"/>
            <a:r>
              <a:rPr lang="fr-CA" sz="2600" b="1" dirty="0">
                <a:latin typeface="+mj-lt"/>
              </a:rPr>
              <a:t>Notre personnel</a:t>
            </a:r>
          </a:p>
          <a:p>
            <a:pPr marL="457200" indent="-457200"/>
            <a:r>
              <a:rPr lang="fr-CA" sz="2600" b="1" dirty="0">
                <a:latin typeface="+mj-lt"/>
              </a:rPr>
              <a:t>Stratégie de l’ARC</a:t>
            </a:r>
          </a:p>
          <a:p>
            <a:pPr marL="457200" indent="-457200"/>
            <a:r>
              <a:rPr lang="fr-CA" sz="2600" b="1" dirty="0">
                <a:latin typeface="+mj-lt"/>
              </a:rPr>
              <a:t>Objectifs stratégiques</a:t>
            </a:r>
          </a:p>
          <a:p>
            <a:pPr marL="457200" indent="-457200"/>
            <a:r>
              <a:rPr lang="fr-CA" sz="2600" b="1" dirty="0">
                <a:latin typeface="+mj-lt"/>
              </a:rPr>
              <a:t>ARC 2024</a:t>
            </a:r>
          </a:p>
          <a:p>
            <a:pPr marL="457200" indent="-457200"/>
            <a:r>
              <a:rPr lang="fr-CA" sz="2600" b="1" dirty="0">
                <a:latin typeface="+mj-lt"/>
              </a:rPr>
              <a:t>Attentes et perspectives</a:t>
            </a:r>
          </a:p>
          <a:p>
            <a:pPr marL="171450" indent="-457200"/>
            <a:endParaRPr lang="en-CA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407278"/>
            <a:ext cx="4140526" cy="27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2885" y="365125"/>
            <a:ext cx="11698486" cy="701675"/>
          </a:xfrm>
        </p:spPr>
        <p:txBody>
          <a:bodyPr/>
          <a:lstStyle/>
          <a:p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Préoccupations actuelles et futures en matière de sécurité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2885" y="1532238"/>
            <a:ext cx="12039406" cy="5325762"/>
          </a:xfrm>
        </p:spPr>
        <p:txBody>
          <a:bodyPr/>
          <a:lstStyle/>
          <a:p>
            <a:r>
              <a:rPr lang="fr-CA" sz="3600" dirty="0"/>
              <a:t>Préoccupations géostratégiques</a:t>
            </a:r>
          </a:p>
          <a:p>
            <a:r>
              <a:rPr lang="fr-CA" sz="3600" dirty="0"/>
              <a:t>Technologies émergentes et perturbatrices </a:t>
            </a:r>
          </a:p>
          <a:p>
            <a:r>
              <a:rPr lang="fr-CA" sz="3600" dirty="0"/>
              <a:t>Cybermenaces, menaces électromagnétiques et résilience </a:t>
            </a:r>
          </a:p>
          <a:p>
            <a:r>
              <a:rPr lang="fr-CA" sz="3600" dirty="0"/>
              <a:t>Défis en matière de personnel </a:t>
            </a:r>
          </a:p>
          <a:p>
            <a:r>
              <a:rPr lang="fr-CA" sz="3600" dirty="0"/>
              <a:t>Changements climatiques</a:t>
            </a:r>
          </a:p>
          <a:p>
            <a:r>
              <a:rPr lang="fr-CA" sz="3600" dirty="0"/>
              <a:t>Capacités spatiales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86" y="3428999"/>
            <a:ext cx="5228085" cy="29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25298" y="831076"/>
            <a:ext cx="36579" cy="2706859"/>
          </a:xfrm>
          <a:prstGeom prst="rect">
            <a:avLst/>
          </a:prstGeom>
        </p:spPr>
      </p:pic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11716694" y="640059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4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578734" y="925975"/>
            <a:ext cx="493081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Mission</a:t>
            </a:r>
          </a:p>
          <a:p>
            <a:pPr algn="ctr">
              <a:defRPr/>
            </a:pPr>
            <a:r>
              <a:rPr lang="fr-CA" sz="2000" dirty="0"/>
              <a:t>Générer une puissance aérienne et spatiale pertinente, réactive et efficace au pays et à l’étranger.</a:t>
            </a:r>
            <a:endParaRPr lang="en-CA" dirty="0"/>
          </a:p>
          <a:p>
            <a:pPr algn="ctr"/>
            <a:r>
              <a:rPr lang="en-CA" sz="2400" b="1" u="sng" dirty="0"/>
              <a:t>Vision</a:t>
            </a:r>
          </a:p>
          <a:p>
            <a:pPr algn="ctr">
              <a:defRPr/>
            </a:pPr>
            <a:r>
              <a:rPr lang="fr-CA" sz="2000" dirty="0"/>
              <a:t>Obtenir un avantage opérationnel en tant que force aérienne et spatiale agile, intégrée et inclusive.</a:t>
            </a:r>
            <a:endParaRPr lang="en-CA" b="1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68574478"/>
              </p:ext>
            </p:extLst>
          </p:nvPr>
        </p:nvGraphicFramePr>
        <p:xfrm>
          <a:off x="6121756" y="1480342"/>
          <a:ext cx="5594936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8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/>
                        <a:t>Force régulière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/>
                        <a:t>Force de réserve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/>
                        <a:t>Fonction publique  </a:t>
                      </a:r>
                      <a:r>
                        <a:rPr lang="fr-CA" sz="800" noProof="0" dirty="0"/>
                        <a:t>Nomination indéterminée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r>
                        <a:rPr lang="fr-CA" noProof="0" dirty="0"/>
                        <a:t>Nombre d’employés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11 656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1 372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15 091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r>
                        <a:rPr lang="fr-CA" noProof="0" dirty="0"/>
                        <a:t>Nombre de postes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13 439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3 274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18 868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F404A2-7067-A6A4-A9A6-02DBDE830EA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956884" y="925975"/>
            <a:ext cx="226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/>
              <a:t>Notre personnel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D0BFE9-1A81-E9B4-F9AD-82DC129E4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3680" y="3647688"/>
            <a:ext cx="6432935" cy="28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655621-4FBB-015B-1B8E-FDCB95EDE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74540" y="-554886"/>
            <a:ext cx="9144000" cy="1478280"/>
          </a:xfrm>
        </p:spPr>
        <p:txBody>
          <a:bodyPr/>
          <a:lstStyle/>
          <a:p>
            <a:br>
              <a:rPr lang="en-US" altLang="en-US" dirty="0"/>
            </a:br>
            <a:r>
              <a:rPr lang="fr-CA" alt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de l’ARC</a:t>
            </a:r>
            <a:endParaRPr lang="fr-CA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D1A264A-50A6-DD2B-BF2E-76BEFA3CFD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84" y="0"/>
            <a:ext cx="2367516" cy="23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1CBF60-DFAA-2176-6409-3931842E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12" y="67901"/>
            <a:ext cx="5197576" cy="67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64518" y="396548"/>
            <a:ext cx="10515600" cy="701675"/>
          </a:xfrm>
        </p:spPr>
        <p:txBody>
          <a:bodyPr/>
          <a:lstStyle/>
          <a:p>
            <a:r>
              <a:rPr lang="fr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5490" y="1916659"/>
            <a:ext cx="5608152" cy="2079078"/>
          </a:xfrm>
        </p:spPr>
        <p:txBody>
          <a:bodyPr/>
          <a:lstStyle/>
          <a:p>
            <a:r>
              <a:rPr lang="fr-CA" sz="3200" dirty="0"/>
              <a:t>Valoriser nos gens et investir dans leur avenir.</a:t>
            </a:r>
          </a:p>
          <a:p>
            <a:r>
              <a:rPr lang="fr-CA" sz="3200" dirty="0"/>
              <a:t>Être prêts à mener des opérations.</a:t>
            </a:r>
          </a:p>
          <a:p>
            <a:r>
              <a:rPr lang="fr-CA" sz="3200" dirty="0"/>
              <a:t>Se moderniser pour l’avenir.</a:t>
            </a:r>
          </a:p>
          <a:p>
            <a:r>
              <a:rPr lang="fr-CA" sz="3200" dirty="0"/>
              <a:t>S’engager et s’associer pour réussir.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60" y="1646269"/>
            <a:ext cx="6020515" cy="34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5D9A-E1B0-4BE2-5D5A-96378F2460A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Attentes du commandant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594DFC-32EE-D445-33F3-9A1A43BF69DA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52338" y="1932947"/>
            <a:ext cx="6032546" cy="2340000"/>
          </a:xfrm>
        </p:spPr>
        <p:txBody>
          <a:bodyPr/>
          <a:lstStyle/>
          <a:p>
            <a:r>
              <a:rPr lang="fr-CA" sz="1800" dirty="0"/>
              <a:t>Examiner, comprendre et apporter des modifications au besoin.</a:t>
            </a:r>
          </a:p>
          <a:p>
            <a:r>
              <a:rPr lang="fr-CA" sz="1800" dirty="0"/>
              <a:t>Assurer une harmonisation.</a:t>
            </a:r>
          </a:p>
          <a:p>
            <a:r>
              <a:rPr lang="fr-CA" sz="1800" dirty="0"/>
              <a:t>Se concentrer sur l’escadron/l’unité.</a:t>
            </a:r>
            <a:endParaRPr lang="fr-CA" dirty="0"/>
          </a:p>
          <a:p>
            <a:endParaRPr lang="fr-CA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9A689F-E6B2-A68E-9EF1-96473DCBC0C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6000" y="1274256"/>
            <a:ext cx="6160814" cy="248521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Deux approches : établir à l’avance ou travailler en collaboration.</a:t>
            </a:r>
          </a:p>
          <a:p>
            <a:r>
              <a:rPr lang="fr-CA" sz="1800" dirty="0"/>
              <a:t>Créer son propre récit.</a:t>
            </a:r>
          </a:p>
          <a:p>
            <a:r>
              <a:rPr lang="fr-CA" sz="1800" dirty="0"/>
              <a:t>Communiquer régulièrement avec ses supérieurs, ses pairs et ses subalternes. </a:t>
            </a:r>
          </a:p>
          <a:p>
            <a:r>
              <a:rPr lang="fr-CA" sz="1800" dirty="0"/>
              <a:t>Le travail n’est pas harmonisé avec les priorités; il faut s’interroger sur les raisons de cette situation en adoptant un état d’esprit axé sur le risque (résultats et processus).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6572ECC-80AF-8F36-9477-E28E9E3B4D6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2924" y="4331703"/>
            <a:ext cx="5868000" cy="2340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Créer un environnement respectueux et inclusif.</a:t>
            </a:r>
          </a:p>
          <a:p>
            <a:r>
              <a:rPr lang="fr-CA" sz="1800" dirty="0"/>
              <a:t>Apprendre à connaître son personnel.</a:t>
            </a:r>
          </a:p>
          <a:p>
            <a:pPr lvl="1"/>
            <a:r>
              <a:rPr lang="fr-CA" sz="1800" dirty="0"/>
              <a:t>Établir les points forts et les points à améliorer.</a:t>
            </a:r>
          </a:p>
          <a:p>
            <a:r>
              <a:rPr lang="fr-CA" sz="1800" dirty="0"/>
              <a:t>Responsabiliser son personnel.</a:t>
            </a:r>
          </a:p>
          <a:p>
            <a:r>
              <a:rPr lang="fr-CA" sz="1800" dirty="0"/>
              <a:t>Encadrer son personnel.</a:t>
            </a:r>
          </a:p>
          <a:p>
            <a:r>
              <a:rPr lang="fr-CA" sz="1800" dirty="0"/>
              <a:t>Former ses remplaçants.</a:t>
            </a:r>
          </a:p>
          <a:p>
            <a:endParaRPr lang="fr-CA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A71E034-588E-200E-6A83-58CDB90CA32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84884" y="4083475"/>
            <a:ext cx="5868000" cy="254745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Être accessible et authentique.</a:t>
            </a:r>
          </a:p>
          <a:p>
            <a:r>
              <a:rPr lang="fr-CA" sz="1800" dirty="0"/>
              <a:t>Prendre ses propres décisions.</a:t>
            </a:r>
          </a:p>
          <a:p>
            <a:r>
              <a:rPr lang="fr-CA" sz="1800" dirty="0"/>
              <a:t>L’équipe de commandement de l’unité a la plus grande influence sur les personnes.</a:t>
            </a:r>
          </a:p>
          <a:p>
            <a:r>
              <a:rPr lang="fr-CA" sz="1800" dirty="0"/>
              <a:t>Il y a peu de rétroaction.</a:t>
            </a:r>
          </a:p>
          <a:p>
            <a:r>
              <a:rPr lang="fr-CA" sz="1800" dirty="0"/>
              <a:t>Établir un équilibre entre le travail et la vie personnelle.</a:t>
            </a:r>
          </a:p>
          <a:p>
            <a:r>
              <a:rPr lang="fr-CA" sz="1800" dirty="0"/>
              <a:t>Approche de l’équipe de commandement.</a:t>
            </a:r>
          </a:p>
          <a:p>
            <a:endParaRPr lang="fr-CA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93C264-F53F-DDE6-CEB6-080E9CD8650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947795" y="1249960"/>
            <a:ext cx="0" cy="521664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82E82B-88F6-97B8-B22D-1E68355995BF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52338" y="3741490"/>
            <a:ext cx="117110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488153F-17C8-71FD-9953-24A73266452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-138748" y="1239491"/>
            <a:ext cx="5867999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400" b="1" dirty="0">
                <a:solidFill>
                  <a:schemeClr val="accent5">
                    <a:lumMod val="50000"/>
                  </a:schemeClr>
                </a:solidFill>
              </a:rPr>
              <a:t>Mission, vision et valeurs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87E1849-3C0D-654E-7D73-662823868A0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964645" y="978991"/>
            <a:ext cx="2708478" cy="46792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chemeClr val="accent5">
                    <a:lumMod val="50000"/>
                  </a:schemeClr>
                </a:solidFill>
              </a:rPr>
              <a:t>Priorités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241EC1B-C34F-D845-0077-C340FD69A1C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65992" y="3805027"/>
            <a:ext cx="5867999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chemeClr val="accent5">
                    <a:lumMod val="50000"/>
                  </a:schemeClr>
                </a:solidFill>
              </a:rPr>
              <a:t>Prendre soin des gens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B2FA5E2-0F58-EBB7-E192-E8CA61DEF9C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937450" y="3759475"/>
            <a:ext cx="3394273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chemeClr val="accent5">
                    <a:lumMod val="50000"/>
                  </a:schemeClr>
                </a:solidFill>
              </a:rPr>
              <a:t>Réflexions</a:t>
            </a:r>
          </a:p>
        </p:txBody>
      </p:sp>
    </p:spTree>
    <p:extLst>
      <p:ext uri="{BB962C8B-B14F-4D97-AF65-F5344CB8AC3E}">
        <p14:creationId xmlns:p14="http://schemas.microsoft.com/office/powerpoint/2010/main" val="158552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AAE-1E08-5F38-AACB-93F908FC9A4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en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l’adjuc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4D56-FB56-78BA-E0C1-F4C83BA8246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Souhaiter la bienvenue au Corps des </a:t>
            </a:r>
            <a:r>
              <a:rPr lang="fr-CA" dirty="0" err="1"/>
              <a:t>adjuc</a:t>
            </a:r>
            <a:r>
              <a:rPr lang="fr-CA" dirty="0"/>
              <a:t>.</a:t>
            </a:r>
          </a:p>
          <a:p>
            <a:r>
              <a:rPr lang="fr-CA" dirty="0"/>
              <a:t>Assumer son rôle de conseillère.</a:t>
            </a:r>
          </a:p>
          <a:p>
            <a:r>
              <a:rPr lang="fr-CA" dirty="0"/>
              <a:t>Respecter l’obligation de rendre compte.</a:t>
            </a:r>
          </a:p>
          <a:p>
            <a:r>
              <a:rPr lang="fr-CA" dirty="0"/>
              <a:t>Se lancer à fond.</a:t>
            </a:r>
          </a:p>
          <a:p>
            <a:r>
              <a:rPr lang="fr-CA" dirty="0"/>
              <a:t>Établir une culture d’unité.</a:t>
            </a:r>
          </a:p>
          <a:p>
            <a:r>
              <a:rPr lang="fr-CA" dirty="0"/>
              <a:t>Jouer le rôle de capteur essentiel.</a:t>
            </a:r>
          </a:p>
          <a:p>
            <a:r>
              <a:rPr lang="fr-CA" dirty="0"/>
              <a:t>Transmettre les messages.</a:t>
            </a:r>
          </a:p>
          <a:p>
            <a:r>
              <a:rPr lang="fr-CA" dirty="0"/>
              <a:t>Assurer un équilibre entre la vie personnelle et la vie professionnelle.</a:t>
            </a:r>
          </a:p>
          <a:p>
            <a:r>
              <a:rPr lang="fr-CA" dirty="0"/>
              <a:t>Que nous réserve l’avenir?</a:t>
            </a:r>
          </a:p>
        </p:txBody>
      </p:sp>
    </p:spTree>
    <p:extLst>
      <p:ext uri="{BB962C8B-B14F-4D97-AF65-F5344CB8AC3E}">
        <p14:creationId xmlns:p14="http://schemas.microsoft.com/office/powerpoint/2010/main" val="3660600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2BE7F6-BE86-446C-94F6-01FD427530CC}" vid="{2F64BC31-20AE-4FC4-A7AA-85744BD7425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2BE7F6-BE86-446C-94F6-01FD427530CC}" vid="{2F64BC31-20AE-4FC4-A7AA-85744BD7425F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2BE7F6-BE86-446C-94F6-01FD427530CC}" vid="{2F64BC31-20AE-4FC4-A7AA-85744BD7425F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1104 - REVISED RCAF Air Board Brief (002).potx [Read-Only]" id="{133D507D-5E75-451B-BD32-2E5746B0CFAB}" vid="{0E4D7DDB-D7FD-4EED-BC8B-6CDD55C54AB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t_x0020_Name xmlns="4e4e7067-1b66-4815-83c0-e5717f015141">RCAF Barker College</Unit_x0020_Name>
    <DocumentSetDescription xmlns="http://schemas.microsoft.com/sharepoint/v3" xsi:nil="true"/>
    <UIC xmlns="4e4e7067-1b66-4815-83c0-e5717f015141">1661</UIC>
    <Parent_Org xmlns="4e4e7067-1b66-4815-83c0-e5717f015141">RCAF</Parent_Org>
    <Function xmlns="4e4e7067-1b66-4815-83c0-e5717f015141" xsi:nil="true"/>
    <_dlc_DocId xmlns="aa8a929f-e17f-40f1-8382-8c4bec3123f6">R34XM6XYDTFE-1902396871-38</_dlc_DocId>
    <_dlc_DocIdUrl xmlns="aa8a929f-e17f-40f1-8382-8c4bec3123f6">
      <Url>https://018gc.sharepoint.com/sites/ORG-1661-007-000/_layouts/15/DocIdRedir.aspx?ID=R34XM6XYDTFE-1902396871-38</Url>
      <Description>R34XM6XYDTFE-1902396871-38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ND Document" ma:contentTypeID="0x010100010C2ADD635BB5409CEF3A212D7D66C8001A8B4AA1EB9EEC4481D8563369336C17" ma:contentTypeVersion="14" ma:contentTypeDescription="This Content Type applies the default UIC, Unit Name and Parent Org to all documents in the site." ma:contentTypeScope="" ma:versionID="71e2de0384efe514db5bce08534d83cf">
  <xsd:schema xmlns:xsd="http://www.w3.org/2001/XMLSchema" xmlns:xs="http://www.w3.org/2001/XMLSchema" xmlns:p="http://schemas.microsoft.com/office/2006/metadata/properties" xmlns:ns1="http://schemas.microsoft.com/sharepoint/v3" xmlns:ns2="4e4e7067-1b66-4815-83c0-e5717f015141" xmlns:ns3="aa8a929f-e17f-40f1-8382-8c4bec3123f6" xmlns:ns4="1f86be55-5efb-4ba3-a4c9-920e0fb75160" targetNamespace="http://schemas.microsoft.com/office/2006/metadata/properties" ma:root="true" ma:fieldsID="08285cf0514b0705647bf2401d5e5268" ns1:_="" ns2:_="" ns3:_="" ns4:_="">
    <xsd:import namespace="http://schemas.microsoft.com/sharepoint/v3"/>
    <xsd:import namespace="4e4e7067-1b66-4815-83c0-e5717f015141"/>
    <xsd:import namespace="aa8a929f-e17f-40f1-8382-8c4bec3123f6"/>
    <xsd:import namespace="1f86be55-5efb-4ba3-a4c9-920e0fb75160"/>
    <xsd:element name="properties">
      <xsd:complexType>
        <xsd:sequence>
          <xsd:element name="documentManagement">
            <xsd:complexType>
              <xsd:all>
                <xsd:element ref="ns2:UIC"/>
                <xsd:element ref="ns2:Unit_x0020_Name"/>
                <xsd:element ref="ns2:Parent_Org"/>
                <xsd:element ref="ns3:_dlc_DocId" minOccurs="0"/>
                <xsd:element ref="ns3:_dlc_DocIdUrl" minOccurs="0"/>
                <xsd:element ref="ns3:_dlc_DocIdPersistId" minOccurs="0"/>
                <xsd:element ref="ns2:Function" minOccurs="0"/>
                <xsd:element ref="ns1:DocumentSetDescription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5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e7067-1b66-4815-83c0-e5717f015141" elementFormDefault="qualified">
    <xsd:import namespace="http://schemas.microsoft.com/office/2006/documentManagement/types"/>
    <xsd:import namespace="http://schemas.microsoft.com/office/infopath/2007/PartnerControls"/>
    <xsd:element name="UIC" ma:index="8" ma:displayName="UIC" ma:default="1661" ma:description="UIC" ma:internalName="UIC" ma:readOnly="false">
      <xsd:simpleType>
        <xsd:restriction base="dms:Text">
          <xsd:maxLength value="4"/>
        </xsd:restriction>
      </xsd:simpleType>
    </xsd:element>
    <xsd:element name="Unit_x0020_Name" ma:index="9" ma:displayName="Unit Name" ma:default="RCAF Barker College" ma:description="Unit Name" ma:internalName="Unit_x0020_Name" ma:readOnly="false">
      <xsd:simpleType>
        <xsd:restriction base="dms:Text">
          <xsd:maxLength value="255"/>
        </xsd:restriction>
      </xsd:simpleType>
    </xsd:element>
    <xsd:element name="Parent_Org" ma:index="10" ma:displayName="Parent_Org" ma:default="RCAF" ma:format="Dropdown" ma:internalName="Parent_Org" ma:readOnly="false">
      <xsd:simpleType>
        <xsd:restriction base="dms:Choice">
          <xsd:enumeration value="O365_Admin"/>
          <xsd:enumeration value="CJOC"/>
          <xsd:enumeration value="ADM(RS)"/>
          <xsd:enumeration value="ADM(IE)"/>
          <xsd:enumeration value="ADM(Fin)"/>
          <xsd:enumeration value="ADM(S&amp;T)"/>
          <xsd:enumeration value="ADM(DIA)"/>
          <xsd:enumeration value="ADM(HR Civ)"/>
          <xsd:enumeration value="ADM(IM)"/>
          <xsd:enumeration value="ADM(Mat)"/>
          <xsd:enumeration value="ADM(PA)"/>
          <xsd:enumeration value="ADM(POL)"/>
          <xsd:enumeration value="CANSOFCOM"/>
          <xsd:enumeration value="CFINTCOM"/>
          <xsd:enumeration value="CMJ"/>
          <xsd:enumeration value="MPC"/>
          <xsd:enumeration value="Corp Sec"/>
          <xsd:enumeration value="CFHA"/>
          <xsd:enumeration value="JAG"/>
          <xsd:enumeration value="RCAF"/>
          <xsd:enumeration value="RCN"/>
          <xsd:enumeration value="SJS"/>
          <xsd:enumeration value="VCDS"/>
          <xsd:enumeration value="CA"/>
          <xsd:enumeration value="Ombudsman"/>
        </xsd:restriction>
      </xsd:simpleType>
    </xsd:element>
    <xsd:element name="Function" ma:index="14" nillable="true" ma:displayName="Function" ma:format="Dropdown" ma:internalName="Function">
      <xsd:simpleType>
        <xsd:restriction base="dms:Choice">
          <xsd:enumeration value="Acquisitions-Procurement"/>
          <xsd:enumeration value="Travel and Events"/>
          <xsd:enumeration value="Environment"/>
          <xsd:enumeration value="Finances"/>
          <xsd:enumeration value="Human Resources"/>
          <xsd:enumeration value="Information Management"/>
          <xsd:enumeration value="Information Technology"/>
          <xsd:enumeration value="Management and Oversight"/>
          <xsd:enumeration value="Materiel"/>
          <xsd:enumeration value="Military Personnel"/>
          <xsd:enumeration value="Occupational Health and Safety"/>
          <xsd:enumeration value="Public Affairs"/>
          <xsd:enumeration value="Real Property"/>
          <xsd:enumeration value="Ready Forces"/>
          <xsd:enumeration value="Operations"/>
          <xsd:enumeration value="Communications"/>
          <xsd:enumeration value="Legal Services"/>
          <xsd:enumeration value="Future Force Design"/>
          <xsd:enumeration value="Defence Team"/>
          <xsd:enumeration value="Sustainable Bases Information Technology System &amp; Infrastructure"/>
          <xsd:enumeration value="Procurement of Capabiliti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a929f-e17f-40f1-8382-8c4bec3123f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be55-5efb-4ba3-a4c9-920e0fb7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746758-9F9B-440D-AC02-00CE87BE9A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AAA54-03FB-4EA3-9D36-5485587147F2}">
  <ds:schemaRefs>
    <ds:schemaRef ds:uri="http://schemas.microsoft.com/office/2006/documentManagement/types"/>
    <ds:schemaRef ds:uri="0a277e62-950f-4008-813b-ab7084fade48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37b642a-b03a-49d8-a7a8-174058223755"/>
    <ds:schemaRef ds:uri="http://schemas.microsoft.com/sharepoint/v4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6FB31B-E156-4134-970D-7492A61A4C3A}"/>
</file>

<file path=customXml/itemProps4.xml><?xml version="1.0" encoding="utf-8"?>
<ds:datastoreItem xmlns:ds="http://schemas.openxmlformats.org/officeDocument/2006/customXml" ds:itemID="{977EBED8-70BC-4E7A-B386-B2168FF439D0}"/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435</Words>
  <Application>Microsoft Office PowerPoint</Application>
  <PresentationFormat>Widescreen</PresentationFormat>
  <Paragraphs>94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1_Office Theme</vt:lpstr>
      <vt:lpstr>1_Custom Design</vt:lpstr>
      <vt:lpstr>Custom Design</vt:lpstr>
      <vt:lpstr>3_Office Theme</vt:lpstr>
      <vt:lpstr>4_Office Theme</vt:lpstr>
      <vt:lpstr>PowerPoint Presentation</vt:lpstr>
      <vt:lpstr>Aperçu</vt:lpstr>
      <vt:lpstr>Préoccupations actuelles et futures en matière de sécurité </vt:lpstr>
      <vt:lpstr>  </vt:lpstr>
      <vt:lpstr> Stratégie de l’ARC</vt:lpstr>
      <vt:lpstr>PowerPoint Presentation</vt:lpstr>
      <vt:lpstr>Objectifs stratégiques</vt:lpstr>
      <vt:lpstr>Attentes du commandant</vt:lpstr>
      <vt:lpstr>Perspective de l’adjuc C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nethercott.nj</dc:creator>
  <cp:lastModifiedBy>Comeau LCol JRM@C Air Force Exec@Defence365</cp:lastModifiedBy>
  <cp:revision>97</cp:revision>
  <cp:lastPrinted>2024-09-05T20:52:08Z</cp:lastPrinted>
  <dcterms:created xsi:type="dcterms:W3CDTF">2022-10-13T20:37:31Z</dcterms:created>
  <dcterms:modified xsi:type="dcterms:W3CDTF">2024-09-05T20:52:13Z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0x010100010C2ADD635BB5409CEF3A212D7D66C8001A8B4AA1EB9EEC4481D8563369336C17</vt:lpwstr>
  </property>
  <property fmtid="{D5CDD505-2E9C-101B-9397-08002B2CF9AE}" pid="3" name="MSIP_Label_3e33c1f9-43dd-4e5b-bd09-632e008e075a_Enabled">
    <vt:lpwstr>true</vt:lpwstr>
  </property>
  <property fmtid="{D5CDD505-2E9C-101B-9397-08002B2CF9AE}" pid="4" name="MSIP_Label_3e33c1f9-43dd-4e5b-bd09-632e008e075a_SetDate">
    <vt:lpwstr>2024-08-26T11:55:03Z</vt:lpwstr>
  </property>
  <property fmtid="{D5CDD505-2E9C-101B-9397-08002B2CF9AE}" pid="5" name="MSIP_Label_3e33c1f9-43dd-4e5b-bd09-632e008e075a_Method">
    <vt:lpwstr>Standard</vt:lpwstr>
  </property>
  <property fmtid="{D5CDD505-2E9C-101B-9397-08002B2CF9AE}" pid="6" name="MSIP_Label_3e33c1f9-43dd-4e5b-bd09-632e008e075a_Name">
    <vt:lpwstr>UNCLASSIFIED INTERNAL</vt:lpwstr>
  </property>
  <property fmtid="{D5CDD505-2E9C-101B-9397-08002B2CF9AE}" pid="7" name="MSIP_Label_3e33c1f9-43dd-4e5b-bd09-632e008e075a_SiteId">
    <vt:lpwstr>325b4494-1587-40d5-bb31-8b660b7f1038</vt:lpwstr>
  </property>
  <property fmtid="{D5CDD505-2E9C-101B-9397-08002B2CF9AE}" pid="8" name="MSIP_Label_3e33c1f9-43dd-4e5b-bd09-632e008e075a_ActionId">
    <vt:lpwstr>3c7032fa-e8ff-40a2-a891-8c5b48fa2150</vt:lpwstr>
  </property>
  <property fmtid="{D5CDD505-2E9C-101B-9397-08002B2CF9AE}" pid="9" name="MSIP_Label_3e33c1f9-43dd-4e5b-bd09-632e008e075a_ContentBits">
    <vt:lpwstr>0</vt:lpwstr>
  </property>
  <property fmtid="{D5CDD505-2E9C-101B-9397-08002B2CF9AE}" pid="10" name="MSIP_Label_834ed4f5-eae4-40c7-82be-b1cdf720a1b9_Enabled">
    <vt:lpwstr>true</vt:lpwstr>
  </property>
  <property fmtid="{D5CDD505-2E9C-101B-9397-08002B2CF9AE}" pid="11" name="MSIP_Label_834ed4f5-eae4-40c7-82be-b1cdf720a1b9_SetDate">
    <vt:lpwstr>2024-09-05T18:21:25Z</vt:lpwstr>
  </property>
  <property fmtid="{D5CDD505-2E9C-101B-9397-08002B2CF9AE}" pid="12" name="MSIP_Label_834ed4f5-eae4-40c7-82be-b1cdf720a1b9_Method">
    <vt:lpwstr>Standard</vt:lpwstr>
  </property>
  <property fmtid="{D5CDD505-2E9C-101B-9397-08002B2CF9AE}" pid="13" name="MSIP_Label_834ed4f5-eae4-40c7-82be-b1cdf720a1b9_Name">
    <vt:lpwstr>Unclassified - Non classifié</vt:lpwstr>
  </property>
  <property fmtid="{D5CDD505-2E9C-101B-9397-08002B2CF9AE}" pid="14" name="MSIP_Label_834ed4f5-eae4-40c7-82be-b1cdf720a1b9_SiteId">
    <vt:lpwstr>e0d54a3c-7bbe-4a64-9d46-f9f84a41c833</vt:lpwstr>
  </property>
  <property fmtid="{D5CDD505-2E9C-101B-9397-08002B2CF9AE}" pid="15" name="MSIP_Label_834ed4f5-eae4-40c7-82be-b1cdf720a1b9_ActionId">
    <vt:lpwstr>5b0fd417-4c8d-429f-bd63-34b61a39b186</vt:lpwstr>
  </property>
  <property fmtid="{D5CDD505-2E9C-101B-9397-08002B2CF9AE}" pid="16" name="MSIP_Label_834ed4f5-eae4-40c7-82be-b1cdf720a1b9_ContentBits">
    <vt:lpwstr>0</vt:lpwstr>
  </property>
  <property fmtid="{D5CDD505-2E9C-101B-9397-08002B2CF9AE}" pid="18" name="_NewReviewCycle">
    <vt:lpwstr/>
  </property>
  <property fmtid="{D5CDD505-2E9C-101B-9397-08002B2CF9AE}" pid="19" name="_dlc_DocIdItemGuid">
    <vt:lpwstr>d8287969-d92e-4b8a-84a7-af664bd3d445</vt:lpwstr>
  </property>
</Properties>
</file>