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7.xml" ContentType="application/vnd.openxmlformats-officedocument.theme+xml"/>
  <Override PartName="/ppt/theme/theme1.xml" ContentType="application/vnd.openxmlformats-officedocument.theme+xml"/>
  <Override PartName="/ppt/theme/theme6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8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95" r:id="rId5"/>
    <p:sldMasterId id="2147483693" r:id="rId6"/>
    <p:sldMasterId id="2147483681" r:id="rId7"/>
    <p:sldMasterId id="2147483660" r:id="rId8"/>
    <p:sldMasterId id="2147483697" r:id="rId9"/>
    <p:sldMasterId id="2147483710" r:id="rId10"/>
  </p:sldMasterIdLst>
  <p:notesMasterIdLst>
    <p:notesMasterId r:id="rId21"/>
  </p:notesMasterIdLst>
  <p:sldIdLst>
    <p:sldId id="294" r:id="rId11"/>
    <p:sldId id="295" r:id="rId12"/>
    <p:sldId id="320" r:id="rId13"/>
    <p:sldId id="489" r:id="rId14"/>
    <p:sldId id="307" r:id="rId15"/>
    <p:sldId id="313" r:id="rId16"/>
    <p:sldId id="319" r:id="rId17"/>
    <p:sldId id="487" r:id="rId18"/>
    <p:sldId id="488" r:id="rId19"/>
    <p:sldId id="317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019" autoAdjust="0"/>
  </p:normalViewPr>
  <p:slideViewPr>
    <p:cSldViewPr snapToGrid="0">
      <p:cViewPr varScale="1">
        <p:scale>
          <a:sx n="96" d="100"/>
          <a:sy n="96" d="100"/>
        </p:scale>
        <p:origin x="1152" y="78"/>
      </p:cViewPr>
      <p:guideLst/>
    </p:cSldViewPr>
  </p:slideViewPr>
  <p:outlineViewPr>
    <p:cViewPr>
      <p:scale>
        <a:sx n="33" d="100"/>
        <a:sy n="33" d="100"/>
      </p:scale>
      <p:origin x="0" y="-8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6"/>
    </p:cViewPr>
  </p:sorterViewPr>
  <p:notesViewPr>
    <p:cSldViewPr snapToGrid="0">
      <p:cViewPr varScale="1">
        <p:scale>
          <a:sx n="71" d="100"/>
          <a:sy n="71" d="100"/>
        </p:scale>
        <p:origin x="162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customXml" Target="../customXml/item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7C4FF1-B4FF-481A-B2B8-D15A1D9896C4}" type="datetimeFigureOut">
              <a:rPr lang="en-CA" smtClean="0"/>
              <a:t>2024-09-05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AB8F3F2-21F4-4F6A-A516-E52C4D22D38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57910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8F3F2-21F4-4F6A-A516-E52C4D22D38A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77327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D7EEF-AECB-4286-9094-403E8EEDDFFD}" type="slidenum">
              <a:rPr lang="en-CA" smtClean="0">
                <a:solidFill>
                  <a:prstClr val="black"/>
                </a:solidFill>
              </a:rPr>
              <a:pPr/>
              <a:t>3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988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8F3F2-21F4-4F6A-A516-E52C4D22D38A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28485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D7EEF-AECB-4286-9094-403E8EEDDFFD}" type="slidenum">
              <a:rPr lang="en-CA" smtClean="0">
                <a:solidFill>
                  <a:prstClr val="black"/>
                </a:solidFill>
              </a:rPr>
              <a:pPr/>
              <a:t>5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659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Discussion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D7EEF-AECB-4286-9094-403E8EEDDFFD}" type="slidenum">
              <a:rPr lang="en-CA" smtClean="0">
                <a:solidFill>
                  <a:prstClr val="black"/>
                </a:solidFill>
              </a:rPr>
              <a:pPr/>
              <a:t>6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612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D7EEF-AECB-4286-9094-403E8EEDDFFD}" type="slidenum">
              <a:rPr lang="en-CA" smtClean="0">
                <a:solidFill>
                  <a:prstClr val="black"/>
                </a:solidFill>
              </a:rPr>
              <a:pPr/>
              <a:t>7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955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10" name="Rectangle 9"/>
          <p:cNvSpPr/>
          <p:nvPr userDrawn="1"/>
        </p:nvSpPr>
        <p:spPr>
          <a:xfrm>
            <a:off x="-2" y="0"/>
            <a:ext cx="12192001" cy="550474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48000">
                <a:schemeClr val="accent1">
                  <a:lumMod val="6000"/>
                  <a:lumOff val="94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0066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5714998"/>
            <a:ext cx="12192000" cy="20964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CA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5509046"/>
            <a:ext cx="12192000" cy="209643"/>
          </a:xfrm>
          <a:prstGeom prst="rect">
            <a:avLst/>
          </a:prstGeom>
          <a:gradFill flip="none" rotWithShape="1">
            <a:gsLst>
              <a:gs pos="0">
                <a:srgbClr val="00338E">
                  <a:shade val="30000"/>
                  <a:satMod val="115000"/>
                </a:srgbClr>
              </a:gs>
              <a:gs pos="50000">
                <a:srgbClr val="00338E">
                  <a:shade val="67500"/>
                  <a:satMod val="115000"/>
                </a:srgbClr>
              </a:gs>
              <a:gs pos="100000">
                <a:srgbClr val="00338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CA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5448000" y="5088279"/>
            <a:ext cx="1296000" cy="1656000"/>
            <a:chOff x="5177445" y="5202000"/>
            <a:chExt cx="1296000" cy="1656000"/>
          </a:xfrm>
        </p:grpSpPr>
        <p:sp>
          <p:nvSpPr>
            <p:cNvPr id="14" name="Round Same Side Corner Rectangle 13"/>
            <p:cNvSpPr/>
            <p:nvPr userDrawn="1"/>
          </p:nvSpPr>
          <p:spPr>
            <a:xfrm>
              <a:off x="5177445" y="5202000"/>
              <a:ext cx="1296000" cy="1656000"/>
            </a:xfrm>
            <a:prstGeom prst="round2SameRect">
              <a:avLst>
                <a:gd name="adj1" fmla="val 11825"/>
                <a:gd name="adj2" fmla="val 0"/>
              </a:avLst>
            </a:prstGeom>
            <a:gradFill flip="none" rotWithShape="1">
              <a:gsLst>
                <a:gs pos="0">
                  <a:schemeClr val="tx1"/>
                </a:gs>
                <a:gs pos="70000">
                  <a:srgbClr val="013187">
                    <a:shade val="67500"/>
                    <a:satMod val="115000"/>
                  </a:srgbClr>
                </a:gs>
                <a:gs pos="100000">
                  <a:srgbClr val="013187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/>
            <a:lstStyle/>
            <a:p>
              <a:pPr algn="ctr"/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CANADIAN</a:t>
              </a:r>
              <a:endParaRPr lang="en-US" sz="800" b="1" baseline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800" b="1" baseline="0" dirty="0">
                  <a:latin typeface="Arial" panose="020B0604020202020204" pitchFamily="34" charset="0"/>
                  <a:cs typeface="Arial" panose="020B0604020202020204" pitchFamily="34" charset="0"/>
                </a:rPr>
                <a:t>ARMED FORCES</a:t>
              </a:r>
            </a:p>
            <a:p>
              <a:pPr algn="ctr"/>
              <a:endParaRPr lang="en-US" sz="900" b="1" baseline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700" b="1" baseline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700" b="1" baseline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700" b="1" baseline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700" b="1" baseline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700" b="1" baseline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700" b="1" baseline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800" b="1" baseline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800" b="1" baseline="0" dirty="0">
                  <a:latin typeface="Arial" panose="020B0604020202020204" pitchFamily="34" charset="0"/>
                  <a:cs typeface="Arial" panose="020B0604020202020204" pitchFamily="34" charset="0"/>
                </a:rPr>
                <a:t>FORCES ARMÉES</a:t>
              </a:r>
            </a:p>
            <a:p>
              <a:pPr algn="ctr"/>
              <a:r>
                <a:rPr lang="en-US" sz="800" b="1" baseline="0" dirty="0">
                  <a:latin typeface="Arial" panose="020B0604020202020204" pitchFamily="34" charset="0"/>
                  <a:cs typeface="Arial" panose="020B0604020202020204" pitchFamily="34" charset="0"/>
                </a:rPr>
                <a:t>CANADIENNES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87507" y="5544000"/>
              <a:ext cx="675875" cy="864000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 userDrawn="1"/>
        </p:nvSpPr>
        <p:spPr>
          <a:xfrm>
            <a:off x="3756000" y="6627105"/>
            <a:ext cx="4680000" cy="21299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b" anchorCtr="1">
            <a:noAutofit/>
          </a:bodyPr>
          <a:lstStyle/>
          <a:p>
            <a:r>
              <a:rPr lang="en-US" sz="1400" cap="all" baseline="0" dirty="0">
                <a:latin typeface="Arial" panose="020B0604020202020204" pitchFamily="34" charset="0"/>
                <a:cs typeface="Arial" panose="020B0604020202020204" pitchFamily="34" charset="0"/>
              </a:rPr>
              <a:t>CAN UNCLASSIFIED / CAN SANS CLASSIFICATION</a:t>
            </a:r>
            <a:endParaRPr lang="en-CA" sz="1400" cap="all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5757" y="6405810"/>
            <a:ext cx="1188000" cy="2994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" y="6309241"/>
            <a:ext cx="1491222" cy="396000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3756000" y="0"/>
            <a:ext cx="4680000" cy="1800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t" anchorCtr="0">
            <a:noAutofit/>
          </a:bodyPr>
          <a:lstStyle/>
          <a:p>
            <a:pPr algn="ctr"/>
            <a:r>
              <a:rPr lang="en-US" sz="1400" cap="all" baseline="0" dirty="0">
                <a:latin typeface="Arial" panose="020B0604020202020204" pitchFamily="34" charset="0"/>
                <a:cs typeface="Arial" panose="020B0604020202020204" pitchFamily="34" charset="0"/>
              </a:rPr>
              <a:t>CAN UNCLASSIFIED / CAN SANS CLASSIFICATION</a:t>
            </a:r>
            <a:endParaRPr lang="en-CA" sz="1400" cap="all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2232" y="511760"/>
            <a:ext cx="5728796" cy="125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88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4512B-B320-449C-B3F3-484A81E0DF9C}" type="datetime1">
              <a:rPr lang="en-CA" smtClean="0"/>
              <a:t>2024-09-05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3702-B931-491E-BAF9-A3EC13B57DF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91621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67A5-43FD-47EA-AC4E-E38088E4FBC7}" type="datetime1">
              <a:rPr lang="en-CA" smtClean="0"/>
              <a:t>2024-09-05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3702-B931-491E-BAF9-A3EC13B57DF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08230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1CED-390B-42D6-8C74-0577EC8161D4}" type="datetime1">
              <a:rPr lang="en-CA" smtClean="0"/>
              <a:t>2024-09-05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3702-B931-491E-BAF9-A3EC13B57DF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07881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EC2C-91F5-46CF-8082-EDB6A8D7551D}" type="datetime1">
              <a:rPr lang="en-CA" smtClean="0"/>
              <a:t>2024-09-05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3702-B931-491E-BAF9-A3EC13B57DF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0973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0968E-A405-4913-AFEB-E114438AE032}" type="datetime1">
              <a:rPr lang="en-CA" smtClean="0"/>
              <a:t>2024-09-05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3702-B931-491E-BAF9-A3EC13B57DF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51163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26BA7-43AA-4E16-8179-7C76CA0CF7E6}" type="datetime1">
              <a:rPr lang="en-CA" smtClean="0"/>
              <a:t>2024-09-05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3702-B931-491E-BAF9-A3EC13B57DF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90161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45A81-3E8D-4E44-AEA6-2E97CA0A49A1}" type="datetime1">
              <a:rPr lang="en-CA" smtClean="0"/>
              <a:t>2024-09-05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3DD9-92F8-4F86-9EAA-75093E898BE7}" type="slidenum">
              <a:rPr lang="en-CA" smtClean="0"/>
              <a:t>‹#›</a:t>
            </a:fld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1600" y="273635"/>
            <a:ext cx="5728796" cy="125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596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F86F-E071-422D-93E8-C8B3A41AA4C7}" type="datetime1">
              <a:rPr lang="en-CA" smtClean="0"/>
              <a:t>2024-09-05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3DD9-92F8-4F86-9EAA-75093E898BE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371775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C519-2451-4FAA-B8BB-19C90AFAB964}" type="datetime1">
              <a:rPr lang="en-CA" smtClean="0"/>
              <a:t>2024-09-05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3DD9-92F8-4F86-9EAA-75093E898BE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14456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D0DF-89B4-4E4C-8514-45987B910310}" type="datetime1">
              <a:rPr lang="en-CA" smtClean="0"/>
              <a:t>2024-09-05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3DD9-92F8-4F86-9EAA-75093E898BE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09321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5172115" y="50346"/>
            <a:ext cx="1788457" cy="275772"/>
          </a:xfrm>
          <a:prstGeom prst="rect">
            <a:avLst/>
          </a:prstGeom>
          <a:noFill/>
        </p:spPr>
        <p:txBody>
          <a:bodyPr wrap="none" lIns="0" tIns="0" rIns="0" bIns="0" rtlCol="0" anchor="t" anchorCtr="1">
            <a:noAutofit/>
          </a:bodyPr>
          <a:lstStyle/>
          <a:p>
            <a:pPr defTabSz="849313"/>
            <a:r>
              <a:rPr lang="en-US" sz="1400" cap="all" baseline="0" dirty="0">
                <a:latin typeface="Arial" panose="020B0604020202020204" pitchFamily="34" charset="0"/>
                <a:cs typeface="Arial" panose="020B0604020202020204" pitchFamily="34" charset="0"/>
              </a:rPr>
              <a:t>CAN UNCLASSIFIED</a:t>
            </a:r>
            <a:endParaRPr lang="en-CA" sz="1400" cap="all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54769" y="6313356"/>
            <a:ext cx="2133044" cy="360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r>
              <a:rPr lang="en-CA" sz="1200" b="1" i="1" dirty="0">
                <a:solidFill>
                  <a:srgbClr val="003087"/>
                </a:solidFill>
              </a:rPr>
              <a:t>AGILE ◦ INTEGRATED ◦ INCLUSIVE    </a:t>
            </a:r>
            <a:r>
              <a:rPr lang="en-CA" sz="1200" b="1" i="1" dirty="0">
                <a:solidFill>
                  <a:srgbClr val="4444AA"/>
                </a:solidFill>
              </a:rPr>
              <a:t>					</a:t>
            </a:r>
            <a:endParaRPr lang="en-CA" sz="1200" b="1" i="1" dirty="0">
              <a:solidFill>
                <a:srgbClr val="003087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944874" y="6396357"/>
            <a:ext cx="20966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b="1" i="1" dirty="0">
                <a:solidFill>
                  <a:srgbClr val="003087"/>
                </a:solidFill>
              </a:rPr>
              <a:t>AGILE ◦ INTÉGRÉE ◦ INCLUSIVE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05183" y="6566181"/>
            <a:ext cx="1922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CAN UNCLASSIFIED</a:t>
            </a:r>
          </a:p>
        </p:txBody>
      </p:sp>
    </p:spTree>
    <p:extLst>
      <p:ext uri="{BB962C8B-B14F-4D97-AF65-F5344CB8AC3E}">
        <p14:creationId xmlns:p14="http://schemas.microsoft.com/office/powerpoint/2010/main" val="16381718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E19D-CE66-49C7-A736-05453B6F3F05}" type="datetime1">
              <a:rPr lang="en-CA" smtClean="0"/>
              <a:t>2024-09-05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3DD9-92F8-4F86-9EAA-75093E898BE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00844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E9FC-625A-4FBE-AA39-BFB74ACC5F15}" type="datetime1">
              <a:rPr lang="en-CA" smtClean="0"/>
              <a:t>2024-09-05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3DD9-92F8-4F86-9EAA-75093E898BE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648592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1CEE-A5F5-404F-B059-4A1455D6B2B7}" type="datetime1">
              <a:rPr lang="en-CA" smtClean="0"/>
              <a:t>2024-09-05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3DD9-92F8-4F86-9EAA-75093E898BE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218988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5D8F-46A2-4F37-BFDC-14BBEE9671B1}" type="datetime1">
              <a:rPr lang="en-CA" smtClean="0"/>
              <a:t>2024-09-05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3DD9-92F8-4F86-9EAA-75093E898BE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309558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F078-9D74-46AB-9802-52E31CFF2357}" type="datetime1">
              <a:rPr lang="en-CA" smtClean="0"/>
              <a:t>2024-09-05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3DD9-92F8-4F86-9EAA-75093E898BE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965731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CCE1A-E7BB-4B50-A5E5-5C812F71A46C}" type="datetime1">
              <a:rPr lang="en-CA" smtClean="0"/>
              <a:t>2024-09-05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3DD9-92F8-4F86-9EAA-75093E898BE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643750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0A35-31B2-436F-86A3-C1FA582A8881}" type="datetime1">
              <a:rPr lang="en-CA" smtClean="0"/>
              <a:t>2024-09-05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3DD9-92F8-4F86-9EAA-75093E898BE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513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9BF4-B2F6-4909-9BAF-FE34576112FB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2024-09-05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9B0F-36FF-4456-A433-12892D927BC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Click to edit Master title style</a:t>
            </a:r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Click to edit Master subtitle style</a:t>
            </a:r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2" y="0"/>
            <a:ext cx="12192001" cy="550474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48000">
                <a:schemeClr val="accent1">
                  <a:lumMod val="6000"/>
                  <a:lumOff val="94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0066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5714998"/>
            <a:ext cx="12192000" cy="20964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5509046"/>
            <a:ext cx="12192000" cy="209643"/>
          </a:xfrm>
          <a:prstGeom prst="rect">
            <a:avLst/>
          </a:prstGeom>
          <a:gradFill flip="none" rotWithShape="1">
            <a:gsLst>
              <a:gs pos="0">
                <a:srgbClr val="00338E">
                  <a:shade val="30000"/>
                  <a:satMod val="115000"/>
                </a:srgbClr>
              </a:gs>
              <a:gs pos="50000">
                <a:srgbClr val="00338E">
                  <a:shade val="67500"/>
                  <a:satMod val="115000"/>
                </a:srgbClr>
              </a:gs>
              <a:gs pos="100000">
                <a:srgbClr val="00338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white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5448000" y="5088279"/>
            <a:ext cx="1296000" cy="1656000"/>
            <a:chOff x="5177445" y="5202000"/>
            <a:chExt cx="1296000" cy="1656000"/>
          </a:xfrm>
        </p:grpSpPr>
        <p:sp>
          <p:nvSpPr>
            <p:cNvPr id="13" name="Round Same Side Corner Rectangle 12"/>
            <p:cNvSpPr/>
            <p:nvPr userDrawn="1"/>
          </p:nvSpPr>
          <p:spPr>
            <a:xfrm>
              <a:off x="5177445" y="5202000"/>
              <a:ext cx="1296000" cy="1656000"/>
            </a:xfrm>
            <a:prstGeom prst="round2SameRect">
              <a:avLst>
                <a:gd name="adj1" fmla="val 11825"/>
                <a:gd name="adj2" fmla="val 0"/>
              </a:avLst>
            </a:prstGeom>
            <a:gradFill flip="none" rotWithShape="1">
              <a:gsLst>
                <a:gs pos="0">
                  <a:schemeClr val="tx1"/>
                </a:gs>
                <a:gs pos="70000">
                  <a:srgbClr val="013187">
                    <a:shade val="67500"/>
                    <a:satMod val="115000"/>
                  </a:srgbClr>
                </a:gs>
                <a:gs pos="100000">
                  <a:srgbClr val="013187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/>
            <a:lstStyle/>
            <a:p>
              <a:pPr algn="ctr"/>
              <a:r>
                <a:rPr lang="en-US" sz="8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CANADIAN</a:t>
              </a:r>
            </a:p>
            <a:p>
              <a:pPr algn="ctr"/>
              <a:r>
                <a:rPr lang="en-US" sz="8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ARMED FORCES</a:t>
              </a:r>
            </a:p>
            <a:p>
              <a:pPr algn="ctr"/>
              <a:endParaRPr lang="en-US" sz="9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8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FORCES ARMÉES</a:t>
              </a:r>
            </a:p>
            <a:p>
              <a:pPr algn="ctr"/>
              <a:r>
                <a:rPr lang="en-US" sz="8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CANADIENNES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7" t="2501" r="13160" b="2987"/>
            <a:stretch/>
          </p:blipFill>
          <p:spPr>
            <a:xfrm>
              <a:off x="5487507" y="5544000"/>
              <a:ext cx="675875" cy="864000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 userDrawn="1"/>
        </p:nvSpPr>
        <p:spPr>
          <a:xfrm>
            <a:off x="3756000" y="6627105"/>
            <a:ext cx="4680000" cy="21299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b" anchorCtr="1">
            <a:noAutofit/>
          </a:bodyPr>
          <a:lstStyle/>
          <a:p>
            <a:r>
              <a:rPr lang="en-US" sz="1400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UNCLASSIFIED / CAN SANS CLASSIFICATION</a:t>
            </a:r>
            <a:endParaRPr lang="en-CA" sz="1400" cap="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57" y="6405810"/>
            <a:ext cx="1188000" cy="2994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6309241"/>
            <a:ext cx="1491222" cy="396000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3756000" y="0"/>
            <a:ext cx="4680000" cy="1800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t" anchorCtr="0">
            <a:noAutofit/>
          </a:bodyPr>
          <a:lstStyle/>
          <a:p>
            <a:pPr algn="ctr"/>
            <a:r>
              <a:rPr lang="en-US" sz="1400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UNCLASSIFIED / CAN SANS CLASSIFICATION</a:t>
            </a:r>
            <a:endParaRPr lang="en-CA" sz="1400" cap="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340" y="512826"/>
            <a:ext cx="5767316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368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5172115" y="50346"/>
            <a:ext cx="1788457" cy="275772"/>
          </a:xfrm>
          <a:prstGeom prst="rect">
            <a:avLst/>
          </a:prstGeom>
          <a:noFill/>
        </p:spPr>
        <p:txBody>
          <a:bodyPr wrap="none" lIns="0" tIns="0" rIns="0" bIns="0" rtlCol="0" anchor="t" anchorCtr="1">
            <a:noAutofit/>
          </a:bodyPr>
          <a:lstStyle/>
          <a:p>
            <a:pPr defTabSz="849313"/>
            <a:r>
              <a:rPr lang="en-US" sz="1400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UNCLASSIFIED</a:t>
            </a:r>
            <a:endParaRPr lang="en-CA" sz="1400" cap="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054769" y="6313356"/>
            <a:ext cx="2133044" cy="360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r>
              <a:rPr lang="en-CA" sz="1200" b="1" i="1" dirty="0">
                <a:solidFill>
                  <a:srgbClr val="003087"/>
                </a:solidFill>
              </a:rPr>
              <a:t>AGILE ◦ INTEGRATED ◦ INCLUSIVE    </a:t>
            </a:r>
            <a:r>
              <a:rPr lang="en-CA" sz="1200" b="1" i="1" dirty="0">
                <a:solidFill>
                  <a:srgbClr val="4444AA"/>
                </a:solidFill>
              </a:rPr>
              <a:t>					</a:t>
            </a:r>
            <a:endParaRPr lang="en-CA" sz="1200" b="1" i="1" dirty="0">
              <a:solidFill>
                <a:srgbClr val="003087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944874" y="6396357"/>
            <a:ext cx="21671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b="1" i="1" dirty="0">
                <a:solidFill>
                  <a:srgbClr val="003087"/>
                </a:solidFill>
              </a:rPr>
              <a:t>AGILE ◦ INTÉGRÉE ◦ INCLUSIVE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105183" y="6566181"/>
            <a:ext cx="1922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UNCLASSIFIED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282000"/>
            <a:ext cx="10515600" cy="701675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200" y="1010150"/>
            <a:ext cx="10515600" cy="49768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658600" y="6385206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1073E2D-1B47-4F62-9E28-BA4498A64AA7}" type="slidenum">
              <a:rPr lang="en-CA" sz="1200" smtClean="0">
                <a:solidFill>
                  <a:prstClr val="black"/>
                </a:solidFill>
              </a:rPr>
              <a:pPr/>
              <a:t>‹#›</a:t>
            </a:fld>
            <a:endParaRPr lang="en-CA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848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75F66-B78E-4DC0-96BE-DB5A774D90D0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2024-09-05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9B0F-36FF-4456-A433-12892D927BC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986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5172115" y="50346"/>
            <a:ext cx="1788457" cy="275772"/>
          </a:xfrm>
          <a:prstGeom prst="rect">
            <a:avLst/>
          </a:prstGeom>
          <a:noFill/>
        </p:spPr>
        <p:txBody>
          <a:bodyPr wrap="none" lIns="0" tIns="0" rIns="0" bIns="0" rtlCol="0" anchor="t" anchorCtr="1">
            <a:noAutofit/>
          </a:bodyPr>
          <a:lstStyle/>
          <a:p>
            <a:pPr defTabSz="849313"/>
            <a:r>
              <a:rPr lang="en-US" sz="1400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UNCLASSIFIED</a:t>
            </a:r>
            <a:endParaRPr lang="en-CA" sz="1400" cap="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054769" y="6313356"/>
            <a:ext cx="2133044" cy="360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r>
              <a:rPr lang="en-CA" sz="1200" b="1" i="1" dirty="0">
                <a:solidFill>
                  <a:srgbClr val="003087"/>
                </a:solidFill>
              </a:rPr>
              <a:t>AGILE ◦ INTEGRATED ◦ INCLUSIVE    </a:t>
            </a:r>
            <a:r>
              <a:rPr lang="en-CA" sz="1200" b="1" i="1" dirty="0">
                <a:solidFill>
                  <a:srgbClr val="4444AA"/>
                </a:solidFill>
              </a:rPr>
              <a:t>					</a:t>
            </a:r>
            <a:endParaRPr lang="en-CA" sz="1200" b="1" i="1" dirty="0">
              <a:solidFill>
                <a:srgbClr val="003087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944874" y="6396357"/>
            <a:ext cx="21671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b="1" i="1" dirty="0">
                <a:solidFill>
                  <a:srgbClr val="003087"/>
                </a:solidFill>
              </a:rPr>
              <a:t>AGILE ◦ INTÉGRÉE ◦ INCLUSIVE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105183" y="6566181"/>
            <a:ext cx="1922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UNCLASSIFIED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282000"/>
            <a:ext cx="10515600" cy="701675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200" y="1010150"/>
            <a:ext cx="10515600" cy="49768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658600" y="6385206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1073E2D-1B47-4F62-9E28-BA4498A64AA7}" type="slidenum">
              <a:rPr lang="en-CA" sz="1200" smtClean="0">
                <a:solidFill>
                  <a:prstClr val="black"/>
                </a:solidFill>
              </a:rPr>
              <a:pPr/>
              <a:t>‹#›</a:t>
            </a:fld>
            <a:endParaRPr lang="en-CA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6719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9E5-EA71-43EB-A711-5CDC91E7051C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2024-09-05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9B0F-36FF-4456-A433-12892D927BC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9646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7298-C7BA-4C95-92D0-FBFD6B44877F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2024-09-05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9B0F-36FF-4456-A433-12892D927BC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7616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6F12-E41A-4628-A2FC-FFB5A325731B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2024-09-05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9B0F-36FF-4456-A433-12892D927BC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7306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A9BC-E99D-4242-8EED-0549224C1079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2024-09-05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9B0F-36FF-4456-A433-12892D927BC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9619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173ED-D588-49FD-A7EE-AE43338D499C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2024-09-05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9B0F-36FF-4456-A433-12892D927BC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5179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ABCDF-677E-4A49-87A2-D5D13318931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2024-09-05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9B0F-36FF-4456-A433-12892D927BC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3018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080A-B884-4DF5-BEBE-7F8EC8760379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2024-09-05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9B0F-36FF-4456-A433-12892D927BC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5831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FF58-70DC-420D-A4E4-065C4C80251D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2024-09-05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9B0F-36FF-4456-A433-12892D927BC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2988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35B4-F99E-476C-8930-73FC413B6E42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2024-09-05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9B0F-36FF-4456-A433-12892D927BC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9001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5172115" y="50346"/>
            <a:ext cx="1788457" cy="275772"/>
          </a:xfrm>
          <a:prstGeom prst="rect">
            <a:avLst/>
          </a:prstGeom>
          <a:noFill/>
        </p:spPr>
        <p:txBody>
          <a:bodyPr wrap="none" lIns="0" tIns="0" rIns="0" bIns="0" rtlCol="0" anchor="t" anchorCtr="1">
            <a:noAutofit/>
          </a:bodyPr>
          <a:lstStyle/>
          <a:p>
            <a:pPr defTabSz="849313"/>
            <a:r>
              <a:rPr lang="en-US" sz="1400" cap="all" baseline="0" dirty="0">
                <a:latin typeface="Arial" panose="020B0604020202020204" pitchFamily="34" charset="0"/>
                <a:cs typeface="Arial" panose="020B0604020202020204" pitchFamily="34" charset="0"/>
              </a:rPr>
              <a:t>CAN UNCLASSIFIED</a:t>
            </a:r>
            <a:endParaRPr lang="en-CA" sz="1400" cap="all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54769" y="6313356"/>
            <a:ext cx="2133044" cy="360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r>
              <a:rPr lang="en-CA" sz="1200" b="1" i="1" dirty="0">
                <a:solidFill>
                  <a:srgbClr val="003087"/>
                </a:solidFill>
              </a:rPr>
              <a:t>AGILE ◦ INTEGRATED ◦ INCLUSIVE    </a:t>
            </a:r>
            <a:r>
              <a:rPr lang="en-CA" sz="1200" b="1" i="1" dirty="0">
                <a:solidFill>
                  <a:srgbClr val="4444AA"/>
                </a:solidFill>
              </a:rPr>
              <a:t>					</a:t>
            </a:r>
            <a:endParaRPr lang="en-CA" sz="1200" b="1" i="1" dirty="0">
              <a:solidFill>
                <a:srgbClr val="003087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944874" y="6396357"/>
            <a:ext cx="20966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b="1" i="1" dirty="0">
                <a:solidFill>
                  <a:srgbClr val="003087"/>
                </a:solidFill>
              </a:rPr>
              <a:t>AGILE ◦ INTÉGRÉE ◦ INCLUSIVE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05183" y="6566181"/>
            <a:ext cx="1922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CAN UNCLASSIFIED</a:t>
            </a:r>
          </a:p>
        </p:txBody>
      </p:sp>
    </p:spTree>
    <p:extLst>
      <p:ext uri="{BB962C8B-B14F-4D97-AF65-F5344CB8AC3E}">
        <p14:creationId xmlns:p14="http://schemas.microsoft.com/office/powerpoint/2010/main" val="3696976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5172115" y="50346"/>
            <a:ext cx="1788457" cy="275772"/>
          </a:xfrm>
          <a:prstGeom prst="rect">
            <a:avLst/>
          </a:prstGeom>
          <a:noFill/>
        </p:spPr>
        <p:txBody>
          <a:bodyPr wrap="none" lIns="0" tIns="0" rIns="0" bIns="0" rtlCol="0" anchor="t" anchorCtr="1">
            <a:noAutofit/>
          </a:bodyPr>
          <a:lstStyle/>
          <a:p>
            <a:pPr defTabSz="849313"/>
            <a:r>
              <a:rPr lang="en-US" sz="1400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UNCLASSIFIED</a:t>
            </a:r>
            <a:endParaRPr lang="en-CA" sz="1400" cap="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054769" y="6313356"/>
            <a:ext cx="2133044" cy="360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r>
              <a:rPr lang="en-CA" sz="1200" b="1" i="1" dirty="0">
                <a:solidFill>
                  <a:srgbClr val="003087"/>
                </a:solidFill>
              </a:rPr>
              <a:t>AGILE ◦ INTEGRATED ◦ INCLUSIVE    </a:t>
            </a:r>
            <a:r>
              <a:rPr lang="en-CA" sz="1200" b="1" i="1" dirty="0">
                <a:solidFill>
                  <a:srgbClr val="4444AA"/>
                </a:solidFill>
              </a:rPr>
              <a:t>					</a:t>
            </a:r>
            <a:endParaRPr lang="en-CA" sz="1200" b="1" i="1" dirty="0">
              <a:solidFill>
                <a:srgbClr val="003087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944874" y="6396357"/>
            <a:ext cx="21671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b="1" i="1" dirty="0">
                <a:solidFill>
                  <a:srgbClr val="003087"/>
                </a:solidFill>
              </a:rPr>
              <a:t>AGILE ◦ INTÉGRÉE ◦ INCLUSIVE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105183" y="6566181"/>
            <a:ext cx="1922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UNCLASSIFIED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282000"/>
            <a:ext cx="10515600" cy="701675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200" y="1010150"/>
            <a:ext cx="10515600" cy="49768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658600" y="6385206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1073E2D-1B47-4F62-9E28-BA4498A64AA7}" type="slidenum">
              <a:rPr lang="en-CA" sz="1200" smtClean="0">
                <a:solidFill>
                  <a:prstClr val="black"/>
                </a:solidFill>
              </a:rPr>
              <a:pPr/>
              <a:t>‹#›</a:t>
            </a:fld>
            <a:endParaRPr lang="en-CA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2586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4CA1-0125-46AC-ABEA-30B85B84AE76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2024-09-05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9B0F-36FF-4456-A433-12892D927BC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Click to edit Master title style</a:t>
            </a:r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Click to edit Master subtitle style</a:t>
            </a:r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2" y="0"/>
            <a:ext cx="12192001" cy="550474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48000">
                <a:schemeClr val="accent1">
                  <a:lumMod val="6000"/>
                  <a:lumOff val="94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0066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5714998"/>
            <a:ext cx="12192000" cy="20964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5509046"/>
            <a:ext cx="12192000" cy="209643"/>
          </a:xfrm>
          <a:prstGeom prst="rect">
            <a:avLst/>
          </a:prstGeom>
          <a:gradFill flip="none" rotWithShape="1">
            <a:gsLst>
              <a:gs pos="0">
                <a:srgbClr val="00338E">
                  <a:shade val="30000"/>
                  <a:satMod val="115000"/>
                </a:srgbClr>
              </a:gs>
              <a:gs pos="50000">
                <a:srgbClr val="00338E">
                  <a:shade val="67500"/>
                  <a:satMod val="115000"/>
                </a:srgbClr>
              </a:gs>
              <a:gs pos="100000">
                <a:srgbClr val="00338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white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5448000" y="5088279"/>
            <a:ext cx="1296000" cy="1656000"/>
            <a:chOff x="5177445" y="5202000"/>
            <a:chExt cx="1296000" cy="1656000"/>
          </a:xfrm>
        </p:grpSpPr>
        <p:sp>
          <p:nvSpPr>
            <p:cNvPr id="13" name="Round Same Side Corner Rectangle 12"/>
            <p:cNvSpPr/>
            <p:nvPr userDrawn="1"/>
          </p:nvSpPr>
          <p:spPr>
            <a:xfrm>
              <a:off x="5177445" y="5202000"/>
              <a:ext cx="1296000" cy="1656000"/>
            </a:xfrm>
            <a:prstGeom prst="round2SameRect">
              <a:avLst>
                <a:gd name="adj1" fmla="val 11825"/>
                <a:gd name="adj2" fmla="val 0"/>
              </a:avLst>
            </a:prstGeom>
            <a:gradFill flip="none" rotWithShape="1">
              <a:gsLst>
                <a:gs pos="0">
                  <a:schemeClr val="tx1"/>
                </a:gs>
                <a:gs pos="70000">
                  <a:srgbClr val="013187">
                    <a:shade val="67500"/>
                    <a:satMod val="115000"/>
                  </a:srgbClr>
                </a:gs>
                <a:gs pos="100000">
                  <a:srgbClr val="013187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/>
            <a:lstStyle/>
            <a:p>
              <a:pPr algn="ctr"/>
              <a:r>
                <a:rPr lang="en-US" sz="8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CANADIAN</a:t>
              </a:r>
            </a:p>
            <a:p>
              <a:pPr algn="ctr"/>
              <a:r>
                <a:rPr lang="en-US" sz="8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ARMED FORCES</a:t>
              </a:r>
            </a:p>
            <a:p>
              <a:pPr algn="ctr"/>
              <a:endParaRPr lang="en-US" sz="9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8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FORCES ARMÉES</a:t>
              </a:r>
            </a:p>
            <a:p>
              <a:pPr algn="ctr"/>
              <a:r>
                <a:rPr lang="en-US" sz="8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CANADIENNES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87507" y="5544000"/>
              <a:ext cx="675875" cy="864000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 userDrawn="1"/>
        </p:nvSpPr>
        <p:spPr>
          <a:xfrm>
            <a:off x="3756000" y="6627105"/>
            <a:ext cx="4680000" cy="21299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b" anchorCtr="1">
            <a:noAutofit/>
          </a:bodyPr>
          <a:lstStyle/>
          <a:p>
            <a:r>
              <a:rPr lang="en-US" sz="1400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UNCLASSIFIED / CAN SANS CLASSIFICATION</a:t>
            </a:r>
            <a:endParaRPr lang="en-CA" sz="1400" cap="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5757" y="6405810"/>
            <a:ext cx="1188000" cy="2994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" y="6309241"/>
            <a:ext cx="1491222" cy="396000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3756000" y="0"/>
            <a:ext cx="4680000" cy="1800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t" anchorCtr="0">
            <a:noAutofit/>
          </a:bodyPr>
          <a:lstStyle/>
          <a:p>
            <a:pPr algn="ctr"/>
            <a:r>
              <a:rPr lang="en-US" sz="1400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UNCLASSIFIED / CAN SANS CLASSIFICATION</a:t>
            </a:r>
            <a:endParaRPr lang="en-CA" sz="1400" cap="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2340" y="512826"/>
            <a:ext cx="5767316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83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5172115" y="50346"/>
            <a:ext cx="1788457" cy="275772"/>
          </a:xfrm>
          <a:prstGeom prst="rect">
            <a:avLst/>
          </a:prstGeom>
          <a:noFill/>
        </p:spPr>
        <p:txBody>
          <a:bodyPr wrap="none" lIns="0" tIns="0" rIns="0" bIns="0" rtlCol="0" anchor="t" anchorCtr="1">
            <a:noAutofit/>
          </a:bodyPr>
          <a:lstStyle/>
          <a:p>
            <a:pPr defTabSz="849313"/>
            <a:r>
              <a:rPr lang="en-US" sz="1400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UNCLASSIFIED</a:t>
            </a:r>
            <a:endParaRPr lang="en-CA" sz="1400" cap="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054769" y="6313356"/>
            <a:ext cx="2133044" cy="360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r>
              <a:rPr lang="en-CA" sz="1200" b="1" i="1" dirty="0">
                <a:solidFill>
                  <a:srgbClr val="003087"/>
                </a:solidFill>
              </a:rPr>
              <a:t>AGILE ◦ INTEGRATED ◦ INCLUSIVE    </a:t>
            </a:r>
            <a:r>
              <a:rPr lang="en-CA" sz="1200" b="1" i="1" dirty="0">
                <a:solidFill>
                  <a:srgbClr val="4444AA"/>
                </a:solidFill>
              </a:rPr>
              <a:t>					</a:t>
            </a:r>
            <a:endParaRPr lang="en-CA" sz="1200" b="1" i="1" dirty="0">
              <a:solidFill>
                <a:srgbClr val="003087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944874" y="6396357"/>
            <a:ext cx="21671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b="1" i="1" dirty="0">
                <a:solidFill>
                  <a:srgbClr val="003087"/>
                </a:solidFill>
              </a:rPr>
              <a:t>AGILE ◦ INTÉGRÉE ◦ INCLUSIVE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105183" y="6566181"/>
            <a:ext cx="1922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UNCLASSIFIED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200" y="1200150"/>
            <a:ext cx="10515600" cy="49768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658600" y="6385206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1073E2D-1B47-4F62-9E28-BA4498A64AA7}" type="slidenum">
              <a:rPr lang="en-CA" sz="1200" smtClean="0">
                <a:solidFill>
                  <a:prstClr val="black"/>
                </a:solidFill>
              </a:rPr>
              <a:pPr/>
              <a:t>‹#›</a:t>
            </a:fld>
            <a:endParaRPr lang="en-CA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0636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46F55-87C4-42B8-B2C9-FD5B20014C0B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2024-09-05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9B0F-36FF-4456-A433-12892D927BC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3832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169F-69E4-4DC6-B408-8520F043D9D4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2024-09-05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9B0F-36FF-4456-A433-12892D927BC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3662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67412-29C4-4796-9DB1-5C8BE399485B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2024-09-05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9B0F-36FF-4456-A433-12892D927BC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1174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0DB1-08E1-4402-A830-F401B74AEE21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2024-09-05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9B0F-36FF-4456-A433-12892D927BC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056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B474-51C1-446B-9E39-D97CF473C51A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2024-09-05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9B0F-36FF-4456-A433-12892D927BC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2685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9F31-9FAD-49C3-811C-8E7F4A0CE288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2024-09-05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9B0F-36FF-4456-A433-12892D927BC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7958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DA81-3309-4335-A10F-F3243AA55A20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2024-09-05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9B0F-36FF-4456-A433-12892D927BC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2520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3725-0ADE-492D-898A-9DA25CE89971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2024-09-05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9B0F-36FF-4456-A433-12892D927BC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813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2E570-CCB4-431E-A752-7B7C8319BF5D}" type="datetime1">
              <a:rPr lang="en-CA" smtClean="0"/>
              <a:t>2024-09-05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3702-B931-491E-BAF9-A3EC13B57DF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057098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077E-5B7B-4FC2-992E-57DA7FC33664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2024-09-05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9B0F-36FF-4456-A433-12892D927BC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1550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FFB8-6549-423E-AA4E-13B7C3647161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2024-09-05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9B0F-36FF-4456-A433-12892D927BC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5946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32356729-7245-5945-880C-812972A5088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09600" y="1282700"/>
            <a:ext cx="10972800" cy="495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11931" indent="-211931">
              <a:defRPr sz="2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0075" indent="-257175">
              <a:defRPr sz="1800"/>
            </a:lvl2pPr>
            <a:lvl3pPr marL="857250" indent="-171450">
              <a:buSzPct val="100000"/>
              <a:buFont typeface="Wingdings" charset="2"/>
              <a:buChar char="§"/>
              <a:defRPr sz="1500"/>
            </a:lvl3pPr>
            <a:lvl4pPr marL="1200150" indent="-171450">
              <a:buSzPct val="100000"/>
              <a:buFont typeface="Courier New"/>
              <a:buChar char="o"/>
              <a:defRPr sz="1350" baseline="0"/>
            </a:lvl4pPr>
            <a:lvl5pPr>
              <a:defRPr sz="1350"/>
            </a:lvl5pPr>
          </a:lstStyle>
          <a:p>
            <a:pPr lvl="0"/>
            <a:r>
              <a:rPr lang="en-CA" dirty="0"/>
              <a:t>Bullets 1 – Arial 28 </a:t>
            </a:r>
            <a:r>
              <a:rPr lang="en-CA" dirty="0" err="1"/>
              <a:t>pt</a:t>
            </a:r>
            <a:endParaRPr lang="en-CA" dirty="0"/>
          </a:p>
          <a:p>
            <a:pPr lvl="1"/>
            <a:r>
              <a:rPr lang="en-US" dirty="0"/>
              <a:t>Bullets 2 – Arial 24 </a:t>
            </a:r>
            <a:r>
              <a:rPr lang="en-US" dirty="0" err="1"/>
              <a:t>pt</a:t>
            </a:r>
            <a:endParaRPr lang="en-US" dirty="0"/>
          </a:p>
          <a:p>
            <a:pPr lvl="2"/>
            <a:r>
              <a:rPr lang="en-US" dirty="0"/>
              <a:t>Bullets 3 – Arial 20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1" hasCustomPrompt="1"/>
          </p:nvPr>
        </p:nvSpPr>
        <p:spPr>
          <a:xfrm>
            <a:off x="2006603" y="457200"/>
            <a:ext cx="8064500" cy="8255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Tx/>
              <a:buNone/>
              <a:defRPr sz="27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dirty="0"/>
              <a:t>Title – Arial bold 36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420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3970F-B20C-47CD-93BB-057D6687287B}" type="datetime1">
              <a:rPr lang="en-CA" smtClean="0"/>
              <a:t>2024-09-05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3702-B931-491E-BAF9-A3EC13B57DF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9121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36D3-0069-443D-A994-1E284D06A6DE}" type="datetime1">
              <a:rPr lang="en-CA" smtClean="0"/>
              <a:t>2024-09-05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3702-B931-491E-BAF9-A3EC13B57DF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97700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F798-7791-4FD2-B44A-F35B06D59EFC}" type="datetime1">
              <a:rPr lang="en-CA" smtClean="0"/>
              <a:t>2024-09-05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3702-B931-491E-BAF9-A3EC13B57DF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3667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3086A-F1B5-4275-BDD3-A288AB2B9AED}" type="datetime1">
              <a:rPr lang="en-CA" smtClean="0"/>
              <a:t>2024-09-05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3702-B931-491E-BAF9-A3EC13B57DF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47432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3.gi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9874" y="66674"/>
            <a:ext cx="1727531" cy="126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49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C3151-6378-4BE6-83C3-25C157A310C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2024-09-05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A9B0F-36FF-4456-A433-12892D927BC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74" y="66674"/>
            <a:ext cx="1727531" cy="126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85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8AA92-A26B-4F28-AFBB-3B8CCFC4020D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2024-09-05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A9B0F-36FF-4456-A433-12892D927BC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74" y="66674"/>
            <a:ext cx="1727531" cy="126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896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8299F-6542-4891-B0E7-BCC163EF8836}" type="datetime1">
              <a:rPr lang="en-CA" smtClean="0"/>
              <a:t>2024-09-05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83702-B931-491E-BAF9-A3EC13B57DF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73637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5923B-77B0-4974-A238-BC5FCE9D4794}" type="datetime1">
              <a:rPr lang="en-CA" smtClean="0"/>
              <a:t>2024-09-05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43DD9-92F8-4F86-9EAA-75093E898BE7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651998"/>
            <a:ext cx="12192000" cy="20964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CA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446046"/>
            <a:ext cx="12192000" cy="209643"/>
          </a:xfrm>
          <a:prstGeom prst="rect">
            <a:avLst/>
          </a:prstGeom>
          <a:gradFill flip="none" rotWithShape="1">
            <a:gsLst>
              <a:gs pos="0">
                <a:srgbClr val="00338E">
                  <a:shade val="30000"/>
                  <a:satMod val="115000"/>
                </a:srgbClr>
              </a:gs>
              <a:gs pos="50000">
                <a:srgbClr val="00338E">
                  <a:shade val="67500"/>
                  <a:satMod val="115000"/>
                </a:srgbClr>
              </a:gs>
              <a:gs pos="100000">
                <a:srgbClr val="00338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CA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5448000" y="4995805"/>
            <a:ext cx="1296000" cy="1656000"/>
            <a:chOff x="5177445" y="5202000"/>
            <a:chExt cx="1296000" cy="1656000"/>
          </a:xfrm>
        </p:grpSpPr>
        <p:sp>
          <p:nvSpPr>
            <p:cNvPr id="10" name="Round Same Side Corner Rectangle 9"/>
            <p:cNvSpPr/>
            <p:nvPr userDrawn="1"/>
          </p:nvSpPr>
          <p:spPr>
            <a:xfrm>
              <a:off x="5177445" y="5202000"/>
              <a:ext cx="1296000" cy="1656000"/>
            </a:xfrm>
            <a:prstGeom prst="round2SameRect">
              <a:avLst>
                <a:gd name="adj1" fmla="val 11825"/>
                <a:gd name="adj2" fmla="val 0"/>
              </a:avLst>
            </a:prstGeom>
            <a:gradFill flip="none" rotWithShape="1">
              <a:gsLst>
                <a:gs pos="0">
                  <a:schemeClr val="tx1"/>
                </a:gs>
                <a:gs pos="70000">
                  <a:srgbClr val="013187">
                    <a:shade val="67500"/>
                    <a:satMod val="115000"/>
                  </a:srgbClr>
                </a:gs>
                <a:gs pos="100000">
                  <a:srgbClr val="013187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/>
            <a:lstStyle/>
            <a:p>
              <a:pPr algn="ctr"/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CANADIAN</a:t>
              </a:r>
              <a:endParaRPr lang="en-US" sz="800" b="1" baseline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800" b="1" baseline="0" dirty="0">
                  <a:latin typeface="Arial" panose="020B0604020202020204" pitchFamily="34" charset="0"/>
                  <a:cs typeface="Arial" panose="020B0604020202020204" pitchFamily="34" charset="0"/>
                </a:rPr>
                <a:t>ARMED FORCES</a:t>
              </a:r>
            </a:p>
            <a:p>
              <a:pPr algn="ctr"/>
              <a:endParaRPr lang="en-US" sz="900" b="1" baseline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700" b="1" baseline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700" b="1" baseline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700" b="1" baseline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700" b="1" baseline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700" b="1" baseline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700" b="1" baseline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800" b="1" baseline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800" b="1" baseline="0" dirty="0">
                  <a:latin typeface="Arial" panose="020B0604020202020204" pitchFamily="34" charset="0"/>
                  <a:cs typeface="Arial" panose="020B0604020202020204" pitchFamily="34" charset="0"/>
                </a:rPr>
                <a:t>FORCES ARMÉES</a:t>
              </a:r>
            </a:p>
            <a:p>
              <a:pPr algn="ctr"/>
              <a:r>
                <a:rPr lang="en-US" sz="800" b="1" baseline="0" dirty="0">
                  <a:latin typeface="Arial" panose="020B0604020202020204" pitchFamily="34" charset="0"/>
                  <a:cs typeface="Arial" panose="020B0604020202020204" pitchFamily="34" charset="0"/>
                </a:rPr>
                <a:t>CANADIENNES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87507" y="5544000"/>
              <a:ext cx="675875" cy="864000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 userDrawn="1"/>
        </p:nvSpPr>
        <p:spPr>
          <a:xfrm>
            <a:off x="3756000" y="6678000"/>
            <a:ext cx="4680000" cy="1800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b" anchorCtr="1">
            <a:noAutofit/>
          </a:bodyPr>
          <a:lstStyle/>
          <a:p>
            <a:r>
              <a:rPr lang="en-US" sz="1400" cap="all" baseline="0" dirty="0">
                <a:latin typeface="Arial" panose="020B0604020202020204" pitchFamily="34" charset="0"/>
                <a:cs typeface="Arial" panose="020B0604020202020204" pitchFamily="34" charset="0"/>
              </a:rPr>
              <a:t>CAN UNCLASSIFIED / CAN SANS CLASSIFICATION</a:t>
            </a:r>
            <a:endParaRPr lang="en-CA" sz="1400" cap="all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5757" y="6342810"/>
            <a:ext cx="1188000" cy="2994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" y="6246241"/>
            <a:ext cx="1491222" cy="39600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756000" y="0"/>
            <a:ext cx="4680000" cy="1800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t" anchorCtr="0">
            <a:noAutofit/>
          </a:bodyPr>
          <a:lstStyle/>
          <a:p>
            <a:pPr algn="ctr"/>
            <a:r>
              <a:rPr lang="en-US" sz="1400" cap="all" baseline="0" dirty="0">
                <a:latin typeface="Arial" panose="020B0604020202020204" pitchFamily="34" charset="0"/>
                <a:cs typeface="Arial" panose="020B0604020202020204" pitchFamily="34" charset="0"/>
              </a:rPr>
              <a:t>CAN UNCLASSIFIED / CAN SANS CLASSIFICATION</a:t>
            </a:r>
            <a:endParaRPr lang="en-CA" sz="1400" cap="all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922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CAA42-9940-456F-BA2F-DDEE28F22EE2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2024-09-05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A9B0F-36FF-4456-A433-12892D927BC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74" y="66674"/>
            <a:ext cx="1727531" cy="126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700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2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71841-2A3C-492E-B1D7-F501454625B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2024-09-05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A9B0F-36FF-4456-A433-12892D927BC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9874" y="66674"/>
            <a:ext cx="1727531" cy="126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75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24068"/>
            <a:ext cx="9144000" cy="1655762"/>
          </a:xfrm>
        </p:spPr>
        <p:txBody>
          <a:bodyPr/>
          <a:lstStyle/>
          <a:p>
            <a:r>
              <a:rPr lang="en-CA" dirty="0"/>
              <a:t>LGen E.J. Kenny, Comd RCAF</a:t>
            </a:r>
          </a:p>
          <a:p>
            <a:r>
              <a:rPr lang="en-CA" dirty="0"/>
              <a:t>CWO R.J. Hansen, Command CWO RCAF</a:t>
            </a:r>
          </a:p>
          <a:p>
            <a:endParaRPr lang="en-CA" dirty="0"/>
          </a:p>
          <a:p>
            <a:r>
              <a:rPr lang="en-CA" dirty="0"/>
              <a:t>9 September 2024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81200" y="1839368"/>
            <a:ext cx="8229600" cy="1484700"/>
          </a:xfrm>
          <a:prstGeom prst="rect">
            <a:avLst/>
          </a:prstGeom>
        </p:spPr>
        <p:txBody>
          <a:bodyPr anchor="b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altLang="en-US" dirty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Royal Canadian Air Force</a:t>
            </a:r>
          </a:p>
          <a:p>
            <a:endParaRPr lang="en-CA" altLang="en-US" dirty="0">
              <a:solidFill>
                <a:prstClr val="black"/>
              </a:solidFill>
              <a:latin typeface="Calibri" panose="020F0502020204030204" pitchFamily="34" charset="0"/>
              <a:ea typeface="ＭＳ Ｐゴシック" pitchFamily="34" charset="-128"/>
              <a:cs typeface="Arial" charset="0"/>
            </a:endParaRPr>
          </a:p>
          <a:p>
            <a:r>
              <a:rPr lang="en-CA" altLang="en-US" dirty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RUCTOP</a:t>
            </a:r>
            <a:br>
              <a:rPr lang="en-CA" altLang="en-US" sz="36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</a:br>
            <a:endParaRPr lang="en-CA" altLang="en-US" sz="2800" dirty="0">
              <a:solidFill>
                <a:prstClr val="black"/>
              </a:solidFill>
              <a:latin typeface="Calibri" panose="020F0502020204030204" pitchFamily="34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052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560"/>
            <a:ext cx="10234569" cy="684044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519881" y="1752892"/>
            <a:ext cx="8229600" cy="6298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altLang="en-US" dirty="0">
                <a:solidFill>
                  <a:prstClr val="black"/>
                </a:solidFill>
              </a:rPr>
              <a:t>Discussion</a:t>
            </a:r>
            <a:endParaRPr lang="en-US" altLang="en-US" dirty="0">
              <a:solidFill>
                <a:prstClr val="black"/>
              </a:solidFill>
              <a:latin typeface="Arial" charset="0"/>
              <a:ea typeface="ＭＳ Ｐゴシック" pitchFamily="96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6729-7245-5945-880C-812972A5088C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197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600" y="578426"/>
            <a:ext cx="5892800" cy="834350"/>
          </a:xfrm>
        </p:spPr>
        <p:txBody>
          <a:bodyPr anchor="ctr" anchorCtr="0"/>
          <a:lstStyle/>
          <a:p>
            <a:pPr algn="ctr"/>
            <a:r>
              <a:rPr lang="en-CA" b="1" dirty="0">
                <a:solidFill>
                  <a:schemeClr val="accent5">
                    <a:lumMod val="50000"/>
                  </a:schemeClr>
                </a:solidFill>
              </a:rPr>
              <a:t>Outline</a:t>
            </a:r>
            <a:endParaRPr lang="en-CA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341" y="1196752"/>
            <a:ext cx="6039141" cy="5013176"/>
          </a:xfrm>
        </p:spPr>
        <p:txBody>
          <a:bodyPr anchor="ctr">
            <a:normAutofit/>
          </a:bodyPr>
          <a:lstStyle/>
          <a:p>
            <a:pPr marL="457200" indent="-457200"/>
            <a:r>
              <a:rPr lang="en-CA" sz="2600" b="1" dirty="0">
                <a:latin typeface="+mj-lt"/>
              </a:rPr>
              <a:t>Current &amp; Future Security Environment</a:t>
            </a:r>
          </a:p>
          <a:p>
            <a:pPr marL="457200" indent="-457200"/>
            <a:r>
              <a:rPr lang="en-CA" sz="2600" b="1" dirty="0">
                <a:latin typeface="+mj-lt"/>
              </a:rPr>
              <a:t>Mission &amp; Vision</a:t>
            </a:r>
          </a:p>
          <a:p>
            <a:pPr marL="457200" indent="-457200"/>
            <a:r>
              <a:rPr lang="en-CA" sz="2600" b="1" dirty="0">
                <a:latin typeface="+mj-lt"/>
              </a:rPr>
              <a:t>Our People</a:t>
            </a:r>
          </a:p>
          <a:p>
            <a:pPr marL="457200" indent="-457200"/>
            <a:r>
              <a:rPr lang="en-CA" sz="2600" b="1" dirty="0">
                <a:latin typeface="+mj-lt"/>
              </a:rPr>
              <a:t>RCAF Strategy</a:t>
            </a:r>
          </a:p>
          <a:p>
            <a:pPr marL="457200" indent="-457200"/>
            <a:r>
              <a:rPr lang="en-CA" sz="2600" b="1" dirty="0">
                <a:latin typeface="+mj-lt"/>
              </a:rPr>
              <a:t>Strategic Objectives</a:t>
            </a:r>
          </a:p>
          <a:p>
            <a:pPr marL="457200" indent="-457200"/>
            <a:r>
              <a:rPr lang="en-CA" sz="2600" b="1" dirty="0">
                <a:latin typeface="+mj-lt"/>
              </a:rPr>
              <a:t>RCAF 2024</a:t>
            </a:r>
          </a:p>
          <a:p>
            <a:pPr marL="457200" indent="-457200"/>
            <a:r>
              <a:rPr lang="en-CA" sz="2600" b="1" dirty="0">
                <a:latin typeface="+mj-lt"/>
              </a:rPr>
              <a:t>Expectations / Perspectives</a:t>
            </a:r>
          </a:p>
          <a:p>
            <a:pPr marL="171450" indent="-457200"/>
            <a:endParaRPr lang="en-CA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952" y="2407278"/>
            <a:ext cx="4140526" cy="276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765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771" y="365125"/>
            <a:ext cx="10515600" cy="701675"/>
          </a:xfrm>
        </p:spPr>
        <p:txBody>
          <a:bodyPr/>
          <a:lstStyle/>
          <a:p>
            <a:r>
              <a:rPr lang="en-CA" b="1" dirty="0">
                <a:solidFill>
                  <a:schemeClr val="accent5">
                    <a:lumMod val="50000"/>
                  </a:schemeClr>
                </a:solidFill>
              </a:rPr>
              <a:t>Current and Future Security Concerns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885" y="1228725"/>
            <a:ext cx="12039406" cy="5629275"/>
          </a:xfrm>
        </p:spPr>
        <p:txBody>
          <a:bodyPr/>
          <a:lstStyle/>
          <a:p>
            <a:r>
              <a:rPr lang="en-CA" sz="3600" dirty="0"/>
              <a:t>Geostrategic concerns </a:t>
            </a:r>
          </a:p>
          <a:p>
            <a:r>
              <a:rPr lang="en-CA" sz="3600" dirty="0"/>
              <a:t>Emerging and disruptive technologies </a:t>
            </a:r>
          </a:p>
          <a:p>
            <a:r>
              <a:rPr lang="en-CA" sz="3600" dirty="0"/>
              <a:t>Cyber and EM threats and resilience </a:t>
            </a:r>
          </a:p>
          <a:p>
            <a:r>
              <a:rPr lang="en-CA" sz="3600" dirty="0"/>
              <a:t>Personnel challenges </a:t>
            </a:r>
          </a:p>
          <a:p>
            <a:r>
              <a:rPr lang="en-CA" sz="3600" dirty="0"/>
              <a:t>Climate change</a:t>
            </a:r>
          </a:p>
          <a:p>
            <a:r>
              <a:rPr lang="en-CA" sz="3600" dirty="0"/>
              <a:t>Space capabilities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864" y="2966649"/>
            <a:ext cx="6037507" cy="340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133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5298" y="831076"/>
            <a:ext cx="36579" cy="27068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3934" y="3640054"/>
            <a:ext cx="1219306" cy="5364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3955" y="4022610"/>
            <a:ext cx="6775844" cy="23779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716694" y="6400590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100" dirty="0"/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8734" y="925975"/>
            <a:ext cx="4930815" cy="26161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b="1" u="sng" dirty="0"/>
              <a:t>Mission</a:t>
            </a:r>
          </a:p>
          <a:p>
            <a:pPr algn="ctr">
              <a:defRPr/>
            </a:pPr>
            <a:r>
              <a:rPr lang="en-CA" sz="2000" dirty="0"/>
              <a:t>Generate relevant, responsive and effective</a:t>
            </a:r>
          </a:p>
          <a:p>
            <a:pPr algn="ctr">
              <a:defRPr/>
            </a:pPr>
            <a:r>
              <a:rPr lang="en-CA" sz="2000" dirty="0"/>
              <a:t>air and space power at home and abroad</a:t>
            </a:r>
          </a:p>
          <a:p>
            <a:endParaRPr lang="en-CA" dirty="0"/>
          </a:p>
          <a:p>
            <a:pPr algn="ctr"/>
            <a:r>
              <a:rPr lang="en-CA" sz="2400" b="1" u="sng" dirty="0"/>
              <a:t>Vision</a:t>
            </a:r>
          </a:p>
          <a:p>
            <a:pPr algn="ctr">
              <a:defRPr/>
            </a:pPr>
            <a:r>
              <a:rPr lang="en-CA" sz="2000" dirty="0"/>
              <a:t>Achieve operational advantage as an agile,</a:t>
            </a:r>
          </a:p>
          <a:p>
            <a:pPr algn="ctr">
              <a:defRPr/>
            </a:pPr>
            <a:r>
              <a:rPr lang="en-CA" sz="2000" dirty="0"/>
              <a:t>integrated and inclusive air and space force</a:t>
            </a:r>
          </a:p>
          <a:p>
            <a:endParaRPr lang="en-CA" b="1" u="sng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121756" y="1480342"/>
          <a:ext cx="5594936" cy="1580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5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0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0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0857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Regular Force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Reserve Force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Public Service </a:t>
                      </a:r>
                      <a:r>
                        <a:rPr lang="en-CA" sz="800" dirty="0"/>
                        <a:t>(Indeterminate)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750">
                <a:tc>
                  <a:txBody>
                    <a:bodyPr/>
                    <a:lstStyle/>
                    <a:p>
                      <a:r>
                        <a:rPr lang="en-CA" dirty="0"/>
                        <a:t>People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11</a:t>
                      </a:r>
                      <a:r>
                        <a:rPr lang="en-CA" baseline="0" dirty="0"/>
                        <a:t>,</a:t>
                      </a:r>
                      <a:r>
                        <a:rPr lang="en-CA" dirty="0"/>
                        <a:t>656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2063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1372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15,091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750">
                <a:tc>
                  <a:txBody>
                    <a:bodyPr/>
                    <a:lstStyle/>
                    <a:p>
                      <a:r>
                        <a:rPr lang="en-CA" dirty="0"/>
                        <a:t>Positions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13,439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3274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2155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18,868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3F404A2-7067-A6A4-A9A6-02DBDE830EA6}"/>
              </a:ext>
            </a:extLst>
          </p:cNvPr>
          <p:cNvSpPr txBox="1"/>
          <p:nvPr/>
        </p:nvSpPr>
        <p:spPr>
          <a:xfrm>
            <a:off x="7956884" y="925975"/>
            <a:ext cx="1611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u="sng" dirty="0"/>
              <a:t>Our People</a:t>
            </a:r>
          </a:p>
        </p:txBody>
      </p:sp>
    </p:spTree>
    <p:extLst>
      <p:ext uri="{BB962C8B-B14F-4D97-AF65-F5344CB8AC3E}">
        <p14:creationId xmlns:p14="http://schemas.microsoft.com/office/powerpoint/2010/main" val="883071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ln>
            <a:noFill/>
          </a:ln>
          <a:effectLst>
            <a:glow rad="127000">
              <a:schemeClr val="accent1">
                <a:alpha val="500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4540" y="-554886"/>
            <a:ext cx="9144000" cy="1478280"/>
          </a:xfrm>
        </p:spPr>
        <p:txBody>
          <a:bodyPr/>
          <a:lstStyle/>
          <a:p>
            <a:br>
              <a:rPr lang="en-US" altLang="en-US" dirty="0"/>
            </a:br>
            <a:r>
              <a:rPr lang="en-US" altLang="en-US" sz="4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RCAF Strategy</a:t>
            </a:r>
            <a:endParaRPr lang="en-CA" sz="4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AD1A264A-50A6-DD2B-BF2E-76BEFA3CFD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84" y="0"/>
            <a:ext cx="2367516" cy="236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26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3911" y="38817"/>
            <a:ext cx="5321385" cy="674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023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518" y="396548"/>
            <a:ext cx="10515600" cy="701675"/>
          </a:xfrm>
        </p:spPr>
        <p:txBody>
          <a:bodyPr/>
          <a:lstStyle/>
          <a:p>
            <a:r>
              <a:rPr lang="en-CA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490" y="1916659"/>
            <a:ext cx="5608152" cy="2079078"/>
          </a:xfrm>
        </p:spPr>
        <p:txBody>
          <a:bodyPr/>
          <a:lstStyle/>
          <a:p>
            <a:r>
              <a:rPr lang="en-CA" sz="3200" dirty="0"/>
              <a:t>Value our people and invest in their future</a:t>
            </a:r>
          </a:p>
          <a:p>
            <a:r>
              <a:rPr lang="en-CA" sz="3200" dirty="0"/>
              <a:t>Ready to conduct operations</a:t>
            </a:r>
          </a:p>
          <a:p>
            <a:r>
              <a:rPr lang="en-CA" sz="3200" dirty="0"/>
              <a:t>Modernize for tomorrow</a:t>
            </a:r>
          </a:p>
          <a:p>
            <a:r>
              <a:rPr lang="en-CA" sz="3200" dirty="0"/>
              <a:t>Engage and partner for success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060" y="1646269"/>
            <a:ext cx="6020515" cy="340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58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85D9A-E1B0-4BE2-5D5A-96378F246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Comd Expectations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0594DFC-32EE-D445-33F3-9A1A43BF69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6884" y="1932947"/>
            <a:ext cx="5868000" cy="2340000"/>
          </a:xfrm>
        </p:spPr>
        <p:txBody>
          <a:bodyPr/>
          <a:lstStyle/>
          <a:p>
            <a:r>
              <a:rPr lang="en-CA" sz="1800" dirty="0"/>
              <a:t>Review, understand, modify if needed</a:t>
            </a:r>
          </a:p>
          <a:p>
            <a:r>
              <a:rPr lang="en-CA" sz="1800" dirty="0"/>
              <a:t>Alignment</a:t>
            </a:r>
          </a:p>
          <a:p>
            <a:r>
              <a:rPr lang="en-CA" sz="1800" dirty="0"/>
              <a:t>Focus of the Sqn/Unit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F89A689F-E6B2-A68E-9EF1-96473DCBC0CB}"/>
              </a:ext>
            </a:extLst>
          </p:cNvPr>
          <p:cNvSpPr txBox="1">
            <a:spLocks/>
          </p:cNvSpPr>
          <p:nvPr/>
        </p:nvSpPr>
        <p:spPr>
          <a:xfrm>
            <a:off x="6388814" y="1733373"/>
            <a:ext cx="5868000" cy="2026102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800" dirty="0"/>
              <a:t>Two approaches: Set in advance, or work collaboratively</a:t>
            </a:r>
          </a:p>
          <a:p>
            <a:r>
              <a:rPr lang="en-CA" sz="1800" dirty="0"/>
              <a:t>Develop your narrative</a:t>
            </a:r>
          </a:p>
          <a:p>
            <a:r>
              <a:rPr lang="en-CA" sz="1800" dirty="0"/>
              <a:t>Consistently communicate – up / down / lateral</a:t>
            </a:r>
          </a:p>
          <a:p>
            <a:r>
              <a:rPr lang="en-CA" sz="1800" dirty="0"/>
              <a:t>Work being done not aligned with priorities – question why it is being done using a risk mindset (output &amp; process)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F6572ECC-80AF-8F36-9477-E28E9E3B4D62}"/>
              </a:ext>
            </a:extLst>
          </p:cNvPr>
          <p:cNvSpPr txBox="1">
            <a:spLocks/>
          </p:cNvSpPr>
          <p:nvPr/>
        </p:nvSpPr>
        <p:spPr>
          <a:xfrm>
            <a:off x="492924" y="4331703"/>
            <a:ext cx="5868000" cy="2340000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800" dirty="0"/>
              <a:t>Inclusion / Respectful Environment</a:t>
            </a:r>
          </a:p>
          <a:p>
            <a:r>
              <a:rPr lang="en-CA" sz="1800" dirty="0"/>
              <a:t>Get to know your people</a:t>
            </a:r>
          </a:p>
          <a:p>
            <a:pPr lvl="1"/>
            <a:r>
              <a:rPr lang="en-CA" sz="1800" dirty="0"/>
              <a:t>Strengths / areas for improvement</a:t>
            </a:r>
          </a:p>
          <a:p>
            <a:r>
              <a:rPr lang="en-CA" sz="1800" dirty="0"/>
              <a:t>Empower your people</a:t>
            </a:r>
          </a:p>
          <a:p>
            <a:r>
              <a:rPr lang="en-CA" sz="1800" dirty="0"/>
              <a:t>Mentor your people</a:t>
            </a:r>
          </a:p>
          <a:p>
            <a:r>
              <a:rPr lang="en-CA" sz="1800" dirty="0"/>
              <a:t>Develop our replacements</a:t>
            </a:r>
          </a:p>
          <a:p>
            <a:endParaRPr lang="en-CA" dirty="0"/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4A71E034-588E-200E-6A83-58CDB90CA32E}"/>
              </a:ext>
            </a:extLst>
          </p:cNvPr>
          <p:cNvSpPr txBox="1">
            <a:spLocks/>
          </p:cNvSpPr>
          <p:nvPr/>
        </p:nvSpPr>
        <p:spPr>
          <a:xfrm>
            <a:off x="6384884" y="4290931"/>
            <a:ext cx="5868000" cy="2340000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800" dirty="0"/>
              <a:t>Be approachable / authentic</a:t>
            </a:r>
          </a:p>
          <a:p>
            <a:r>
              <a:rPr lang="en-CA" sz="1800" dirty="0"/>
              <a:t>Make / own decisions</a:t>
            </a:r>
          </a:p>
          <a:p>
            <a:r>
              <a:rPr lang="en-CA" sz="1800" dirty="0"/>
              <a:t>Unit command team has biggest impact on people</a:t>
            </a:r>
          </a:p>
          <a:p>
            <a:r>
              <a:rPr lang="en-CA" sz="1800" dirty="0"/>
              <a:t>Limited feedback</a:t>
            </a:r>
          </a:p>
          <a:p>
            <a:r>
              <a:rPr lang="en-CA" sz="1800" dirty="0"/>
              <a:t>Work-life balance</a:t>
            </a:r>
          </a:p>
          <a:p>
            <a:r>
              <a:rPr lang="en-CA" sz="1800" dirty="0"/>
              <a:t>Command team approach</a:t>
            </a:r>
          </a:p>
          <a:p>
            <a:endParaRPr lang="en-CA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193C264-F53F-DDE6-CEB6-080E9CD86500}"/>
              </a:ext>
            </a:extLst>
          </p:cNvPr>
          <p:cNvCxnSpPr>
            <a:cxnSpLocks/>
          </p:cNvCxnSpPr>
          <p:nvPr/>
        </p:nvCxnSpPr>
        <p:spPr>
          <a:xfrm>
            <a:off x="5947795" y="1249960"/>
            <a:ext cx="0" cy="521664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082E82B-88F6-97B8-B22D-1E68355995BF}"/>
              </a:ext>
            </a:extLst>
          </p:cNvPr>
          <p:cNvCxnSpPr/>
          <p:nvPr/>
        </p:nvCxnSpPr>
        <p:spPr>
          <a:xfrm>
            <a:off x="352338" y="3741490"/>
            <a:ext cx="1171103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D488153F-17C8-71FD-9953-24A73266452E}"/>
              </a:ext>
            </a:extLst>
          </p:cNvPr>
          <p:cNvSpPr txBox="1">
            <a:spLocks/>
          </p:cNvSpPr>
          <p:nvPr/>
        </p:nvSpPr>
        <p:spPr>
          <a:xfrm>
            <a:off x="-138748" y="1239491"/>
            <a:ext cx="5867999" cy="324000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2400" b="1" dirty="0">
                <a:solidFill>
                  <a:schemeClr val="accent5">
                    <a:lumMod val="50000"/>
                  </a:schemeClr>
                </a:solidFill>
              </a:rPr>
              <a:t>Mission / Vision / Values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187E1849-3C0D-654E-7D73-662823868A0F}"/>
              </a:ext>
            </a:extLst>
          </p:cNvPr>
          <p:cNvSpPr txBox="1">
            <a:spLocks/>
          </p:cNvSpPr>
          <p:nvPr/>
        </p:nvSpPr>
        <p:spPr>
          <a:xfrm>
            <a:off x="7964645" y="1168463"/>
            <a:ext cx="2708478" cy="324000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400" b="1" dirty="0">
                <a:solidFill>
                  <a:schemeClr val="accent5">
                    <a:lumMod val="50000"/>
                  </a:schemeClr>
                </a:solidFill>
              </a:rPr>
              <a:t>Priorities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0241EC1B-C34F-D845-0077-C340FD69A1C7}"/>
              </a:ext>
            </a:extLst>
          </p:cNvPr>
          <p:cNvSpPr txBox="1">
            <a:spLocks/>
          </p:cNvSpPr>
          <p:nvPr/>
        </p:nvSpPr>
        <p:spPr>
          <a:xfrm>
            <a:off x="1065992" y="3805027"/>
            <a:ext cx="5867999" cy="324000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400" b="1" dirty="0">
                <a:solidFill>
                  <a:schemeClr val="accent5">
                    <a:lumMod val="50000"/>
                  </a:schemeClr>
                </a:solidFill>
              </a:rPr>
              <a:t>Taking Care of People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B2FA5E2-0F58-EBB7-E192-E8CA61DEF9CC}"/>
              </a:ext>
            </a:extLst>
          </p:cNvPr>
          <p:cNvSpPr txBox="1">
            <a:spLocks/>
          </p:cNvSpPr>
          <p:nvPr/>
        </p:nvSpPr>
        <p:spPr>
          <a:xfrm>
            <a:off x="7937450" y="3759475"/>
            <a:ext cx="3394273" cy="324000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400" b="1" dirty="0">
                <a:solidFill>
                  <a:schemeClr val="accent5">
                    <a:lumMod val="50000"/>
                  </a:schemeClr>
                </a:solidFill>
              </a:rPr>
              <a:t>Reflections</a:t>
            </a:r>
          </a:p>
        </p:txBody>
      </p:sp>
    </p:spTree>
    <p:extLst>
      <p:ext uri="{BB962C8B-B14F-4D97-AF65-F5344CB8AC3E}">
        <p14:creationId xmlns:p14="http://schemas.microsoft.com/office/powerpoint/2010/main" val="1585525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DAAE-1E08-5F38-AACB-93F908FC9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CCWO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24D56-FB56-78BA-E0C1-F4C83BA82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Welcome to the CWO Corps</a:t>
            </a:r>
          </a:p>
          <a:p>
            <a:r>
              <a:rPr lang="en-CA" dirty="0"/>
              <a:t>Own your role as an advisor</a:t>
            </a:r>
          </a:p>
          <a:p>
            <a:r>
              <a:rPr lang="en-CA" dirty="0"/>
              <a:t>Accountability</a:t>
            </a:r>
          </a:p>
          <a:p>
            <a:r>
              <a:rPr lang="en-CA" dirty="0"/>
              <a:t>Immerse yourself</a:t>
            </a:r>
          </a:p>
          <a:p>
            <a:r>
              <a:rPr lang="en-CA" dirty="0"/>
              <a:t>Unit Culture</a:t>
            </a:r>
          </a:p>
          <a:p>
            <a:r>
              <a:rPr lang="en-CA" dirty="0"/>
              <a:t>Role of the Critical Sensor</a:t>
            </a:r>
          </a:p>
          <a:p>
            <a:r>
              <a:rPr lang="en-CA" dirty="0"/>
              <a:t>Messaging</a:t>
            </a:r>
          </a:p>
          <a:p>
            <a:r>
              <a:rPr lang="en-CA" dirty="0"/>
              <a:t>Work/Life balance</a:t>
            </a:r>
          </a:p>
          <a:p>
            <a:r>
              <a:rPr lang="en-CA" dirty="0"/>
              <a:t>What does the future hold?</a:t>
            </a:r>
          </a:p>
        </p:txBody>
      </p:sp>
    </p:spTree>
    <p:extLst>
      <p:ext uri="{BB962C8B-B14F-4D97-AF65-F5344CB8AC3E}">
        <p14:creationId xmlns:p14="http://schemas.microsoft.com/office/powerpoint/2010/main" val="3660600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002BE7F6-BE86-446C-94F6-01FD427530CC}" vid="{2F64BC31-20AE-4FC4-A7AA-85744BD7425F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002BE7F6-BE86-446C-94F6-01FD427530CC}" vid="{2F64BC31-20AE-4FC4-A7AA-85744BD7425F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002BE7F6-BE86-446C-94F6-01FD427530CC}" vid="{2F64BC31-20AE-4FC4-A7AA-85744BD7425F}"/>
    </a:ext>
  </a:extLst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1104 - REVISED RCAF Air Board Brief (002).potx [Read-Only]" id="{133D507D-5E75-451B-BD32-2E5746B0CFAB}" vid="{0E4D7DDB-D7FD-4EED-BC8B-6CDD55C54ABE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nit_x0020_Name xmlns="4e4e7067-1b66-4815-83c0-e5717f015141">RCAF Barker College</Unit_x0020_Name>
    <DocumentSetDescription xmlns="http://schemas.microsoft.com/sharepoint/v3" xsi:nil="true"/>
    <UIC xmlns="4e4e7067-1b66-4815-83c0-e5717f015141">1661</UIC>
    <Parent_Org xmlns="4e4e7067-1b66-4815-83c0-e5717f015141">RCAF</Parent_Org>
    <Function xmlns="4e4e7067-1b66-4815-83c0-e5717f015141" xsi:nil="true"/>
    <_dlc_DocId xmlns="aa8a929f-e17f-40f1-8382-8c4bec3123f6">R34XM6XYDTFE-1902396871-37</_dlc_DocId>
    <_dlc_DocIdUrl xmlns="aa8a929f-e17f-40f1-8382-8c4bec3123f6">
      <Url>https://018gc.sharepoint.com/sites/ORG-1661-007-000/_layouts/15/DocIdRedir.aspx?ID=R34XM6XYDTFE-1902396871-37</Url>
      <Description>R34XM6XYDTFE-1902396871-37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ND Document" ma:contentTypeID="0x010100010C2ADD635BB5409CEF3A212D7D66C8001A8B4AA1EB9EEC4481D8563369336C17" ma:contentTypeVersion="14" ma:contentTypeDescription="This Content Type applies the default UIC, Unit Name and Parent Org to all documents in the site." ma:contentTypeScope="" ma:versionID="71e2de0384efe514db5bce08534d83cf">
  <xsd:schema xmlns:xsd="http://www.w3.org/2001/XMLSchema" xmlns:xs="http://www.w3.org/2001/XMLSchema" xmlns:p="http://schemas.microsoft.com/office/2006/metadata/properties" xmlns:ns1="http://schemas.microsoft.com/sharepoint/v3" xmlns:ns2="4e4e7067-1b66-4815-83c0-e5717f015141" xmlns:ns3="aa8a929f-e17f-40f1-8382-8c4bec3123f6" xmlns:ns4="1f86be55-5efb-4ba3-a4c9-920e0fb75160" targetNamespace="http://schemas.microsoft.com/office/2006/metadata/properties" ma:root="true" ma:fieldsID="08285cf0514b0705647bf2401d5e5268" ns1:_="" ns2:_="" ns3:_="" ns4:_="">
    <xsd:import namespace="http://schemas.microsoft.com/sharepoint/v3"/>
    <xsd:import namespace="4e4e7067-1b66-4815-83c0-e5717f015141"/>
    <xsd:import namespace="aa8a929f-e17f-40f1-8382-8c4bec3123f6"/>
    <xsd:import namespace="1f86be55-5efb-4ba3-a4c9-920e0fb75160"/>
    <xsd:element name="properties">
      <xsd:complexType>
        <xsd:sequence>
          <xsd:element name="documentManagement">
            <xsd:complexType>
              <xsd:all>
                <xsd:element ref="ns2:UIC"/>
                <xsd:element ref="ns2:Unit_x0020_Name"/>
                <xsd:element ref="ns2:Parent_Org"/>
                <xsd:element ref="ns3:_dlc_DocId" minOccurs="0"/>
                <xsd:element ref="ns3:_dlc_DocIdUrl" minOccurs="0"/>
                <xsd:element ref="ns3:_dlc_DocIdPersistId" minOccurs="0"/>
                <xsd:element ref="ns2:Function" minOccurs="0"/>
                <xsd:element ref="ns1:DocumentSetDescription" minOccurs="0"/>
                <xsd:element ref="ns4:MediaServiceMetadata" minOccurs="0"/>
                <xsd:element ref="ns4:MediaServiceFastMetadata" minOccurs="0"/>
                <xsd:element ref="ns4:MediaServiceSearchPropertie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15" nillable="true" ma:displayName="Description" ma:description="A description of the Document Set" ma:internalName="DocumentSet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4e7067-1b66-4815-83c0-e5717f015141" elementFormDefault="qualified">
    <xsd:import namespace="http://schemas.microsoft.com/office/2006/documentManagement/types"/>
    <xsd:import namespace="http://schemas.microsoft.com/office/infopath/2007/PartnerControls"/>
    <xsd:element name="UIC" ma:index="8" ma:displayName="UIC" ma:default="1661" ma:description="UIC" ma:internalName="UIC" ma:readOnly="false">
      <xsd:simpleType>
        <xsd:restriction base="dms:Text">
          <xsd:maxLength value="4"/>
        </xsd:restriction>
      </xsd:simpleType>
    </xsd:element>
    <xsd:element name="Unit_x0020_Name" ma:index="9" ma:displayName="Unit Name" ma:default="RCAF Barker College" ma:description="Unit Name" ma:internalName="Unit_x0020_Name" ma:readOnly="false">
      <xsd:simpleType>
        <xsd:restriction base="dms:Text">
          <xsd:maxLength value="255"/>
        </xsd:restriction>
      </xsd:simpleType>
    </xsd:element>
    <xsd:element name="Parent_Org" ma:index="10" ma:displayName="Parent_Org" ma:default="RCAF" ma:format="Dropdown" ma:internalName="Parent_Org" ma:readOnly="false">
      <xsd:simpleType>
        <xsd:restriction base="dms:Choice">
          <xsd:enumeration value="O365_Admin"/>
          <xsd:enumeration value="CJOC"/>
          <xsd:enumeration value="ADM(RS)"/>
          <xsd:enumeration value="ADM(IE)"/>
          <xsd:enumeration value="ADM(Fin)"/>
          <xsd:enumeration value="ADM(S&amp;T)"/>
          <xsd:enumeration value="ADM(DIA)"/>
          <xsd:enumeration value="ADM(HR Civ)"/>
          <xsd:enumeration value="ADM(IM)"/>
          <xsd:enumeration value="ADM(Mat)"/>
          <xsd:enumeration value="ADM(PA)"/>
          <xsd:enumeration value="ADM(POL)"/>
          <xsd:enumeration value="CANSOFCOM"/>
          <xsd:enumeration value="CFINTCOM"/>
          <xsd:enumeration value="CMJ"/>
          <xsd:enumeration value="MPC"/>
          <xsd:enumeration value="Corp Sec"/>
          <xsd:enumeration value="CFHA"/>
          <xsd:enumeration value="JAG"/>
          <xsd:enumeration value="RCAF"/>
          <xsd:enumeration value="RCN"/>
          <xsd:enumeration value="SJS"/>
          <xsd:enumeration value="VCDS"/>
          <xsd:enumeration value="CA"/>
          <xsd:enumeration value="Ombudsman"/>
        </xsd:restriction>
      </xsd:simpleType>
    </xsd:element>
    <xsd:element name="Function" ma:index="14" nillable="true" ma:displayName="Function" ma:format="Dropdown" ma:internalName="Function">
      <xsd:simpleType>
        <xsd:restriction base="dms:Choice">
          <xsd:enumeration value="Acquisitions-Procurement"/>
          <xsd:enumeration value="Travel and Events"/>
          <xsd:enumeration value="Environment"/>
          <xsd:enumeration value="Finances"/>
          <xsd:enumeration value="Human Resources"/>
          <xsd:enumeration value="Information Management"/>
          <xsd:enumeration value="Information Technology"/>
          <xsd:enumeration value="Management and Oversight"/>
          <xsd:enumeration value="Materiel"/>
          <xsd:enumeration value="Military Personnel"/>
          <xsd:enumeration value="Occupational Health and Safety"/>
          <xsd:enumeration value="Public Affairs"/>
          <xsd:enumeration value="Real Property"/>
          <xsd:enumeration value="Ready Forces"/>
          <xsd:enumeration value="Operations"/>
          <xsd:enumeration value="Communications"/>
          <xsd:enumeration value="Legal Services"/>
          <xsd:enumeration value="Future Force Design"/>
          <xsd:enumeration value="Defence Team"/>
          <xsd:enumeration value="Sustainable Bases Information Technology System &amp; Infrastructure"/>
          <xsd:enumeration value="Procurement of Capabilitie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a929f-e17f-40f1-8382-8c4bec3123f6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86be55-5efb-4ba3-a4c9-920e0fb751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B2AAA54-03FB-4EA3-9D36-5485587147F2}">
  <ds:schemaRefs>
    <ds:schemaRef ds:uri="http://schemas.microsoft.com/sharepoint/v4"/>
    <ds:schemaRef ds:uri="http://schemas.microsoft.com/sharepoint/v3/field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b37b642a-b03a-49d8-a7a8-174058223755"/>
    <ds:schemaRef ds:uri="http://schemas.microsoft.com/office/2006/documentManagement/types"/>
    <ds:schemaRef ds:uri="0a277e62-950f-4008-813b-ab7084fade48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A746758-9F9B-440D-AC02-00CE87BE9A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5A8854-D960-45F7-8CCB-6DF9E4149D8E}"/>
</file>

<file path=customXml/itemProps4.xml><?xml version="1.0" encoding="utf-8"?>
<ds:datastoreItem xmlns:ds="http://schemas.openxmlformats.org/officeDocument/2006/customXml" ds:itemID="{4A7BE390-A114-44F5-984E-D5961B2206FA}"/>
</file>

<file path=docProps/app.xml><?xml version="1.0" encoding="utf-8"?>
<Properties xmlns="http://schemas.openxmlformats.org/officeDocument/2006/extended-properties" xmlns:vt="http://schemas.openxmlformats.org/officeDocument/2006/docPropsVTypes">
  <TotalTime>3527</TotalTime>
  <Words>312</Words>
  <Application>Microsoft Office PowerPoint</Application>
  <PresentationFormat>Widescreen</PresentationFormat>
  <Paragraphs>95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Wingdings</vt:lpstr>
      <vt:lpstr>Office Theme</vt:lpstr>
      <vt:lpstr>2_Office Theme</vt:lpstr>
      <vt:lpstr>1_Office Theme</vt:lpstr>
      <vt:lpstr>1_Custom Design</vt:lpstr>
      <vt:lpstr>Custom Design</vt:lpstr>
      <vt:lpstr>3_Office Theme</vt:lpstr>
      <vt:lpstr>4_Office Theme</vt:lpstr>
      <vt:lpstr>PowerPoint Presentation</vt:lpstr>
      <vt:lpstr>Outline</vt:lpstr>
      <vt:lpstr>Current and Future Security Concerns </vt:lpstr>
      <vt:lpstr>  </vt:lpstr>
      <vt:lpstr> RCAF Strategy</vt:lpstr>
      <vt:lpstr>PowerPoint Presentation</vt:lpstr>
      <vt:lpstr>Strategic Objectives</vt:lpstr>
      <vt:lpstr>Comd Expectations</vt:lpstr>
      <vt:lpstr>CCWO perspective</vt:lpstr>
      <vt:lpstr>PowerPoint Presentation</vt:lpstr>
    </vt:vector>
  </TitlesOfParts>
  <Company>Department of National Defence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nethercott.nj</dc:creator>
  <cp:lastModifiedBy>Comeau LCol JRM@C Air Force Exec@Defence365</cp:lastModifiedBy>
  <cp:revision>94</cp:revision>
  <cp:lastPrinted>2024-09-05T20:52:25Z</cp:lastPrinted>
  <dcterms:created xsi:type="dcterms:W3CDTF">2022-10-13T20:37:31Z</dcterms:created>
  <dcterms:modified xsi:type="dcterms:W3CDTF">2024-09-05T20:52:28Z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0x010100010C2ADD635BB5409CEF3A212D7D66C8001A8B4AA1EB9EEC4481D8563369336C17</vt:lpwstr>
  </property>
  <property fmtid="{D5CDD505-2E9C-101B-9397-08002B2CF9AE}" pid="3" name="MSIP_Label_3e33c1f9-43dd-4e5b-bd09-632e008e075a_Enabled">
    <vt:lpwstr>true</vt:lpwstr>
  </property>
  <property fmtid="{D5CDD505-2E9C-101B-9397-08002B2CF9AE}" pid="4" name="MSIP_Label_3e33c1f9-43dd-4e5b-bd09-632e008e075a_SetDate">
    <vt:lpwstr>2024-08-26T11:55:03Z</vt:lpwstr>
  </property>
  <property fmtid="{D5CDD505-2E9C-101B-9397-08002B2CF9AE}" pid="5" name="MSIP_Label_3e33c1f9-43dd-4e5b-bd09-632e008e075a_Method">
    <vt:lpwstr>Standard</vt:lpwstr>
  </property>
  <property fmtid="{D5CDD505-2E9C-101B-9397-08002B2CF9AE}" pid="6" name="MSIP_Label_3e33c1f9-43dd-4e5b-bd09-632e008e075a_Name">
    <vt:lpwstr>UNCLASSIFIED INTERNAL</vt:lpwstr>
  </property>
  <property fmtid="{D5CDD505-2E9C-101B-9397-08002B2CF9AE}" pid="7" name="MSIP_Label_3e33c1f9-43dd-4e5b-bd09-632e008e075a_SiteId">
    <vt:lpwstr>325b4494-1587-40d5-bb31-8b660b7f1038</vt:lpwstr>
  </property>
  <property fmtid="{D5CDD505-2E9C-101B-9397-08002B2CF9AE}" pid="8" name="MSIP_Label_3e33c1f9-43dd-4e5b-bd09-632e008e075a_ActionId">
    <vt:lpwstr>3c7032fa-e8ff-40a2-a891-8c5b48fa2150</vt:lpwstr>
  </property>
  <property fmtid="{D5CDD505-2E9C-101B-9397-08002B2CF9AE}" pid="9" name="MSIP_Label_3e33c1f9-43dd-4e5b-bd09-632e008e075a_ContentBits">
    <vt:lpwstr>0</vt:lpwstr>
  </property>
  <property fmtid="{D5CDD505-2E9C-101B-9397-08002B2CF9AE}" pid="10" name="_dlc_DocIdItemGuid">
    <vt:lpwstr>974eac9a-5a6c-4778-b700-06f77a638e9d</vt:lpwstr>
  </property>
</Properties>
</file>