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69" r:id="rId3"/>
  </p:sldMasterIdLst>
  <p:notesMasterIdLst>
    <p:notesMasterId r:id="rId44"/>
  </p:notesMasterIdLst>
  <p:sldIdLst>
    <p:sldId id="256" r:id="rId4"/>
    <p:sldId id="2146846464" r:id="rId5"/>
    <p:sldId id="2146846463" r:id="rId6"/>
    <p:sldId id="2146846408" r:id="rId7"/>
    <p:sldId id="273" r:id="rId8"/>
    <p:sldId id="274" r:id="rId9"/>
    <p:sldId id="275" r:id="rId10"/>
    <p:sldId id="277" r:id="rId11"/>
    <p:sldId id="283" r:id="rId12"/>
    <p:sldId id="263" r:id="rId13"/>
    <p:sldId id="2146846442" r:id="rId14"/>
    <p:sldId id="258" r:id="rId15"/>
    <p:sldId id="2146846443" r:id="rId16"/>
    <p:sldId id="2146846444" r:id="rId17"/>
    <p:sldId id="2146846455" r:id="rId18"/>
    <p:sldId id="2146846459" r:id="rId19"/>
    <p:sldId id="2146846446" r:id="rId20"/>
    <p:sldId id="2146846447" r:id="rId21"/>
    <p:sldId id="2146846448" r:id="rId22"/>
    <p:sldId id="2146846449" r:id="rId23"/>
    <p:sldId id="2146846450" r:id="rId24"/>
    <p:sldId id="2146846461" r:id="rId25"/>
    <p:sldId id="2146846407" r:id="rId26"/>
    <p:sldId id="2146846457" r:id="rId27"/>
    <p:sldId id="2146846456" r:id="rId28"/>
    <p:sldId id="282" r:id="rId29"/>
    <p:sldId id="2146846432" r:id="rId30"/>
    <p:sldId id="422" r:id="rId31"/>
    <p:sldId id="2146846399" r:id="rId32"/>
    <p:sldId id="2146846436" r:id="rId33"/>
    <p:sldId id="2146846437" r:id="rId34"/>
    <p:sldId id="2146846441" r:id="rId35"/>
    <p:sldId id="2146846438" r:id="rId36"/>
    <p:sldId id="2146846460" r:id="rId37"/>
    <p:sldId id="2146846440" r:id="rId38"/>
    <p:sldId id="2146846439" r:id="rId39"/>
    <p:sldId id="2146846406" r:id="rId40"/>
    <p:sldId id="2146846453" r:id="rId41"/>
    <p:sldId id="2146846462" r:id="rId42"/>
    <p:sldId id="2146846454"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158" autoAdjust="0"/>
  </p:normalViewPr>
  <p:slideViewPr>
    <p:cSldViewPr snapToGrid="0">
      <p:cViewPr>
        <p:scale>
          <a:sx n="42" d="100"/>
          <a:sy n="42" d="100"/>
        </p:scale>
        <p:origin x="1564" y="32"/>
      </p:cViewPr>
      <p:guideLst/>
    </p:cSldViewPr>
  </p:slideViewPr>
  <p:outlineViewPr>
    <p:cViewPr>
      <p:scale>
        <a:sx n="33" d="100"/>
        <a:sy n="33" d="100"/>
      </p:scale>
      <p:origin x="0" y="-15668"/>
    </p:cViewPr>
  </p:outlineViewPr>
  <p:notesTextViewPr>
    <p:cViewPr>
      <p:scale>
        <a:sx n="1" d="1"/>
        <a:sy n="1" d="1"/>
      </p:scale>
      <p:origin x="0" y="0"/>
    </p:cViewPr>
  </p:notesTextViewPr>
  <p:notesViewPr>
    <p:cSldViewPr snapToGrid="0">
      <p:cViewPr>
        <p:scale>
          <a:sx n="50" d="100"/>
          <a:sy n="50" d="100"/>
        </p:scale>
        <p:origin x="2684" y="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AA821-26B3-604A-BB34-C671F2A6C34B}" type="doc">
      <dgm:prSet loTypeId="urn:microsoft.com/office/officeart/2005/8/layout/matrix1" loCatId="matrix" qsTypeId="urn:microsoft.com/office/officeart/2005/8/quickstyle/simple3" qsCatId="simple" csTypeId="urn:microsoft.com/office/officeart/2005/8/colors/accent2_2" csCatId="accent2" phldr="1"/>
      <dgm:spPr/>
      <dgm:t>
        <a:bodyPr/>
        <a:lstStyle/>
        <a:p>
          <a:endParaRPr lang="en-US"/>
        </a:p>
      </dgm:t>
    </dgm:pt>
    <dgm:pt modelId="{79B057C2-2551-7349-8EA9-FD7B309FE7A8}">
      <dgm:prSet phldrT="[Text]"/>
      <dgm:spPr>
        <a:solidFill>
          <a:schemeClr val="accent1">
            <a:lumMod val="75000"/>
          </a:schemeClr>
        </a:solidFill>
      </dgm:spPr>
      <dgm:t>
        <a:bodyPr/>
        <a:lstStyle/>
        <a:p>
          <a:r>
            <a:rPr lang="en-US" b="0" dirty="0">
              <a:solidFill>
                <a:schemeClr val="bg1"/>
              </a:solidFill>
            </a:rPr>
            <a:t>Intellect</a:t>
          </a:r>
        </a:p>
      </dgm:t>
    </dgm:pt>
    <dgm:pt modelId="{3F2F5C21-D418-214C-B898-F661E120BF66}" type="parTrans" cxnId="{924BF68D-91CD-FB4C-83BE-20405BB72D26}">
      <dgm:prSet/>
      <dgm:spPr/>
      <dgm:t>
        <a:bodyPr/>
        <a:lstStyle/>
        <a:p>
          <a:endParaRPr lang="en-US"/>
        </a:p>
      </dgm:t>
    </dgm:pt>
    <dgm:pt modelId="{25B49D75-9BE8-D449-94BD-9FD2EE43A2FC}" type="sibTrans" cxnId="{924BF68D-91CD-FB4C-83BE-20405BB72D26}">
      <dgm:prSet/>
      <dgm:spPr/>
      <dgm:t>
        <a:bodyPr/>
        <a:lstStyle/>
        <a:p>
          <a:endParaRPr lang="en-US"/>
        </a:p>
      </dgm:t>
    </dgm:pt>
    <dgm:pt modelId="{5296D5D5-0AC7-0F4C-8396-AE73CDD28653}">
      <dgm:prSet phldrT="[Text]" phldr="1"/>
      <dgm:spPr/>
      <dgm:t>
        <a:bodyPr/>
        <a:lstStyle/>
        <a:p>
          <a:endParaRPr lang="en-US" dirty="0"/>
        </a:p>
      </dgm:t>
    </dgm:pt>
    <dgm:pt modelId="{3CE8A55D-F47F-A345-8208-BA3FEB810F12}" type="parTrans" cxnId="{CA8F7685-8512-D24F-95BA-1D23FC3AF04F}">
      <dgm:prSet/>
      <dgm:spPr/>
      <dgm:t>
        <a:bodyPr/>
        <a:lstStyle/>
        <a:p>
          <a:endParaRPr lang="en-US"/>
        </a:p>
      </dgm:t>
    </dgm:pt>
    <dgm:pt modelId="{5B52DDCB-1C42-564A-BAB7-A606A73CFD69}" type="sibTrans" cxnId="{CA8F7685-8512-D24F-95BA-1D23FC3AF04F}">
      <dgm:prSet/>
      <dgm:spPr/>
      <dgm:t>
        <a:bodyPr/>
        <a:lstStyle/>
        <a:p>
          <a:endParaRPr lang="en-US"/>
        </a:p>
      </dgm:t>
    </dgm:pt>
    <dgm:pt modelId="{F13DCF9A-9DBA-0245-8D21-65315EFDD977}">
      <dgm:prSet phldrT="[Text]" phldr="1"/>
      <dgm:spPr/>
      <dgm:t>
        <a:bodyPr/>
        <a:lstStyle/>
        <a:p>
          <a:endParaRPr lang="en-US" dirty="0"/>
        </a:p>
      </dgm:t>
    </dgm:pt>
    <dgm:pt modelId="{A7FE3C80-C796-3B47-9C1E-33ABFEC802AD}" type="parTrans" cxnId="{0EC3E685-DE93-E44F-BFD8-253DEBEAFF96}">
      <dgm:prSet/>
      <dgm:spPr/>
      <dgm:t>
        <a:bodyPr/>
        <a:lstStyle/>
        <a:p>
          <a:endParaRPr lang="en-US"/>
        </a:p>
      </dgm:t>
    </dgm:pt>
    <dgm:pt modelId="{73EFF2BF-5E7F-AD4B-A8BD-A46930CDBA97}" type="sibTrans" cxnId="{0EC3E685-DE93-E44F-BFD8-253DEBEAFF96}">
      <dgm:prSet/>
      <dgm:spPr/>
      <dgm:t>
        <a:bodyPr/>
        <a:lstStyle/>
        <a:p>
          <a:endParaRPr lang="en-US"/>
        </a:p>
      </dgm:t>
    </dgm:pt>
    <dgm:pt modelId="{3027AAAF-4BF4-6C47-811F-4405FB136D86}">
      <dgm:prSet phldrT="[Text]" phldr="1"/>
      <dgm:spPr/>
      <dgm:t>
        <a:bodyPr/>
        <a:lstStyle/>
        <a:p>
          <a:endParaRPr lang="en-US" dirty="0"/>
        </a:p>
      </dgm:t>
    </dgm:pt>
    <dgm:pt modelId="{837CF831-4544-9641-BCED-57ADF1A798E6}" type="parTrans" cxnId="{E5A067F9-3D4B-6340-BDC3-F758324C8C89}">
      <dgm:prSet/>
      <dgm:spPr/>
      <dgm:t>
        <a:bodyPr/>
        <a:lstStyle/>
        <a:p>
          <a:endParaRPr lang="en-US"/>
        </a:p>
      </dgm:t>
    </dgm:pt>
    <dgm:pt modelId="{1D057339-52DD-2541-9F63-FC0B20CCEE9F}" type="sibTrans" cxnId="{E5A067F9-3D4B-6340-BDC3-F758324C8C89}">
      <dgm:prSet/>
      <dgm:spPr/>
      <dgm:t>
        <a:bodyPr/>
        <a:lstStyle/>
        <a:p>
          <a:endParaRPr lang="en-US"/>
        </a:p>
      </dgm:t>
    </dgm:pt>
    <dgm:pt modelId="{C79FA58E-50A9-A74D-A746-5E2A87D35D27}">
      <dgm:prSet phldrT="[Text]" phldr="1"/>
      <dgm:spPr/>
      <dgm:t>
        <a:bodyPr/>
        <a:lstStyle/>
        <a:p>
          <a:endParaRPr lang="en-US" dirty="0"/>
        </a:p>
      </dgm:t>
    </dgm:pt>
    <dgm:pt modelId="{108836B6-DEE1-124D-A1B8-832D28F01EFB}" type="parTrans" cxnId="{6BA21FF8-DE0B-4242-A530-2C89961F130B}">
      <dgm:prSet/>
      <dgm:spPr/>
      <dgm:t>
        <a:bodyPr/>
        <a:lstStyle/>
        <a:p>
          <a:endParaRPr lang="en-US"/>
        </a:p>
      </dgm:t>
    </dgm:pt>
    <dgm:pt modelId="{53676296-7511-7646-8308-FEC1DCFDA87C}" type="sibTrans" cxnId="{6BA21FF8-DE0B-4242-A530-2C89961F130B}">
      <dgm:prSet/>
      <dgm:spPr/>
      <dgm:t>
        <a:bodyPr/>
        <a:lstStyle/>
        <a:p>
          <a:endParaRPr lang="en-US"/>
        </a:p>
      </dgm:t>
    </dgm:pt>
    <dgm:pt modelId="{6F0FB412-3201-8D48-875F-59DAEA5BB3C7}">
      <dgm:prSet phldrT="[Text]"/>
      <dgm:spPr/>
      <dgm:t>
        <a:bodyPr/>
        <a:lstStyle/>
        <a:p>
          <a:endParaRPr lang="en-US" dirty="0"/>
        </a:p>
      </dgm:t>
    </dgm:pt>
    <dgm:pt modelId="{843FECFE-37DE-9E4C-91BC-D0E8B0690150}" type="parTrans" cxnId="{047B0C8A-7AE0-F04C-B666-AA5849ACB209}">
      <dgm:prSet/>
      <dgm:spPr/>
      <dgm:t>
        <a:bodyPr/>
        <a:lstStyle/>
        <a:p>
          <a:endParaRPr lang="en-US"/>
        </a:p>
      </dgm:t>
    </dgm:pt>
    <dgm:pt modelId="{155E2F1B-F5B4-3143-B6DE-760C51B350E4}" type="sibTrans" cxnId="{047B0C8A-7AE0-F04C-B666-AA5849ACB209}">
      <dgm:prSet/>
      <dgm:spPr/>
      <dgm:t>
        <a:bodyPr/>
        <a:lstStyle/>
        <a:p>
          <a:endParaRPr lang="en-US"/>
        </a:p>
      </dgm:t>
    </dgm:pt>
    <dgm:pt modelId="{15F5329A-B904-024D-AE94-97A2679FF6C8}">
      <dgm:prSet custT="1">
        <dgm:style>
          <a:lnRef idx="3">
            <a:schemeClr val="lt1"/>
          </a:lnRef>
          <a:fillRef idx="1">
            <a:schemeClr val="accent2"/>
          </a:fillRef>
          <a:effectRef idx="1">
            <a:schemeClr val="accent2"/>
          </a:effectRef>
          <a:fontRef idx="minor">
            <a:schemeClr val="lt1"/>
          </a:fontRef>
        </dgm:style>
      </dgm:prSet>
      <dgm:spPr>
        <a:solidFill>
          <a:schemeClr val="accent1"/>
        </a:solidFill>
      </dgm:spPr>
      <dgm:t>
        <a:bodyPr/>
        <a:lstStyle/>
        <a:p>
          <a:br>
            <a:rPr lang="en-US" sz="1800" dirty="0"/>
          </a:br>
          <a:r>
            <a:rPr lang="en-US" sz="1800" dirty="0">
              <a:solidFill>
                <a:schemeClr val="bg1"/>
              </a:solidFill>
            </a:rPr>
            <a:t>People</a:t>
          </a:r>
          <a:br>
            <a:rPr lang="en-US" sz="1800" dirty="0">
              <a:solidFill>
                <a:schemeClr val="bg1"/>
              </a:solidFill>
            </a:rPr>
          </a:br>
          <a:r>
            <a:rPr lang="en-US" sz="1800" dirty="0">
              <a:solidFill>
                <a:schemeClr val="bg1"/>
              </a:solidFill>
            </a:rPr>
            <a:t>Competencies</a:t>
          </a:r>
        </a:p>
      </dgm:t>
    </dgm:pt>
    <dgm:pt modelId="{41F39BA8-C9E1-004F-B996-5DE47EE5925E}" type="parTrans" cxnId="{13A71080-C5F5-B94B-86BC-2BE463831FC0}">
      <dgm:prSet/>
      <dgm:spPr/>
      <dgm:t>
        <a:bodyPr/>
        <a:lstStyle/>
        <a:p>
          <a:endParaRPr lang="en-US"/>
        </a:p>
      </dgm:t>
    </dgm:pt>
    <dgm:pt modelId="{22015FAA-D542-0A40-82A4-B11F84654305}" type="sibTrans" cxnId="{13A71080-C5F5-B94B-86BC-2BE463831FC0}">
      <dgm:prSet/>
      <dgm:spPr/>
      <dgm:t>
        <a:bodyPr/>
        <a:lstStyle/>
        <a:p>
          <a:endParaRPr lang="en-US"/>
        </a:p>
      </dgm:t>
    </dgm:pt>
    <dgm:pt modelId="{4F4ACD51-7376-D748-91F5-EFF05B16EABE}">
      <dgm:prSet custT="1">
        <dgm:style>
          <a:lnRef idx="3">
            <a:schemeClr val="lt1"/>
          </a:lnRef>
          <a:fillRef idx="1">
            <a:schemeClr val="accent2"/>
          </a:fillRef>
          <a:effectRef idx="1">
            <a:schemeClr val="accent2"/>
          </a:effectRef>
          <a:fontRef idx="minor">
            <a:schemeClr val="lt1"/>
          </a:fontRef>
        </dgm:style>
      </dgm:prSet>
      <dgm:spPr>
        <a:solidFill>
          <a:schemeClr val="accent1"/>
        </a:solidFill>
      </dgm:spPr>
      <dgm:t>
        <a:bodyPr/>
        <a:lstStyle/>
        <a:p>
          <a:r>
            <a:rPr lang="en-US" sz="1800" dirty="0">
              <a:solidFill>
                <a:schemeClr val="bg1"/>
              </a:solidFill>
            </a:rPr>
            <a:t>Business Competencies</a:t>
          </a:r>
        </a:p>
      </dgm:t>
    </dgm:pt>
    <dgm:pt modelId="{58555D4C-1960-454F-940F-854754FAEF42}" type="parTrans" cxnId="{5976883A-502C-2E4C-A328-769DFB3D2211}">
      <dgm:prSet/>
      <dgm:spPr/>
      <dgm:t>
        <a:bodyPr/>
        <a:lstStyle/>
        <a:p>
          <a:endParaRPr lang="en-US"/>
        </a:p>
      </dgm:t>
    </dgm:pt>
    <dgm:pt modelId="{90A1427F-B471-7D49-B7D0-79DFEA5B5C91}" type="sibTrans" cxnId="{5976883A-502C-2E4C-A328-769DFB3D2211}">
      <dgm:prSet/>
      <dgm:spPr/>
      <dgm:t>
        <a:bodyPr/>
        <a:lstStyle/>
        <a:p>
          <a:endParaRPr lang="en-US"/>
        </a:p>
      </dgm:t>
    </dgm:pt>
    <dgm:pt modelId="{CA8D16D1-CD3D-D64B-928D-F97CE72C023B}">
      <dgm:prSet custT="1">
        <dgm:style>
          <a:lnRef idx="3">
            <a:schemeClr val="lt1"/>
          </a:lnRef>
          <a:fillRef idx="1">
            <a:schemeClr val="accent2"/>
          </a:fillRef>
          <a:effectRef idx="1">
            <a:schemeClr val="accent2"/>
          </a:effectRef>
          <a:fontRef idx="minor">
            <a:schemeClr val="lt1"/>
          </a:fontRef>
        </dgm:style>
      </dgm:prSet>
      <dgm:spPr>
        <a:solidFill>
          <a:schemeClr val="accent1"/>
        </a:solidFill>
      </dgm:spPr>
      <dgm:t>
        <a:bodyPr/>
        <a:lstStyle/>
        <a:p>
          <a:r>
            <a:rPr lang="en-US" sz="1800" dirty="0">
              <a:solidFill>
                <a:schemeClr val="bg1"/>
              </a:solidFill>
            </a:rPr>
            <a:t>Strategic Competencies</a:t>
          </a:r>
        </a:p>
      </dgm:t>
    </dgm:pt>
    <dgm:pt modelId="{C8A80960-839E-BF41-BD13-EEEDC12EF69D}" type="parTrans" cxnId="{3AD00BC6-C1BE-BA43-860C-A60ECCF786BF}">
      <dgm:prSet/>
      <dgm:spPr/>
      <dgm:t>
        <a:bodyPr/>
        <a:lstStyle/>
        <a:p>
          <a:endParaRPr lang="en-US"/>
        </a:p>
      </dgm:t>
    </dgm:pt>
    <dgm:pt modelId="{BB5D1BB5-69C0-4449-8CD0-50E9D48A1D9D}" type="sibTrans" cxnId="{3AD00BC6-C1BE-BA43-860C-A60ECCF786BF}">
      <dgm:prSet/>
      <dgm:spPr/>
      <dgm:t>
        <a:bodyPr/>
        <a:lstStyle/>
        <a:p>
          <a:endParaRPr lang="en-US"/>
        </a:p>
      </dgm:t>
    </dgm:pt>
    <dgm:pt modelId="{338FF2CF-DE00-A74B-871A-37298D432AB2}">
      <dgm:prSet custT="1">
        <dgm:style>
          <a:lnRef idx="3">
            <a:schemeClr val="lt1"/>
          </a:lnRef>
          <a:fillRef idx="1">
            <a:schemeClr val="accent2"/>
          </a:fillRef>
          <a:effectRef idx="1">
            <a:schemeClr val="accent2"/>
          </a:effectRef>
          <a:fontRef idx="minor">
            <a:schemeClr val="lt1"/>
          </a:fontRef>
        </dgm:style>
      </dgm:prSet>
      <dgm:spPr>
        <a:solidFill>
          <a:schemeClr val="accent1"/>
        </a:solidFill>
      </dgm:spPr>
      <dgm:t>
        <a:bodyPr/>
        <a:lstStyle/>
        <a:p>
          <a:r>
            <a:rPr lang="en-US" sz="1800" dirty="0">
              <a:solidFill>
                <a:schemeClr val="bg1"/>
              </a:solidFill>
            </a:rPr>
            <a:t> </a:t>
          </a:r>
          <a:br>
            <a:rPr lang="en-US" sz="1800" dirty="0">
              <a:solidFill>
                <a:schemeClr val="bg1"/>
              </a:solidFill>
            </a:rPr>
          </a:br>
          <a:r>
            <a:rPr lang="en-US" sz="1800" dirty="0">
              <a:solidFill>
                <a:schemeClr val="bg1"/>
              </a:solidFill>
            </a:rPr>
            <a:t>Organizational</a:t>
          </a:r>
          <a:br>
            <a:rPr lang="en-US" sz="1800" dirty="0">
              <a:solidFill>
                <a:schemeClr val="bg1"/>
              </a:solidFill>
            </a:rPr>
          </a:br>
          <a:r>
            <a:rPr lang="en-US" sz="1800" dirty="0">
              <a:solidFill>
                <a:schemeClr val="bg1"/>
              </a:solidFill>
            </a:rPr>
            <a:t>Competencies</a:t>
          </a:r>
        </a:p>
      </dgm:t>
    </dgm:pt>
    <dgm:pt modelId="{E90197FD-53BF-6547-A6F6-65EC93001D8E}" type="sibTrans" cxnId="{EE08C00A-62A3-DB46-B7E5-1FC99B573B39}">
      <dgm:prSet/>
      <dgm:spPr/>
      <dgm:t>
        <a:bodyPr/>
        <a:lstStyle/>
        <a:p>
          <a:endParaRPr lang="en-US"/>
        </a:p>
      </dgm:t>
    </dgm:pt>
    <dgm:pt modelId="{6D28006D-C03F-F54C-9CA3-E4F09A95FA9E}" type="parTrans" cxnId="{EE08C00A-62A3-DB46-B7E5-1FC99B573B39}">
      <dgm:prSet/>
      <dgm:spPr/>
      <dgm:t>
        <a:bodyPr/>
        <a:lstStyle/>
        <a:p>
          <a:endParaRPr lang="en-US"/>
        </a:p>
      </dgm:t>
    </dgm:pt>
    <dgm:pt modelId="{42D32C2F-4D24-124F-8502-C880A59209C8}" type="pres">
      <dgm:prSet presAssocID="{600AA821-26B3-604A-BB34-C671F2A6C34B}" presName="diagram" presStyleCnt="0">
        <dgm:presLayoutVars>
          <dgm:chMax val="1"/>
          <dgm:dir/>
          <dgm:animLvl val="ctr"/>
          <dgm:resizeHandles val="exact"/>
        </dgm:presLayoutVars>
      </dgm:prSet>
      <dgm:spPr/>
    </dgm:pt>
    <dgm:pt modelId="{C6477748-2C79-BF4E-8606-9929F339FC75}" type="pres">
      <dgm:prSet presAssocID="{600AA821-26B3-604A-BB34-C671F2A6C34B}" presName="matrix" presStyleCnt="0"/>
      <dgm:spPr/>
    </dgm:pt>
    <dgm:pt modelId="{70C72E3A-B6F8-D848-81B0-99DCECC27BEB}" type="pres">
      <dgm:prSet presAssocID="{600AA821-26B3-604A-BB34-C671F2A6C34B}" presName="tile1" presStyleLbl="node1" presStyleIdx="0" presStyleCnt="4"/>
      <dgm:spPr/>
    </dgm:pt>
    <dgm:pt modelId="{62AF1114-D5FE-5041-B8D4-5EDAB94FD1B4}" type="pres">
      <dgm:prSet presAssocID="{600AA821-26B3-604A-BB34-C671F2A6C34B}" presName="tile1text" presStyleLbl="node1" presStyleIdx="0" presStyleCnt="4">
        <dgm:presLayoutVars>
          <dgm:chMax val="0"/>
          <dgm:chPref val="0"/>
          <dgm:bulletEnabled val="1"/>
        </dgm:presLayoutVars>
      </dgm:prSet>
      <dgm:spPr/>
    </dgm:pt>
    <dgm:pt modelId="{14D81952-D5F8-9843-B53C-882712F66B52}" type="pres">
      <dgm:prSet presAssocID="{600AA821-26B3-604A-BB34-C671F2A6C34B}" presName="tile2" presStyleLbl="node1" presStyleIdx="1" presStyleCnt="4" custLinFactNeighborX="1918"/>
      <dgm:spPr/>
    </dgm:pt>
    <dgm:pt modelId="{0B47FA00-4254-7049-8965-4861F49E5DBA}" type="pres">
      <dgm:prSet presAssocID="{600AA821-26B3-604A-BB34-C671F2A6C34B}" presName="tile2text" presStyleLbl="node1" presStyleIdx="1" presStyleCnt="4">
        <dgm:presLayoutVars>
          <dgm:chMax val="0"/>
          <dgm:chPref val="0"/>
          <dgm:bulletEnabled val="1"/>
        </dgm:presLayoutVars>
      </dgm:prSet>
      <dgm:spPr/>
    </dgm:pt>
    <dgm:pt modelId="{070FDF01-1C06-BE4F-A1C0-C821BB6A71E0}" type="pres">
      <dgm:prSet presAssocID="{600AA821-26B3-604A-BB34-C671F2A6C34B}" presName="tile3" presStyleLbl="node1" presStyleIdx="2" presStyleCnt="4"/>
      <dgm:spPr/>
    </dgm:pt>
    <dgm:pt modelId="{EA6039DC-9796-9147-B5DC-0BABA36A29A5}" type="pres">
      <dgm:prSet presAssocID="{600AA821-26B3-604A-BB34-C671F2A6C34B}" presName="tile3text" presStyleLbl="node1" presStyleIdx="2" presStyleCnt="4">
        <dgm:presLayoutVars>
          <dgm:chMax val="0"/>
          <dgm:chPref val="0"/>
          <dgm:bulletEnabled val="1"/>
        </dgm:presLayoutVars>
      </dgm:prSet>
      <dgm:spPr/>
    </dgm:pt>
    <dgm:pt modelId="{3EB236A3-3AFC-C44F-84D4-D27931A06B6E}" type="pres">
      <dgm:prSet presAssocID="{600AA821-26B3-604A-BB34-C671F2A6C34B}" presName="tile4" presStyleLbl="node1" presStyleIdx="3" presStyleCnt="4" custLinFactNeighborX="0" custLinFactNeighborY="0"/>
      <dgm:spPr/>
    </dgm:pt>
    <dgm:pt modelId="{A0F1F445-36FF-6D48-B560-5AB993F402DE}" type="pres">
      <dgm:prSet presAssocID="{600AA821-26B3-604A-BB34-C671F2A6C34B}" presName="tile4text" presStyleLbl="node1" presStyleIdx="3" presStyleCnt="4">
        <dgm:presLayoutVars>
          <dgm:chMax val="0"/>
          <dgm:chPref val="0"/>
          <dgm:bulletEnabled val="1"/>
        </dgm:presLayoutVars>
      </dgm:prSet>
      <dgm:spPr/>
    </dgm:pt>
    <dgm:pt modelId="{287437A3-EC75-AB4E-9524-EC6B082B0B29}" type="pres">
      <dgm:prSet presAssocID="{600AA821-26B3-604A-BB34-C671F2A6C34B}" presName="centerTile" presStyleLbl="fgShp" presStyleIdx="0" presStyleCnt="1">
        <dgm:presLayoutVars>
          <dgm:chMax val="0"/>
          <dgm:chPref val="0"/>
        </dgm:presLayoutVars>
      </dgm:prSet>
      <dgm:spPr/>
    </dgm:pt>
  </dgm:ptLst>
  <dgm:cxnLst>
    <dgm:cxn modelId="{EE08C00A-62A3-DB46-B7E5-1FC99B573B39}" srcId="{79B057C2-2551-7349-8EA9-FD7B309FE7A8}" destId="{338FF2CF-DE00-A74B-871A-37298D432AB2}" srcOrd="1" destOrd="0" parTransId="{6D28006D-C03F-F54C-9CA3-E4F09A95FA9E}" sibTransId="{E90197FD-53BF-6547-A6F6-65EC93001D8E}"/>
    <dgm:cxn modelId="{96AE6F14-A0E2-3141-A61A-91260A03D669}" type="presOf" srcId="{4F4ACD51-7376-D748-91F5-EFF05B16EABE}" destId="{EA6039DC-9796-9147-B5DC-0BABA36A29A5}" srcOrd="1" destOrd="0" presId="urn:microsoft.com/office/officeart/2005/8/layout/matrix1"/>
    <dgm:cxn modelId="{5976883A-502C-2E4C-A328-769DFB3D2211}" srcId="{79B057C2-2551-7349-8EA9-FD7B309FE7A8}" destId="{4F4ACD51-7376-D748-91F5-EFF05B16EABE}" srcOrd="2" destOrd="0" parTransId="{58555D4C-1960-454F-940F-854754FAEF42}" sibTransId="{90A1427F-B471-7D49-B7D0-79DFEA5B5C91}"/>
    <dgm:cxn modelId="{C4595F40-9F1C-D64C-90CB-C20656D7AB36}" type="presOf" srcId="{15F5329A-B904-024D-AE94-97A2679FF6C8}" destId="{70C72E3A-B6F8-D848-81B0-99DCECC27BEB}" srcOrd="0" destOrd="0" presId="urn:microsoft.com/office/officeart/2005/8/layout/matrix1"/>
    <dgm:cxn modelId="{F28FA462-C974-5642-9768-94426E9C904F}" type="presOf" srcId="{600AA821-26B3-604A-BB34-C671F2A6C34B}" destId="{42D32C2F-4D24-124F-8502-C880A59209C8}" srcOrd="0" destOrd="0" presId="urn:microsoft.com/office/officeart/2005/8/layout/matrix1"/>
    <dgm:cxn modelId="{BE1C9D64-2912-CB4A-9EE0-06149DE4E746}" type="presOf" srcId="{CA8D16D1-CD3D-D64B-928D-F97CE72C023B}" destId="{3EB236A3-3AFC-C44F-84D4-D27931A06B6E}" srcOrd="0" destOrd="0" presId="urn:microsoft.com/office/officeart/2005/8/layout/matrix1"/>
    <dgm:cxn modelId="{9675696C-B9CE-F044-B450-5A2761F0D63F}" type="presOf" srcId="{338FF2CF-DE00-A74B-871A-37298D432AB2}" destId="{0B47FA00-4254-7049-8965-4861F49E5DBA}" srcOrd="1" destOrd="0" presId="urn:microsoft.com/office/officeart/2005/8/layout/matrix1"/>
    <dgm:cxn modelId="{13A71080-C5F5-B94B-86BC-2BE463831FC0}" srcId="{79B057C2-2551-7349-8EA9-FD7B309FE7A8}" destId="{15F5329A-B904-024D-AE94-97A2679FF6C8}" srcOrd="0" destOrd="0" parTransId="{41F39BA8-C9E1-004F-B996-5DE47EE5925E}" sibTransId="{22015FAA-D542-0A40-82A4-B11F84654305}"/>
    <dgm:cxn modelId="{CA8F7685-8512-D24F-95BA-1D23FC3AF04F}" srcId="{6F0FB412-3201-8D48-875F-59DAEA5BB3C7}" destId="{5296D5D5-0AC7-0F4C-8396-AE73CDD28653}" srcOrd="0" destOrd="0" parTransId="{3CE8A55D-F47F-A345-8208-BA3FEB810F12}" sibTransId="{5B52DDCB-1C42-564A-BAB7-A606A73CFD69}"/>
    <dgm:cxn modelId="{0EC3E685-DE93-E44F-BFD8-253DEBEAFF96}" srcId="{6F0FB412-3201-8D48-875F-59DAEA5BB3C7}" destId="{F13DCF9A-9DBA-0245-8D21-65315EFDD977}" srcOrd="1" destOrd="0" parTransId="{A7FE3C80-C796-3B47-9C1E-33ABFEC802AD}" sibTransId="{73EFF2BF-5E7F-AD4B-A8BD-A46930CDBA97}"/>
    <dgm:cxn modelId="{047B0C8A-7AE0-F04C-B666-AA5849ACB209}" srcId="{600AA821-26B3-604A-BB34-C671F2A6C34B}" destId="{6F0FB412-3201-8D48-875F-59DAEA5BB3C7}" srcOrd="1" destOrd="0" parTransId="{843FECFE-37DE-9E4C-91BC-D0E8B0690150}" sibTransId="{155E2F1B-F5B4-3143-B6DE-760C51B350E4}"/>
    <dgm:cxn modelId="{6762A78D-8A95-D444-BF78-C38658525CCE}" type="presOf" srcId="{CA8D16D1-CD3D-D64B-928D-F97CE72C023B}" destId="{A0F1F445-36FF-6D48-B560-5AB993F402DE}" srcOrd="1" destOrd="0" presId="urn:microsoft.com/office/officeart/2005/8/layout/matrix1"/>
    <dgm:cxn modelId="{924BF68D-91CD-FB4C-83BE-20405BB72D26}" srcId="{600AA821-26B3-604A-BB34-C671F2A6C34B}" destId="{79B057C2-2551-7349-8EA9-FD7B309FE7A8}" srcOrd="0" destOrd="0" parTransId="{3F2F5C21-D418-214C-B898-F661E120BF66}" sibTransId="{25B49D75-9BE8-D449-94BD-9FD2EE43A2FC}"/>
    <dgm:cxn modelId="{82EFE7B9-F09D-5D48-AC6A-295915424BEC}" type="presOf" srcId="{15F5329A-B904-024D-AE94-97A2679FF6C8}" destId="{62AF1114-D5FE-5041-B8D4-5EDAB94FD1B4}" srcOrd="1" destOrd="0" presId="urn:microsoft.com/office/officeart/2005/8/layout/matrix1"/>
    <dgm:cxn modelId="{F771C4C1-EC74-AE42-B2D4-8C01E9EAC925}" type="presOf" srcId="{79B057C2-2551-7349-8EA9-FD7B309FE7A8}" destId="{287437A3-EC75-AB4E-9524-EC6B082B0B29}" srcOrd="0" destOrd="0" presId="urn:microsoft.com/office/officeart/2005/8/layout/matrix1"/>
    <dgm:cxn modelId="{3AD00BC6-C1BE-BA43-860C-A60ECCF786BF}" srcId="{79B057C2-2551-7349-8EA9-FD7B309FE7A8}" destId="{CA8D16D1-CD3D-D64B-928D-F97CE72C023B}" srcOrd="3" destOrd="0" parTransId="{C8A80960-839E-BF41-BD13-EEEDC12EF69D}" sibTransId="{BB5D1BB5-69C0-4449-8CD0-50E9D48A1D9D}"/>
    <dgm:cxn modelId="{C7FD0CD5-4F56-1149-8293-2B376D1E7FC8}" type="presOf" srcId="{4F4ACD51-7376-D748-91F5-EFF05B16EABE}" destId="{070FDF01-1C06-BE4F-A1C0-C821BB6A71E0}" srcOrd="0" destOrd="0" presId="urn:microsoft.com/office/officeart/2005/8/layout/matrix1"/>
    <dgm:cxn modelId="{77452EDC-710A-9E42-A6CF-C7831FF88A14}" type="presOf" srcId="{338FF2CF-DE00-A74B-871A-37298D432AB2}" destId="{14D81952-D5F8-9843-B53C-882712F66B52}" srcOrd="0" destOrd="0" presId="urn:microsoft.com/office/officeart/2005/8/layout/matrix1"/>
    <dgm:cxn modelId="{6BA21FF8-DE0B-4242-A530-2C89961F130B}" srcId="{6F0FB412-3201-8D48-875F-59DAEA5BB3C7}" destId="{C79FA58E-50A9-A74D-A746-5E2A87D35D27}" srcOrd="3" destOrd="0" parTransId="{108836B6-DEE1-124D-A1B8-832D28F01EFB}" sibTransId="{53676296-7511-7646-8308-FEC1DCFDA87C}"/>
    <dgm:cxn modelId="{E5A067F9-3D4B-6340-BDC3-F758324C8C89}" srcId="{6F0FB412-3201-8D48-875F-59DAEA5BB3C7}" destId="{3027AAAF-4BF4-6C47-811F-4405FB136D86}" srcOrd="2" destOrd="0" parTransId="{837CF831-4544-9641-BCED-57ADF1A798E6}" sibTransId="{1D057339-52DD-2541-9F63-FC0B20CCEE9F}"/>
    <dgm:cxn modelId="{52C102D3-A215-4942-8419-F1B9422DEF0A}" type="presParOf" srcId="{42D32C2F-4D24-124F-8502-C880A59209C8}" destId="{C6477748-2C79-BF4E-8606-9929F339FC75}" srcOrd="0" destOrd="0" presId="urn:microsoft.com/office/officeart/2005/8/layout/matrix1"/>
    <dgm:cxn modelId="{F078DA5F-1216-B949-99EC-259054EB7885}" type="presParOf" srcId="{C6477748-2C79-BF4E-8606-9929F339FC75}" destId="{70C72E3A-B6F8-D848-81B0-99DCECC27BEB}" srcOrd="0" destOrd="0" presId="urn:microsoft.com/office/officeart/2005/8/layout/matrix1"/>
    <dgm:cxn modelId="{1DDFE4E5-8080-4D4A-AD5E-E8C84C013219}" type="presParOf" srcId="{C6477748-2C79-BF4E-8606-9929F339FC75}" destId="{62AF1114-D5FE-5041-B8D4-5EDAB94FD1B4}" srcOrd="1" destOrd="0" presId="urn:microsoft.com/office/officeart/2005/8/layout/matrix1"/>
    <dgm:cxn modelId="{E303CCA3-21A0-AA46-8CB2-2D6A4F0ABEDC}" type="presParOf" srcId="{C6477748-2C79-BF4E-8606-9929F339FC75}" destId="{14D81952-D5F8-9843-B53C-882712F66B52}" srcOrd="2" destOrd="0" presId="urn:microsoft.com/office/officeart/2005/8/layout/matrix1"/>
    <dgm:cxn modelId="{B0A11B79-8511-FD42-8BE1-34A44548E106}" type="presParOf" srcId="{C6477748-2C79-BF4E-8606-9929F339FC75}" destId="{0B47FA00-4254-7049-8965-4861F49E5DBA}" srcOrd="3" destOrd="0" presId="urn:microsoft.com/office/officeart/2005/8/layout/matrix1"/>
    <dgm:cxn modelId="{E0B6003D-FA88-A549-BB19-0E3010CE75E9}" type="presParOf" srcId="{C6477748-2C79-BF4E-8606-9929F339FC75}" destId="{070FDF01-1C06-BE4F-A1C0-C821BB6A71E0}" srcOrd="4" destOrd="0" presId="urn:microsoft.com/office/officeart/2005/8/layout/matrix1"/>
    <dgm:cxn modelId="{7F383065-D9A6-784A-B426-93C229560427}" type="presParOf" srcId="{C6477748-2C79-BF4E-8606-9929F339FC75}" destId="{EA6039DC-9796-9147-B5DC-0BABA36A29A5}" srcOrd="5" destOrd="0" presId="urn:microsoft.com/office/officeart/2005/8/layout/matrix1"/>
    <dgm:cxn modelId="{2726E169-99F1-F142-AD5D-7033D57E02FA}" type="presParOf" srcId="{C6477748-2C79-BF4E-8606-9929F339FC75}" destId="{3EB236A3-3AFC-C44F-84D4-D27931A06B6E}" srcOrd="6" destOrd="0" presId="urn:microsoft.com/office/officeart/2005/8/layout/matrix1"/>
    <dgm:cxn modelId="{75440D84-C845-7144-9F4A-9AD63A63044B}" type="presParOf" srcId="{C6477748-2C79-BF4E-8606-9929F339FC75}" destId="{A0F1F445-36FF-6D48-B560-5AB993F402DE}" srcOrd="7" destOrd="0" presId="urn:microsoft.com/office/officeart/2005/8/layout/matrix1"/>
    <dgm:cxn modelId="{07E34B0C-8C80-BB46-872F-6703B3C8367B}" type="presParOf" srcId="{42D32C2F-4D24-124F-8502-C880A59209C8}" destId="{287437A3-EC75-AB4E-9524-EC6B082B0B2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724E8-3325-43C6-92D4-45053718558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CA"/>
        </a:p>
      </dgm:t>
    </dgm:pt>
    <dgm:pt modelId="{F09856DF-D8D1-4858-ABF6-F83E4FE6D7AF}">
      <dgm:prSet phldrT="[Text]"/>
      <dgm:spPr/>
      <dgm:t>
        <a:bodyPr/>
        <a:lstStyle/>
        <a:p>
          <a:endParaRPr lang="en-CA"/>
        </a:p>
      </dgm:t>
    </dgm:pt>
    <dgm:pt modelId="{38F7104A-0383-40CB-A6B2-B3BC2BFF6A8F}" type="parTrans" cxnId="{33D59978-6E92-4556-9866-3DB491ECEEF9}">
      <dgm:prSet/>
      <dgm:spPr/>
      <dgm:t>
        <a:bodyPr/>
        <a:lstStyle/>
        <a:p>
          <a:endParaRPr lang="en-CA"/>
        </a:p>
      </dgm:t>
    </dgm:pt>
    <dgm:pt modelId="{73708A0C-2BBF-41B8-A003-9151FF797C2A}" type="sibTrans" cxnId="{33D59978-6E92-4556-9866-3DB491ECEEF9}">
      <dgm:prSet/>
      <dgm:spPr/>
      <dgm:t>
        <a:bodyPr/>
        <a:lstStyle/>
        <a:p>
          <a:endParaRPr lang="en-CA"/>
        </a:p>
      </dgm:t>
    </dgm:pt>
    <dgm:pt modelId="{04E01AC0-0022-4670-85C6-D9C224DFD3F5}">
      <dgm:prSet phldrT="[Text]"/>
      <dgm:spPr/>
      <dgm:t>
        <a:bodyPr/>
        <a:lstStyle/>
        <a:p>
          <a:r>
            <a:rPr lang="en-CA"/>
            <a:t> </a:t>
          </a:r>
        </a:p>
      </dgm:t>
    </dgm:pt>
    <dgm:pt modelId="{59F3030C-1869-44CE-91B6-04856C5A4196}" type="sibTrans" cxnId="{EF559521-C524-4187-832E-049B6F192844}">
      <dgm:prSet/>
      <dgm:spPr/>
      <dgm:t>
        <a:bodyPr/>
        <a:lstStyle/>
        <a:p>
          <a:endParaRPr lang="en-CA"/>
        </a:p>
      </dgm:t>
    </dgm:pt>
    <dgm:pt modelId="{47682991-297D-418D-8A1B-E6A30AA77435}" type="parTrans" cxnId="{EF559521-C524-4187-832E-049B6F192844}">
      <dgm:prSet/>
      <dgm:spPr/>
      <dgm:t>
        <a:bodyPr/>
        <a:lstStyle/>
        <a:p>
          <a:endParaRPr lang="en-CA"/>
        </a:p>
      </dgm:t>
    </dgm:pt>
    <dgm:pt modelId="{D60D45C9-B6CA-401F-9BE3-287D03A7ABCA}" type="pres">
      <dgm:prSet presAssocID="{E03724E8-3325-43C6-92D4-450537185580}" presName="compositeShape" presStyleCnt="0">
        <dgm:presLayoutVars>
          <dgm:chMax val="2"/>
          <dgm:dir/>
          <dgm:resizeHandles val="exact"/>
        </dgm:presLayoutVars>
      </dgm:prSet>
      <dgm:spPr/>
    </dgm:pt>
    <dgm:pt modelId="{F0EAA0A0-5F2F-4886-945E-29D46C37DCD6}" type="pres">
      <dgm:prSet presAssocID="{E03724E8-3325-43C6-92D4-450537185580}" presName="divider" presStyleLbl="fgShp" presStyleIdx="0" presStyleCnt="1" custAng="300000" custScaleY="143289" custLinFactNeighborY="9856"/>
      <dgm:spPr>
        <a:solidFill>
          <a:schemeClr val="accent1">
            <a:lumMod val="50000"/>
          </a:schemeClr>
        </a:solidFill>
      </dgm:spPr>
    </dgm:pt>
    <dgm:pt modelId="{59377E93-84D9-4FBF-A1CC-0DC2D1EB42F1}" type="pres">
      <dgm:prSet presAssocID="{F09856DF-D8D1-4858-ABF6-F83E4FE6D7AF}" presName="downArrow" presStyleLbl="node1" presStyleIdx="0" presStyleCnt="2" custScaleX="97563" custLinFactNeighborY="11758"/>
      <dgm:spPr>
        <a:solidFill>
          <a:schemeClr val="accent1">
            <a:lumMod val="75000"/>
          </a:schemeClr>
        </a:solidFill>
        <a:ln>
          <a:noFill/>
        </a:ln>
      </dgm:spPr>
    </dgm:pt>
    <dgm:pt modelId="{CD7EA562-84DA-4D7D-8ADF-AE89FEB73F6A}" type="pres">
      <dgm:prSet presAssocID="{F09856DF-D8D1-4858-ABF6-F83E4FE6D7AF}" presName="downArrowText" presStyleLbl="revTx" presStyleIdx="0" presStyleCnt="2" custLinFactNeighborY="21586">
        <dgm:presLayoutVars>
          <dgm:bulletEnabled val="1"/>
        </dgm:presLayoutVars>
      </dgm:prSet>
      <dgm:spPr/>
    </dgm:pt>
    <dgm:pt modelId="{AD6B5075-5D42-4780-BB2F-43A36C8E7C9E}" type="pres">
      <dgm:prSet presAssocID="{04E01AC0-0022-4670-85C6-D9C224DFD3F5}" presName="upArrow" presStyleLbl="node1" presStyleIdx="1" presStyleCnt="2" custScaleX="97563" custLinFactNeighborY="8246"/>
      <dgm:spPr>
        <a:solidFill>
          <a:srgbClr val="A40000"/>
        </a:solidFill>
        <a:ln>
          <a:noFill/>
        </a:ln>
      </dgm:spPr>
    </dgm:pt>
    <dgm:pt modelId="{436A14B5-8900-46F3-B04D-2D1785BBF24F}" type="pres">
      <dgm:prSet presAssocID="{04E01AC0-0022-4670-85C6-D9C224DFD3F5}" presName="upArrowText" presStyleLbl="revTx" presStyleIdx="1" presStyleCnt="2" custLinFactNeighborY="-19594">
        <dgm:presLayoutVars>
          <dgm:bulletEnabled val="1"/>
        </dgm:presLayoutVars>
      </dgm:prSet>
      <dgm:spPr/>
    </dgm:pt>
  </dgm:ptLst>
  <dgm:cxnLst>
    <dgm:cxn modelId="{EF559521-C524-4187-832E-049B6F192844}" srcId="{E03724E8-3325-43C6-92D4-450537185580}" destId="{04E01AC0-0022-4670-85C6-D9C224DFD3F5}" srcOrd="1" destOrd="0" parTransId="{47682991-297D-418D-8A1B-E6A30AA77435}" sibTransId="{59F3030C-1869-44CE-91B6-04856C5A4196}"/>
    <dgm:cxn modelId="{AE49DB28-A5C0-4041-B01A-3B9D0FED250D}" type="presOf" srcId="{F09856DF-D8D1-4858-ABF6-F83E4FE6D7AF}" destId="{CD7EA562-84DA-4D7D-8ADF-AE89FEB73F6A}" srcOrd="0" destOrd="0" presId="urn:microsoft.com/office/officeart/2005/8/layout/arrow3"/>
    <dgm:cxn modelId="{33D59978-6E92-4556-9866-3DB491ECEEF9}" srcId="{E03724E8-3325-43C6-92D4-450537185580}" destId="{F09856DF-D8D1-4858-ABF6-F83E4FE6D7AF}" srcOrd="0" destOrd="0" parTransId="{38F7104A-0383-40CB-A6B2-B3BC2BFF6A8F}" sibTransId="{73708A0C-2BBF-41B8-A003-9151FF797C2A}"/>
    <dgm:cxn modelId="{F79546CE-11B0-4EC0-AEC1-8DC996AA20AF}" type="presOf" srcId="{E03724E8-3325-43C6-92D4-450537185580}" destId="{D60D45C9-B6CA-401F-9BE3-287D03A7ABCA}" srcOrd="0" destOrd="0" presId="urn:microsoft.com/office/officeart/2005/8/layout/arrow3"/>
    <dgm:cxn modelId="{F00A0FFF-BCCE-41A0-83AA-87A238B760C5}" type="presOf" srcId="{04E01AC0-0022-4670-85C6-D9C224DFD3F5}" destId="{436A14B5-8900-46F3-B04D-2D1785BBF24F}" srcOrd="0" destOrd="0" presId="urn:microsoft.com/office/officeart/2005/8/layout/arrow3"/>
    <dgm:cxn modelId="{D5550DAA-5BD4-44AE-8B58-542945A9B279}" type="presParOf" srcId="{D60D45C9-B6CA-401F-9BE3-287D03A7ABCA}" destId="{F0EAA0A0-5F2F-4886-945E-29D46C37DCD6}" srcOrd="0" destOrd="0" presId="urn:microsoft.com/office/officeart/2005/8/layout/arrow3"/>
    <dgm:cxn modelId="{2634F116-BE3D-42F8-9BEB-9685C165A48E}" type="presParOf" srcId="{D60D45C9-B6CA-401F-9BE3-287D03A7ABCA}" destId="{59377E93-84D9-4FBF-A1CC-0DC2D1EB42F1}" srcOrd="1" destOrd="0" presId="urn:microsoft.com/office/officeart/2005/8/layout/arrow3"/>
    <dgm:cxn modelId="{1B1EF27E-2CBF-49F7-ACA9-508BC660521E}" type="presParOf" srcId="{D60D45C9-B6CA-401F-9BE3-287D03A7ABCA}" destId="{CD7EA562-84DA-4D7D-8ADF-AE89FEB73F6A}" srcOrd="2" destOrd="0" presId="urn:microsoft.com/office/officeart/2005/8/layout/arrow3"/>
    <dgm:cxn modelId="{BDCA7C67-4233-48E2-8B41-68705EFA8CEA}" type="presParOf" srcId="{D60D45C9-B6CA-401F-9BE3-287D03A7ABCA}" destId="{AD6B5075-5D42-4780-BB2F-43A36C8E7C9E}" srcOrd="3" destOrd="0" presId="urn:microsoft.com/office/officeart/2005/8/layout/arrow3"/>
    <dgm:cxn modelId="{8B3A3D32-DCE7-472B-A837-0BD49685021E}" type="presParOf" srcId="{D60D45C9-B6CA-401F-9BE3-287D03A7ABCA}" destId="{436A14B5-8900-46F3-B04D-2D1785BBF24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72E3A-B6F8-D848-81B0-99DCECC27BEB}">
      <dsp:nvSpPr>
        <dsp:cNvPr id="0" name=""/>
        <dsp:cNvSpPr/>
      </dsp:nvSpPr>
      <dsp:spPr>
        <a:xfrm rot="16200000">
          <a:off x="375716" y="-375716"/>
          <a:ext cx="997746" cy="1749179"/>
        </a:xfrm>
        <a:prstGeom prst="round1Rect">
          <a:avLst/>
        </a:prstGeom>
        <a:solidFill>
          <a:schemeClr val="accent1"/>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br>
            <a:rPr lang="en-US" sz="1800" kern="1200" dirty="0"/>
          </a:br>
          <a:r>
            <a:rPr lang="en-US" sz="1800" kern="1200" dirty="0">
              <a:solidFill>
                <a:schemeClr val="bg1"/>
              </a:solidFill>
            </a:rPr>
            <a:t>People</a:t>
          </a:r>
          <a:br>
            <a:rPr lang="en-US" sz="1800" kern="1200" dirty="0">
              <a:solidFill>
                <a:schemeClr val="bg1"/>
              </a:solidFill>
            </a:rPr>
          </a:br>
          <a:r>
            <a:rPr lang="en-US" sz="1800" kern="1200" dirty="0">
              <a:solidFill>
                <a:schemeClr val="bg1"/>
              </a:solidFill>
            </a:rPr>
            <a:t>Competencies</a:t>
          </a:r>
        </a:p>
      </dsp:txBody>
      <dsp:txXfrm rot="5400000">
        <a:off x="-1" y="1"/>
        <a:ext cx="1749179" cy="748309"/>
      </dsp:txXfrm>
    </dsp:sp>
    <dsp:sp modelId="{14D81952-D5F8-9843-B53C-882712F66B52}">
      <dsp:nvSpPr>
        <dsp:cNvPr id="0" name=""/>
        <dsp:cNvSpPr/>
      </dsp:nvSpPr>
      <dsp:spPr>
        <a:xfrm>
          <a:off x="1749179" y="0"/>
          <a:ext cx="1749179" cy="997746"/>
        </a:xfrm>
        <a:prstGeom prst="round1Rect">
          <a:avLst/>
        </a:prstGeom>
        <a:solidFill>
          <a:schemeClr val="accent1"/>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 </a:t>
          </a:r>
          <a:br>
            <a:rPr lang="en-US" sz="1800" kern="1200" dirty="0">
              <a:solidFill>
                <a:schemeClr val="bg1"/>
              </a:solidFill>
            </a:rPr>
          </a:br>
          <a:r>
            <a:rPr lang="en-US" sz="1800" kern="1200" dirty="0">
              <a:solidFill>
                <a:schemeClr val="bg1"/>
              </a:solidFill>
            </a:rPr>
            <a:t>Organizational</a:t>
          </a:r>
          <a:br>
            <a:rPr lang="en-US" sz="1800" kern="1200" dirty="0">
              <a:solidFill>
                <a:schemeClr val="bg1"/>
              </a:solidFill>
            </a:rPr>
          </a:br>
          <a:r>
            <a:rPr lang="en-US" sz="1800" kern="1200" dirty="0">
              <a:solidFill>
                <a:schemeClr val="bg1"/>
              </a:solidFill>
            </a:rPr>
            <a:t>Competencies</a:t>
          </a:r>
        </a:p>
      </dsp:txBody>
      <dsp:txXfrm>
        <a:off x="1749179" y="0"/>
        <a:ext cx="1749179" cy="748309"/>
      </dsp:txXfrm>
    </dsp:sp>
    <dsp:sp modelId="{070FDF01-1C06-BE4F-A1C0-C821BB6A71E0}">
      <dsp:nvSpPr>
        <dsp:cNvPr id="0" name=""/>
        <dsp:cNvSpPr/>
      </dsp:nvSpPr>
      <dsp:spPr>
        <a:xfrm rot="10800000">
          <a:off x="0" y="997746"/>
          <a:ext cx="1749179" cy="997746"/>
        </a:xfrm>
        <a:prstGeom prst="round1Rect">
          <a:avLst/>
        </a:prstGeom>
        <a:solidFill>
          <a:schemeClr val="accent1"/>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Business Competencies</a:t>
          </a:r>
        </a:p>
      </dsp:txBody>
      <dsp:txXfrm rot="10800000">
        <a:off x="0" y="1247183"/>
        <a:ext cx="1749179" cy="748309"/>
      </dsp:txXfrm>
    </dsp:sp>
    <dsp:sp modelId="{3EB236A3-3AFC-C44F-84D4-D27931A06B6E}">
      <dsp:nvSpPr>
        <dsp:cNvPr id="0" name=""/>
        <dsp:cNvSpPr/>
      </dsp:nvSpPr>
      <dsp:spPr>
        <a:xfrm rot="5400000">
          <a:off x="2124896" y="622030"/>
          <a:ext cx="997746" cy="1749179"/>
        </a:xfrm>
        <a:prstGeom prst="round1Rect">
          <a:avLst/>
        </a:prstGeom>
        <a:solidFill>
          <a:schemeClr val="accent1"/>
        </a:solidFill>
        <a:ln w="19050" cap="flat" cmpd="sng" algn="ctr">
          <a:solidFill>
            <a:schemeClr val="lt1"/>
          </a:solidFill>
          <a:prstDash val="solid"/>
          <a:miter lim="800000"/>
        </a:ln>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Strategic Competencies</a:t>
          </a:r>
        </a:p>
      </dsp:txBody>
      <dsp:txXfrm rot="-5400000">
        <a:off x="1749179" y="1247183"/>
        <a:ext cx="1749179" cy="748309"/>
      </dsp:txXfrm>
    </dsp:sp>
    <dsp:sp modelId="{287437A3-EC75-AB4E-9524-EC6B082B0B29}">
      <dsp:nvSpPr>
        <dsp:cNvPr id="0" name=""/>
        <dsp:cNvSpPr/>
      </dsp:nvSpPr>
      <dsp:spPr>
        <a:xfrm>
          <a:off x="1224425" y="748309"/>
          <a:ext cx="1049507" cy="498873"/>
        </a:xfrm>
        <a:prstGeom prst="roundRect">
          <a:avLst/>
        </a:prstGeom>
        <a:solidFill>
          <a:schemeClr val="accent1">
            <a:lumMod val="75000"/>
          </a:schemeClr>
        </a:soli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rPr>
            <a:t>Intellect</a:t>
          </a:r>
        </a:p>
      </dsp:txBody>
      <dsp:txXfrm>
        <a:off x="1248778" y="772662"/>
        <a:ext cx="1000801" cy="450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AA0A0-5F2F-4886-945E-29D46C37DCD6}">
      <dsp:nvSpPr>
        <dsp:cNvPr id="0" name=""/>
        <dsp:cNvSpPr/>
      </dsp:nvSpPr>
      <dsp:spPr>
        <a:xfrm>
          <a:off x="65615" y="1878560"/>
          <a:ext cx="12060769" cy="2032287"/>
        </a:xfrm>
        <a:prstGeom prst="mathMinus">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377E93-84D9-4FBF-A1CC-0DC2D1EB42F1}">
      <dsp:nvSpPr>
        <dsp:cNvPr id="0" name=""/>
        <dsp:cNvSpPr/>
      </dsp:nvSpPr>
      <dsp:spPr>
        <a:xfrm>
          <a:off x="1507607" y="520701"/>
          <a:ext cx="3568464" cy="2146514"/>
        </a:xfrm>
        <a:prstGeom prst="downArrow">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7EA562-84DA-4D7D-8ADF-AE89FEB73F6A}">
      <dsp:nvSpPr>
        <dsp:cNvPr id="0" name=""/>
        <dsp:cNvSpPr/>
      </dsp:nvSpPr>
      <dsp:spPr>
        <a:xfrm>
          <a:off x="6461760" y="486514"/>
          <a:ext cx="3901440" cy="2253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CA" sz="6500" kern="1200"/>
        </a:p>
      </dsp:txBody>
      <dsp:txXfrm>
        <a:off x="6461760" y="486514"/>
        <a:ext cx="3901440" cy="2253840"/>
      </dsp:txXfrm>
    </dsp:sp>
    <dsp:sp modelId="{AD6B5075-5D42-4780-BB2F-43A36C8E7C9E}">
      <dsp:nvSpPr>
        <dsp:cNvPr id="0" name=""/>
        <dsp:cNvSpPr/>
      </dsp:nvSpPr>
      <dsp:spPr>
        <a:xfrm>
          <a:off x="7115927" y="3128459"/>
          <a:ext cx="3568464" cy="2146514"/>
        </a:xfrm>
        <a:prstGeom prst="upArrow">
          <a:avLst/>
        </a:prstGeom>
        <a:solidFill>
          <a:srgbClr val="A4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6A14B5-8900-46F3-B04D-2D1785BBF24F}">
      <dsp:nvSpPr>
        <dsp:cNvPr id="0" name=""/>
        <dsp:cNvSpPr/>
      </dsp:nvSpPr>
      <dsp:spPr>
        <a:xfrm>
          <a:off x="1828800" y="2670828"/>
          <a:ext cx="3901440" cy="2253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CA" sz="6500" kern="1200"/>
            <a:t> </a:t>
          </a:r>
        </a:p>
      </dsp:txBody>
      <dsp:txXfrm>
        <a:off x="1828800" y="2670828"/>
        <a:ext cx="3901440" cy="225384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B01732F-9C3B-4367-8F9F-ADBC451CB76E}" type="datetimeFigureOut">
              <a:rPr lang="en-CA" smtClean="0"/>
              <a:t>2024-09-09</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B384B21-51D1-424C-A7D7-8ABA4C149AC1}" type="slidenum">
              <a:rPr lang="en-CA" smtClean="0"/>
              <a:t>‹#›</a:t>
            </a:fld>
            <a:endParaRPr lang="en-CA"/>
          </a:p>
        </p:txBody>
      </p:sp>
    </p:spTree>
    <p:extLst>
      <p:ext uri="{BB962C8B-B14F-4D97-AF65-F5344CB8AC3E}">
        <p14:creationId xmlns:p14="http://schemas.microsoft.com/office/powerpoint/2010/main" val="211502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rcaf.mil.ca/assets/RCAF_Intranet/docs/en/rcaf-pace/rcaf-pace-admin-inst-2023-2024-signed-by-dcomd.pdf" TargetMode="External"/><Relationship Id="rId7" Type="http://schemas.openxmlformats.org/officeDocument/2006/relationships/hyperlink" Target="http://rcaf.mil.ca/assets/RCAF_Intranet/docs/en/rcaf-pace/annexes/appendix-d-leader-character-framework-slide-new-23-24-mar-24-complete-eng.pdf"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rcaf.mil.ca/assets/RCAF_Intranet/docs/en/rcaf-pace/annexes/appendix-c-to-annex-f-character-matters-organization-dynamics-2015.pdf" TargetMode="External"/><Relationship Id="rId5" Type="http://schemas.openxmlformats.org/officeDocument/2006/relationships/hyperlink" Target="https://sloanreview.mit.edu/article/make-leader-character-your-competitive-edge/" TargetMode="External"/><Relationship Id="rId4" Type="http://schemas.openxmlformats.org/officeDocument/2006/relationships/hyperlink" Target="http://rcaf.mil.ca/assets/RCAF_Intranet/docs/en/rcaf-pace/annexes/annex-f-to-5000-1-hlrr-planning-and-administering-a-higher-level-review-23-24-eng.docx"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Does anyone here think that this is an unreasonable goal for our institution? </a:t>
            </a:r>
          </a:p>
          <a:p>
            <a:endParaRPr lang="en-CA" dirty="0"/>
          </a:p>
          <a:p>
            <a:r>
              <a:rPr lang="en-CA" dirty="0"/>
              <a:t>Next question, what is Excellence? Is it the right balance between efficiency and effectiveness in delivering on our mandate? How do we get there?</a:t>
            </a:r>
          </a:p>
          <a:p>
            <a:endParaRPr lang="en-CA" dirty="0"/>
          </a:p>
          <a:p>
            <a:r>
              <a:rPr lang="en-CA" dirty="0"/>
              <a:t>We are aiming at improving how we currently move in this direction. There is a lot that we do well as individuals and as an organization. A key question that we can continuously ask is “What can I/We do better?”</a:t>
            </a:r>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1</a:t>
            </a:fld>
            <a:endParaRPr lang="en-CA"/>
          </a:p>
        </p:txBody>
      </p:sp>
    </p:spTree>
    <p:extLst>
      <p:ext uri="{BB962C8B-B14F-4D97-AF65-F5344CB8AC3E}">
        <p14:creationId xmlns:p14="http://schemas.microsoft.com/office/powerpoint/2010/main" val="407242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CA" sz="1200" dirty="0">
                <a:latin typeface="+mn-lt"/>
              </a:rPr>
              <a:t>With our goal in mind, we will explore an idea about different types of games. This is not meant to trivialize our mission. It is a way to conceptualize how we approach it.</a:t>
            </a:r>
          </a:p>
          <a:p>
            <a:pPr defTabSz="933237"/>
            <a:endParaRPr lang="en-CA" sz="1200" dirty="0">
              <a:latin typeface="+mn-lt"/>
            </a:endParaRPr>
          </a:p>
          <a:p>
            <a:pPr defTabSz="933237"/>
            <a:r>
              <a:rPr lang="en-CA" sz="1200" dirty="0">
                <a:latin typeface="+mn-lt"/>
              </a:rPr>
              <a:t>Do we always know the players in our game?</a:t>
            </a:r>
          </a:p>
          <a:p>
            <a:pPr defTabSz="933237"/>
            <a:endParaRPr lang="en-CA" sz="1200" dirty="0">
              <a:latin typeface="+mn-lt"/>
            </a:endParaRPr>
          </a:p>
          <a:p>
            <a:pPr defTabSz="933237"/>
            <a:r>
              <a:rPr lang="en-CA" sz="1200" dirty="0">
                <a:latin typeface="+mn-lt"/>
              </a:rPr>
              <a:t>When does our game end? – Here we want to think about extending the game. Making decisions on how best to position your unit to succeed into the future.</a:t>
            </a:r>
          </a:p>
          <a:p>
            <a:pPr defTabSz="933237"/>
            <a:endParaRPr lang="en-CA" sz="1200" dirty="0">
              <a:latin typeface="+mn-lt"/>
            </a:endParaRPr>
          </a:p>
          <a:p>
            <a:pPr defTabSz="933237"/>
            <a:r>
              <a:rPr lang="en-CA" sz="1200" dirty="0">
                <a:latin typeface="+mn-lt"/>
              </a:rPr>
              <a:t>Are we able to know if we won?</a:t>
            </a:r>
          </a:p>
          <a:p>
            <a:pPr defTabSz="933237"/>
            <a:endParaRPr lang="en-CA" sz="1200" dirty="0">
              <a:latin typeface="+mn-lt"/>
            </a:endParaRPr>
          </a:p>
          <a:p>
            <a:pPr defTabSz="933237"/>
            <a:r>
              <a:rPr lang="en-CA" sz="1200" dirty="0">
                <a:latin typeface="+mn-lt"/>
              </a:rPr>
              <a:t>Do the rules change over time?</a:t>
            </a:r>
          </a:p>
          <a:p>
            <a:pPr defTabSz="933237"/>
            <a:endParaRPr lang="en-CA" sz="1200" dirty="0">
              <a:latin typeface="+mn-lt"/>
            </a:endParaRPr>
          </a:p>
          <a:p>
            <a:pPr defTabSz="933237"/>
            <a:r>
              <a:rPr lang="en-CA" sz="1200" dirty="0">
                <a:latin typeface="+mn-lt"/>
              </a:rPr>
              <a:t>How does being part of an organization that is in an infinite game change the way you view the organization?</a:t>
            </a:r>
          </a:p>
          <a:p>
            <a:pPr defTabSz="933237"/>
            <a:r>
              <a:rPr lang="en-CA" sz="1200" dirty="0">
                <a:latin typeface="+mn-lt"/>
              </a:rPr>
              <a:t>How does it change the way you view yourself within it?</a:t>
            </a:r>
          </a:p>
          <a:p>
            <a:pPr defTabSz="933237"/>
            <a:r>
              <a:rPr lang="en-CA" sz="1200" dirty="0">
                <a:latin typeface="+mn-lt"/>
              </a:rPr>
              <a:t>How about others?</a:t>
            </a:r>
          </a:p>
          <a:p>
            <a:pPr defTabSz="933237"/>
            <a:endParaRPr lang="en-CA" sz="1200" dirty="0">
              <a:latin typeface="+mn-lt"/>
            </a:endParaRPr>
          </a:p>
          <a:p>
            <a:pPr defTabSz="933237"/>
            <a:r>
              <a:rPr lang="en-CA" sz="1200" dirty="0">
                <a:latin typeface="+mn-lt"/>
              </a:rPr>
              <a:t>What about decision making in this context?</a:t>
            </a:r>
          </a:p>
          <a:p>
            <a:pPr defTabSz="933237"/>
            <a:endParaRPr lang="en-CA" sz="1200" dirty="0">
              <a:latin typeface="+mn-lt"/>
            </a:endParaRPr>
          </a:p>
          <a:p>
            <a:pPr defTabSz="933237"/>
            <a:r>
              <a:rPr lang="en-CA" sz="1200" dirty="0">
                <a:latin typeface="+mn-lt"/>
              </a:rPr>
              <a:t>Is thinking about it in this context useful as we strive for </a:t>
            </a:r>
            <a:r>
              <a:rPr lang="en-CA" sz="1200" b="1" u="sng" dirty="0">
                <a:latin typeface="+mn-lt"/>
              </a:rPr>
              <a:t>Sustained Operational Effectiveness</a:t>
            </a:r>
            <a:r>
              <a:rPr lang="en-CA" sz="1200" dirty="0">
                <a:latin typeface="+mn-lt"/>
              </a:rPr>
              <a:t>?  </a:t>
            </a:r>
          </a:p>
          <a:p>
            <a:pPr defTabSz="933237"/>
            <a:endParaRPr lang="en-CA" dirty="0"/>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10</a:t>
            </a:fld>
            <a:endParaRPr lang="en-CA"/>
          </a:p>
        </p:txBody>
      </p:sp>
    </p:spTree>
    <p:extLst>
      <p:ext uri="{BB962C8B-B14F-4D97-AF65-F5344CB8AC3E}">
        <p14:creationId xmlns:p14="http://schemas.microsoft.com/office/powerpoint/2010/main" val="3223668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 each of these points.</a:t>
            </a:r>
          </a:p>
          <a:p>
            <a:endParaRPr lang="en-CA" dirty="0"/>
          </a:p>
          <a:p>
            <a:r>
              <a:rPr lang="en-CA" dirty="0"/>
              <a:t>I recently recall remarks about a squadron being the best of all the squadrons within a specific fleet. While we can benefit from friendly competition we also want to ensure that we are focused on sustaining the game. How did this squadron through its success contribute to the betterment of the other squadrons in its fleet? How did it position itself and its fleet for success in the future? These are more infinite minded questions that would be inspirational to RCAF personnel.</a:t>
            </a:r>
          </a:p>
          <a:p>
            <a:endParaRPr lang="en-CA" dirty="0"/>
          </a:p>
          <a:p>
            <a:r>
              <a:rPr lang="en-CA" dirty="0"/>
              <a:t>The Military is always going to be a bridge for the National Government between a Finite and Infinite mindset in global politics. Our tactical tasks are often finite in the moment, we have to move people and equipment using Air Transport, the processes for that day-to-day are typically finite. But there’s also the infinite game in the background. Why do we only use the C17 on certain resupply missions. When do we contract out airlift? How do we manage our mobile repair parties and parts hubs? We can absolutely focus on the Finite only, however the Infinite is always there ready to be tapped into for increased resilience, unity, and belonging. Are we an Air Force that does stuff? Or are we an Air Force that Supports and Defends Canada and Canadians? Stuff is finite, Canada and Canadians are infinite.</a:t>
            </a:r>
          </a:p>
          <a:p>
            <a:endParaRPr lang="en-CA" dirty="0"/>
          </a:p>
          <a:p>
            <a:r>
              <a:rPr lang="en-CA" dirty="0"/>
              <a:t>In the Vietnam war the US won every battle but lost the war why?</a:t>
            </a:r>
          </a:p>
          <a:p>
            <a:r>
              <a:rPr lang="en-CA" dirty="0"/>
              <a:t>North Vietnam was playing the infinite game.  Their goal was to outlast the US not defeat it.</a:t>
            </a:r>
          </a:p>
          <a:p>
            <a:endParaRPr lang="en-CA" dirty="0"/>
          </a:p>
          <a:p>
            <a:r>
              <a:rPr lang="en-CA" dirty="0"/>
              <a:t>Cultures of unity and belonging and the improvement of lives will be discussed more as we explore character-based leadership and understanding people.</a:t>
            </a:r>
          </a:p>
        </p:txBody>
      </p:sp>
      <p:sp>
        <p:nvSpPr>
          <p:cNvPr id="4" name="Slide Number Placeholder 3"/>
          <p:cNvSpPr>
            <a:spLocks noGrp="1"/>
          </p:cNvSpPr>
          <p:nvPr>
            <p:ph type="sldNum" sz="quarter" idx="5"/>
          </p:nvPr>
        </p:nvSpPr>
        <p:spPr/>
        <p:txBody>
          <a:bodyPr/>
          <a:lstStyle/>
          <a:p>
            <a:fld id="{DB384B21-51D1-424C-A7D7-8ABA4C149AC1}" type="slidenum">
              <a:rPr lang="en-CA" smtClean="0"/>
              <a:t>11</a:t>
            </a:fld>
            <a:endParaRPr lang="en-CA"/>
          </a:p>
        </p:txBody>
      </p:sp>
    </p:spTree>
    <p:extLst>
      <p:ext uri="{BB962C8B-B14F-4D97-AF65-F5344CB8AC3E}">
        <p14:creationId xmlns:p14="http://schemas.microsoft.com/office/powerpoint/2010/main" val="3607118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model that is used to shift into an Infinite mindset. We will discuss how each one can apply to our organization and your units in the coming slides.</a:t>
            </a:r>
          </a:p>
          <a:p>
            <a:endParaRPr lang="en-CA" dirty="0"/>
          </a:p>
          <a:p>
            <a:r>
              <a:rPr lang="en-CA" dirty="0"/>
              <a:t>Note: highlight each of the titles of the essential practices.</a:t>
            </a:r>
          </a:p>
          <a:p>
            <a:endParaRPr lang="en-CA" dirty="0"/>
          </a:p>
          <a:p>
            <a:r>
              <a:rPr lang="en-CA" sz="1200" dirty="0">
                <a:solidFill>
                  <a:srgbClr val="000000"/>
                </a:solidFill>
                <a:effectLst/>
                <a:latin typeface="+mn-lt"/>
                <a:ea typeface="Calibri" panose="020F0502020204030204" pitchFamily="34" charset="0"/>
              </a:rPr>
              <a:t>The best companies foster a sense of trust between employees so they can focus on achieving goals together, rather than fighting internal politics. The only way leaders can build a "circle of safety" is by protecting employees.</a:t>
            </a:r>
          </a:p>
          <a:p>
            <a:endParaRPr lang="en-CA" sz="1200" dirty="0">
              <a:effectLst/>
              <a:latin typeface="+mn-lt"/>
              <a:ea typeface="Calibri" panose="020F0502020204030204" pitchFamily="34"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12</a:t>
            </a:fld>
            <a:endParaRPr lang="en-CA"/>
          </a:p>
        </p:txBody>
      </p:sp>
    </p:spTree>
    <p:extLst>
      <p:ext uri="{BB962C8B-B14F-4D97-AF65-F5344CB8AC3E}">
        <p14:creationId xmlns:p14="http://schemas.microsoft.com/office/powerpoint/2010/main" val="4284356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CA" b="0" dirty="0">
                <a:solidFill>
                  <a:schemeClr val="tx1"/>
                </a:solidFill>
                <a:effectLst/>
                <a:latin typeface="+mn-lt"/>
              </a:rPr>
              <a:t>What do we mean by a “just cause”?</a:t>
            </a:r>
          </a:p>
          <a:p>
            <a:pPr algn="l" fontAlgn="base"/>
            <a:endParaRPr lang="en-CA" b="0" dirty="0">
              <a:solidFill>
                <a:schemeClr val="tx1"/>
              </a:solidFill>
              <a:effectLst/>
              <a:latin typeface="+mn-lt"/>
            </a:endParaRPr>
          </a:p>
          <a:p>
            <a:pPr algn="l" fontAlgn="base"/>
            <a:r>
              <a:rPr lang="en-CA" b="0" dirty="0">
                <a:solidFill>
                  <a:srgbClr val="333333"/>
                </a:solidFill>
                <a:effectLst/>
                <a:latin typeface="+mn-lt"/>
              </a:rPr>
              <a:t> Just Cause has five elements:</a:t>
            </a:r>
          </a:p>
          <a:p>
            <a:pPr algn="l" fontAlgn="base">
              <a:buFont typeface="+mj-lt"/>
              <a:buAutoNum type="arabicPeriod"/>
            </a:pPr>
            <a:r>
              <a:rPr lang="en-CA" b="0" i="0" dirty="0">
                <a:solidFill>
                  <a:srgbClr val="333333"/>
                </a:solidFill>
                <a:effectLst/>
                <a:latin typeface="+mn-lt"/>
              </a:rPr>
              <a:t>It stands </a:t>
            </a:r>
            <a:r>
              <a:rPr lang="en-CA" b="0" i="1" dirty="0">
                <a:solidFill>
                  <a:srgbClr val="333333"/>
                </a:solidFill>
                <a:effectLst/>
                <a:latin typeface="+mn-lt"/>
              </a:rPr>
              <a:t>for</a:t>
            </a:r>
            <a:r>
              <a:rPr lang="en-CA" b="0" i="0" dirty="0">
                <a:solidFill>
                  <a:srgbClr val="333333"/>
                </a:solidFill>
                <a:effectLst/>
                <a:latin typeface="+mn-lt"/>
              </a:rPr>
              <a:t> something, not </a:t>
            </a:r>
            <a:r>
              <a:rPr lang="en-CA" b="0" i="1" dirty="0">
                <a:solidFill>
                  <a:srgbClr val="333333"/>
                </a:solidFill>
                <a:effectLst/>
                <a:latin typeface="+mn-lt"/>
              </a:rPr>
              <a:t>against</a:t>
            </a:r>
            <a:r>
              <a:rPr lang="en-CA" b="0" i="0" dirty="0">
                <a:solidFill>
                  <a:srgbClr val="333333"/>
                </a:solidFill>
                <a:effectLst/>
                <a:latin typeface="+mn-lt"/>
              </a:rPr>
              <a:t> something: It’s optimistic and hopeful.</a:t>
            </a:r>
          </a:p>
          <a:p>
            <a:pPr algn="l" fontAlgn="base">
              <a:buFont typeface="+mj-lt"/>
              <a:buAutoNum type="arabicPeriod"/>
            </a:pPr>
            <a:r>
              <a:rPr lang="en-CA" b="0" i="0" dirty="0">
                <a:solidFill>
                  <a:srgbClr val="333333"/>
                </a:solidFill>
                <a:effectLst/>
                <a:latin typeface="+mn-lt"/>
              </a:rPr>
              <a:t>It’s idealistic: It’s inspiring, bold, and ultimately unachievable.</a:t>
            </a:r>
          </a:p>
          <a:p>
            <a:pPr algn="l" fontAlgn="base">
              <a:buFont typeface="+mj-lt"/>
              <a:buAutoNum type="arabicPeriod"/>
            </a:pPr>
            <a:r>
              <a:rPr lang="en-CA" b="0" i="0" dirty="0">
                <a:solidFill>
                  <a:srgbClr val="333333"/>
                </a:solidFill>
                <a:effectLst/>
                <a:latin typeface="+mn-lt"/>
              </a:rPr>
              <a:t>It’s inclusive: It invites and inspires others to join.</a:t>
            </a:r>
          </a:p>
          <a:p>
            <a:pPr algn="l" fontAlgn="base">
              <a:buFont typeface="+mj-lt"/>
              <a:buAutoNum type="arabicPeriod"/>
            </a:pPr>
            <a:r>
              <a:rPr lang="en-CA" b="0" i="0" dirty="0">
                <a:solidFill>
                  <a:srgbClr val="333333"/>
                </a:solidFill>
                <a:effectLst/>
                <a:latin typeface="+mn-lt"/>
              </a:rPr>
              <a:t>It’s resilient: It can endure technological, cultural, political, and industry changes.</a:t>
            </a:r>
          </a:p>
          <a:p>
            <a:pPr algn="l" fontAlgn="base">
              <a:buFont typeface="+mj-lt"/>
              <a:buAutoNum type="arabicPeriod"/>
            </a:pPr>
            <a:r>
              <a:rPr lang="en-CA" b="0" i="0" dirty="0">
                <a:solidFill>
                  <a:srgbClr val="333333"/>
                </a:solidFill>
                <a:effectLst/>
                <a:latin typeface="+mn-lt"/>
              </a:rPr>
              <a:t>It’s service-oriented: It’s aimed at the benefit of others.</a:t>
            </a:r>
          </a:p>
          <a:p>
            <a:endParaRPr lang="en-CA" dirty="0">
              <a:latin typeface="+mn-lt"/>
            </a:endParaRPr>
          </a:p>
          <a:p>
            <a:pPr algn="just" fontAlgn="base"/>
            <a:r>
              <a:rPr lang="en-CA" b="0" i="0" dirty="0">
                <a:solidFill>
                  <a:srgbClr val="383838"/>
                </a:solidFill>
                <a:effectLst/>
                <a:latin typeface="+mn-lt"/>
              </a:rPr>
              <a:t>You as Leaders/Command Teams must serve as the </a:t>
            </a:r>
            <a:r>
              <a:rPr lang="en-CA" b="1" i="0" dirty="0">
                <a:solidFill>
                  <a:srgbClr val="383838"/>
                </a:solidFill>
                <a:effectLst/>
                <a:latin typeface="+mn-lt"/>
              </a:rPr>
              <a:t>custodians of the Cause</a:t>
            </a:r>
            <a:r>
              <a:rPr lang="en-CA" b="0" i="0" dirty="0">
                <a:solidFill>
                  <a:srgbClr val="383838"/>
                </a:solidFill>
                <a:effectLst/>
                <a:latin typeface="+mn-lt"/>
              </a:rPr>
              <a:t> in service to the overall objective of “Sustained Operational Excellence”</a:t>
            </a:r>
          </a:p>
          <a:p>
            <a:pPr algn="l" fontAlgn="base"/>
            <a:br>
              <a:rPr lang="en-CA" b="0" i="0" dirty="0">
                <a:solidFill>
                  <a:srgbClr val="383838"/>
                </a:solidFill>
                <a:effectLst/>
                <a:latin typeface="+mn-lt"/>
              </a:rPr>
            </a:br>
            <a:r>
              <a:rPr lang="en-CA" b="0" i="0" dirty="0">
                <a:solidFill>
                  <a:srgbClr val="383838"/>
                </a:solidFill>
                <a:effectLst/>
                <a:latin typeface="+mn-lt"/>
              </a:rPr>
              <a:t>• Focus on serving a </a:t>
            </a:r>
            <a:r>
              <a:rPr lang="en-CA" b="0" i="1" dirty="0">
                <a:solidFill>
                  <a:srgbClr val="383838"/>
                </a:solidFill>
                <a:effectLst/>
                <a:latin typeface="+mn-lt"/>
              </a:rPr>
              <a:t>greater purpose</a:t>
            </a:r>
            <a:r>
              <a:rPr lang="en-CA" b="0" i="0" dirty="0">
                <a:solidFill>
                  <a:srgbClr val="383838"/>
                </a:solidFill>
                <a:effectLst/>
                <a:latin typeface="+mn-lt"/>
              </a:rPr>
              <a:t> that gives people a sense of belonging and meaning;</a:t>
            </a:r>
            <a:br>
              <a:rPr lang="en-CA" b="0" i="0" dirty="0">
                <a:solidFill>
                  <a:srgbClr val="383838"/>
                </a:solidFill>
                <a:effectLst/>
                <a:latin typeface="+mn-lt"/>
              </a:rPr>
            </a:br>
            <a:r>
              <a:rPr lang="en-CA" b="0" i="0" dirty="0">
                <a:solidFill>
                  <a:srgbClr val="383838"/>
                </a:solidFill>
                <a:effectLst/>
                <a:latin typeface="+mn-lt"/>
              </a:rPr>
              <a:t>• Operate in a way that </a:t>
            </a:r>
            <a:r>
              <a:rPr lang="en-CA" b="0" i="1" dirty="0">
                <a:solidFill>
                  <a:srgbClr val="383838"/>
                </a:solidFill>
                <a:effectLst/>
                <a:latin typeface="+mn-lt"/>
              </a:rPr>
              <a:t>protects people, </a:t>
            </a:r>
            <a:r>
              <a:rPr lang="en-CA" b="0" i="0" dirty="0">
                <a:solidFill>
                  <a:srgbClr val="383838"/>
                </a:solidFill>
                <a:effectLst/>
                <a:latin typeface="+mn-lt"/>
              </a:rPr>
              <a:t>As Leaders you provide the circle of safety to your units; and</a:t>
            </a:r>
            <a:br>
              <a:rPr lang="en-CA" b="0" i="0" dirty="0">
                <a:solidFill>
                  <a:srgbClr val="383838"/>
                </a:solidFill>
                <a:effectLst/>
                <a:latin typeface="+mn-lt"/>
              </a:rPr>
            </a:br>
            <a:r>
              <a:rPr lang="en-CA" b="0" i="0" dirty="0">
                <a:solidFill>
                  <a:srgbClr val="383838"/>
                </a:solidFill>
                <a:effectLst/>
                <a:latin typeface="+mn-lt"/>
              </a:rPr>
              <a:t>• Manage resources to keep serving the 2 responsibilities above.</a:t>
            </a:r>
          </a:p>
          <a:p>
            <a:endParaRPr lang="en-CA" dirty="0">
              <a:latin typeface="+mn-lt"/>
            </a:endParaRPr>
          </a:p>
          <a:p>
            <a:endParaRPr lang="en-CA" dirty="0">
              <a:latin typeface="+mn-lt"/>
            </a:endParaRPr>
          </a:p>
          <a:p>
            <a:r>
              <a:rPr lang="en-CA" dirty="0">
                <a:latin typeface="+mn-lt"/>
              </a:rPr>
              <a:t>Note: below is the description from the resource.</a:t>
            </a:r>
          </a:p>
          <a:p>
            <a:pPr algn="l" fontAlgn="base"/>
            <a:r>
              <a:rPr lang="en-CA" b="1" i="0" dirty="0">
                <a:solidFill>
                  <a:srgbClr val="383838"/>
                </a:solidFill>
                <a:effectLst/>
                <a:latin typeface="+mn-lt"/>
              </a:rPr>
              <a:t>Practice #1: Champion a Just Cause (Discussed purpose of RCAF – does this give you a just cause to champion?)</a:t>
            </a:r>
          </a:p>
          <a:p>
            <a:pPr algn="just" fontAlgn="base"/>
            <a:r>
              <a:rPr lang="en-CA" b="0" i="0" dirty="0">
                <a:solidFill>
                  <a:srgbClr val="383838"/>
                </a:solidFill>
                <a:effectLst/>
                <a:latin typeface="+mn-lt"/>
              </a:rPr>
              <a:t>Infinite-minded leaders are driven by a Just Cause, i.e. a compelling vision of a future that doesn’t yet exist. This drives </a:t>
            </a:r>
            <a:r>
              <a:rPr lang="en-CA" b="0" i="1" dirty="0">
                <a:solidFill>
                  <a:srgbClr val="383838"/>
                </a:solidFill>
                <a:effectLst/>
                <a:latin typeface="+mn-lt"/>
              </a:rPr>
              <a:t>all</a:t>
            </a:r>
            <a:r>
              <a:rPr lang="en-CA" b="0" i="0" dirty="0">
                <a:solidFill>
                  <a:srgbClr val="383838"/>
                </a:solidFill>
                <a:effectLst/>
                <a:latin typeface="+mn-lt"/>
              </a:rPr>
              <a:t> their decisions.</a:t>
            </a:r>
          </a:p>
          <a:p>
            <a:pPr algn="just" fontAlgn="base"/>
            <a:r>
              <a:rPr lang="en-CA" b="0" i="0" dirty="0">
                <a:solidFill>
                  <a:srgbClr val="383838"/>
                </a:solidFill>
                <a:effectLst/>
                <a:latin typeface="+mn-lt"/>
              </a:rPr>
              <a:t>A Just Cause must fulfill </a:t>
            </a:r>
            <a:r>
              <a:rPr lang="en-CA" b="1" i="0" dirty="0">
                <a:solidFill>
                  <a:srgbClr val="383838"/>
                </a:solidFill>
                <a:effectLst/>
                <a:latin typeface="+mn-lt"/>
              </a:rPr>
              <a:t>5 criteria</a:t>
            </a:r>
            <a:r>
              <a:rPr lang="en-CA" b="0" i="0" dirty="0">
                <a:solidFill>
                  <a:srgbClr val="383838"/>
                </a:solidFill>
                <a:effectLst/>
                <a:latin typeface="+mn-lt"/>
              </a:rPr>
              <a:t>: standing for something meaningful, inclusive, service-oriented, resilient, and idealistic.</a:t>
            </a: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13</a:t>
            </a:fld>
            <a:endParaRPr lang="en-CA"/>
          </a:p>
        </p:txBody>
      </p:sp>
    </p:spTree>
    <p:extLst>
      <p:ext uri="{BB962C8B-B14F-4D97-AF65-F5344CB8AC3E}">
        <p14:creationId xmlns:p14="http://schemas.microsoft.com/office/powerpoint/2010/main" val="3200934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mn-lt"/>
              </a:rPr>
              <a:t>Does the RCAF Mission/Vision statement resonate with you? Does it resonate with the average Aviator/2Lt?</a:t>
            </a:r>
          </a:p>
          <a:p>
            <a:r>
              <a:rPr lang="en-CA" dirty="0">
                <a:latin typeface="+mn-lt"/>
              </a:rPr>
              <a:t>How does your unit fit into these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i="0" dirty="0">
              <a:solidFill>
                <a:srgbClr val="38383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383838"/>
                </a:solidFill>
                <a:effectLst/>
                <a:latin typeface="Lato" panose="020F0502020204030203" pitchFamily="34" charset="0"/>
              </a:rPr>
              <a:t>Does this meet the 5 criteria? </a:t>
            </a:r>
            <a:r>
              <a:rPr lang="en-CA" b="0" i="0" dirty="0">
                <a:solidFill>
                  <a:srgbClr val="383838"/>
                </a:solidFill>
                <a:effectLst/>
                <a:latin typeface="Lato" panose="020F0502020204030203" pitchFamily="34" charset="0"/>
              </a:rPr>
              <a:t>(standing for something meaningful, inclusive, service-oriented, resilient, and idealistic.)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a:solidFill>
                <a:srgbClr val="38383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383838"/>
                </a:solidFill>
                <a:effectLst/>
                <a:latin typeface="Lato" panose="020F0502020204030203" pitchFamily="34" charset="0"/>
              </a:rPr>
              <a:t>Talk through each of the 5 criteria one at a time with the students and see if this vision is sufficient, or what might need to change.</a:t>
            </a: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14</a:t>
            </a:fld>
            <a:endParaRPr lang="en-CA"/>
          </a:p>
        </p:txBody>
      </p:sp>
    </p:spTree>
    <p:extLst>
      <p:ext uri="{BB962C8B-B14F-4D97-AF65-F5344CB8AC3E}">
        <p14:creationId xmlns:p14="http://schemas.microsoft.com/office/powerpoint/2010/main" val="1974818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about these?</a:t>
            </a:r>
          </a:p>
        </p:txBody>
      </p:sp>
      <p:sp>
        <p:nvSpPr>
          <p:cNvPr id="4" name="Slide Number Placeholder 3"/>
          <p:cNvSpPr>
            <a:spLocks noGrp="1"/>
          </p:cNvSpPr>
          <p:nvPr>
            <p:ph type="sldNum" sz="quarter" idx="5"/>
          </p:nvPr>
        </p:nvSpPr>
        <p:spPr/>
        <p:txBody>
          <a:bodyPr/>
          <a:lstStyle/>
          <a:p>
            <a:fld id="{DB384B21-51D1-424C-A7D7-8ABA4C149AC1}" type="slidenum">
              <a:rPr lang="en-CA" smtClean="0"/>
              <a:t>15</a:t>
            </a:fld>
            <a:endParaRPr lang="en-CA"/>
          </a:p>
        </p:txBody>
      </p:sp>
    </p:spTree>
    <p:extLst>
      <p:ext uri="{BB962C8B-B14F-4D97-AF65-F5344CB8AC3E}">
        <p14:creationId xmlns:p14="http://schemas.microsoft.com/office/powerpoint/2010/main" val="237090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mn-lt"/>
              </a:rPr>
              <a:t>What is your Mission/Vision statement? Is it a “Just Cause” that inspires you and your team? </a:t>
            </a:r>
          </a:p>
          <a:p>
            <a:endParaRPr lang="en-CA" dirty="0">
              <a:latin typeface="+mn-lt"/>
            </a:endParaRPr>
          </a:p>
          <a:p>
            <a:r>
              <a:rPr lang="en-CA" dirty="0">
                <a:latin typeface="+mn-lt"/>
              </a:rPr>
              <a:t>Does it align with the operational and strategic mission/vision statements?</a:t>
            </a:r>
          </a:p>
          <a:p>
            <a:endParaRPr lang="en-CA" dirty="0">
              <a:latin typeface="+mn-lt"/>
            </a:endParaRPr>
          </a:p>
          <a:p>
            <a:r>
              <a:rPr lang="en-CA" dirty="0">
                <a:latin typeface="+mn-lt"/>
              </a:rPr>
              <a:t>If you are going to update your units Mission/Vision statements it might be useful to get your people involved. This will help build buy-in. Over the last year we have been training personnel on AFOD 5 with facilitation skills that lends itself very well to this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i="0" dirty="0">
              <a:solidFill>
                <a:srgbClr val="38383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383838"/>
                </a:solidFill>
                <a:effectLst/>
                <a:latin typeface="Lato" panose="020F0502020204030203" pitchFamily="34" charset="0"/>
              </a:rPr>
              <a:t>Does this meet the 5 criteria? </a:t>
            </a:r>
            <a:r>
              <a:rPr lang="en-CA" b="0" i="0" dirty="0">
                <a:solidFill>
                  <a:srgbClr val="383838"/>
                </a:solidFill>
                <a:effectLst/>
                <a:latin typeface="Lato" panose="020F0502020204030203" pitchFamily="34" charset="0"/>
              </a:rPr>
              <a:t>(standing for something meaningful, inclusive, service-oriented, resilient, and idealistic.)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a:solidFill>
                <a:srgbClr val="383838"/>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383838"/>
                </a:solidFill>
                <a:effectLst/>
                <a:latin typeface="Lato" panose="020F0502020204030203" pitchFamily="34" charset="0"/>
              </a:rPr>
              <a:t>Talk through each of the 5 criteria one at a time with the students and see if this vision is sufficient, or what might need to change.</a:t>
            </a: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16</a:t>
            </a:fld>
            <a:endParaRPr lang="en-CA"/>
          </a:p>
        </p:txBody>
      </p:sp>
    </p:spTree>
    <p:extLst>
      <p:ext uri="{BB962C8B-B14F-4D97-AF65-F5344CB8AC3E}">
        <p14:creationId xmlns:p14="http://schemas.microsoft.com/office/powerpoint/2010/main" val="541639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pPr algn="l" fontAlgn="base"/>
            <a:r>
              <a:rPr lang="en-CA" b="1" i="0" dirty="0">
                <a:solidFill>
                  <a:srgbClr val="383838"/>
                </a:solidFill>
                <a:effectLst/>
                <a:latin typeface="Lato" panose="020F0502020204030203" pitchFamily="34" charset="0"/>
              </a:rPr>
              <a:t>Practice #2: Build Trusting Teams</a:t>
            </a:r>
          </a:p>
          <a:p>
            <a:pPr algn="just" fontAlgn="base"/>
            <a:r>
              <a:rPr lang="en-CA" b="0" i="0" dirty="0">
                <a:solidFill>
                  <a:srgbClr val="383838"/>
                </a:solidFill>
                <a:effectLst/>
                <a:latin typeface="Lato" panose="020F0502020204030203" pitchFamily="34" charset="0"/>
              </a:rPr>
              <a:t>Having a Just Cause isn’t enough. You must also align people and decisions with the Cause. Build trusting teams where people share the same purpose/beliefs and can collaborate and innovate freely.</a:t>
            </a:r>
          </a:p>
          <a:p>
            <a:pPr algn="just" fontAlgn="base"/>
            <a:r>
              <a:rPr lang="en-CA" b="0" i="0" dirty="0">
                <a:solidFill>
                  <a:srgbClr val="383838"/>
                </a:solidFill>
                <a:effectLst/>
                <a:latin typeface="Lato" panose="020F0502020204030203" pitchFamily="34" charset="0"/>
              </a:rPr>
              <a:t>Specifically, high-performing teams require </a:t>
            </a:r>
            <a:r>
              <a:rPr lang="en-CA" b="1" i="0" dirty="0">
                <a:solidFill>
                  <a:srgbClr val="383838"/>
                </a:solidFill>
                <a:effectLst/>
                <a:latin typeface="Lato" panose="020F0502020204030203" pitchFamily="34" charset="0"/>
              </a:rPr>
              <a:t>2 ingredients</a:t>
            </a:r>
            <a:r>
              <a:rPr lang="en-CA" b="0" i="0" dirty="0">
                <a:solidFill>
                  <a:srgbClr val="383838"/>
                </a:solidFill>
                <a:effectLst/>
                <a:latin typeface="Lato" panose="020F0502020204030203" pitchFamily="34" charset="0"/>
              </a:rPr>
              <a:t>: </a:t>
            </a:r>
            <a:r>
              <a:rPr lang="en-CA" b="0" i="1" dirty="0">
                <a:solidFill>
                  <a:srgbClr val="383838"/>
                </a:solidFill>
                <a:effectLst/>
                <a:latin typeface="inherit"/>
              </a:rPr>
              <a:t>performance</a:t>
            </a:r>
            <a:r>
              <a:rPr lang="en-CA" b="0" i="0" dirty="0">
                <a:solidFill>
                  <a:srgbClr val="383838"/>
                </a:solidFill>
                <a:effectLst/>
                <a:latin typeface="Lato" panose="020F0502020204030203" pitchFamily="34" charset="0"/>
              </a:rPr>
              <a:t> (which is about technical competence) and </a:t>
            </a:r>
            <a:r>
              <a:rPr lang="en-CA" b="0" i="1" dirty="0">
                <a:solidFill>
                  <a:srgbClr val="383838"/>
                </a:solidFill>
                <a:effectLst/>
                <a:latin typeface="inherit"/>
              </a:rPr>
              <a:t>trust</a:t>
            </a:r>
            <a:r>
              <a:rPr lang="en-CA" b="0" i="0" dirty="0">
                <a:solidFill>
                  <a:srgbClr val="383838"/>
                </a:solidFill>
                <a:effectLst/>
                <a:latin typeface="Lato" panose="020F0502020204030203" pitchFamily="34" charset="0"/>
              </a:rPr>
              <a:t> (which is about personal character–the ability to trust others and be trusted).  Infinite-minded leaders develop both elements in their teams by: creating a safe environment where people can voice their fears/concerns and address issues, encouraging actions that build trust and optimal performance, and developing their team members.</a:t>
            </a:r>
          </a:p>
          <a:p>
            <a:endParaRPr lang="en-CA" dirty="0"/>
          </a:p>
          <a:p>
            <a:r>
              <a:rPr lang="en-CA" dirty="0"/>
              <a:t>How do you align people and decisions with the cause?  Good leadership – How do you walk into a room full of strangers and in 60-90 minutes develop a high performing trusting team?</a:t>
            </a: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17</a:t>
            </a:fld>
            <a:endParaRPr lang="en-CA"/>
          </a:p>
        </p:txBody>
      </p:sp>
    </p:spTree>
    <p:extLst>
      <p:ext uri="{BB962C8B-B14F-4D97-AF65-F5344CB8AC3E}">
        <p14:creationId xmlns:p14="http://schemas.microsoft.com/office/powerpoint/2010/main" val="1132499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CA" b="1" i="0" dirty="0">
                <a:solidFill>
                  <a:srgbClr val="383838"/>
                </a:solidFill>
                <a:effectLst/>
                <a:latin typeface="Lato" panose="020F0502020204030203" pitchFamily="34" charset="0"/>
              </a:rPr>
              <a:t>This is why you are here. You will learn from and build a network here with people that have different technical and people skills. The same with the people in your units.</a:t>
            </a:r>
          </a:p>
          <a:p>
            <a:pPr algn="l" fontAlgn="base"/>
            <a:r>
              <a:rPr lang="en-CA" b="1" i="0" dirty="0">
                <a:solidFill>
                  <a:srgbClr val="383838"/>
                </a:solidFill>
                <a:effectLst/>
                <a:latin typeface="Lato" panose="020F0502020204030203" pitchFamily="34" charset="0"/>
              </a:rPr>
              <a:t>You may also do this outside the organization through Honorary Colonels, other business leaders, or through books.</a:t>
            </a:r>
          </a:p>
          <a:p>
            <a:pPr algn="l" fontAlgn="base"/>
            <a:r>
              <a:rPr lang="en-CA" b="1" i="0" dirty="0">
                <a:solidFill>
                  <a:srgbClr val="383838"/>
                </a:solidFill>
                <a:effectLst/>
                <a:latin typeface="Lato" panose="020F0502020204030203" pitchFamily="34" charset="0"/>
              </a:rPr>
              <a:t>Practice #3: Learn from Worthy Rivals</a:t>
            </a:r>
          </a:p>
          <a:p>
            <a:pPr algn="just" fontAlgn="base"/>
            <a:r>
              <a:rPr lang="en-CA" b="0" i="0" dirty="0">
                <a:solidFill>
                  <a:srgbClr val="383838"/>
                </a:solidFill>
                <a:effectLst/>
                <a:latin typeface="Lato" panose="020F0502020204030203" pitchFamily="34" charset="0"/>
              </a:rPr>
              <a:t>A Worthy Rival is an infinite-minded player who’s worth learning from. It can be inside or outside your industry, and must be superior than you in some way(s). </a:t>
            </a:r>
          </a:p>
          <a:p>
            <a:pPr algn="just" fontAlgn="base"/>
            <a:endParaRPr lang="en-CA" b="0" i="0" dirty="0">
              <a:solidFill>
                <a:srgbClr val="383838"/>
              </a:solidFill>
              <a:effectLst/>
              <a:latin typeface="Lato" panose="020F0502020204030203" pitchFamily="34" charset="0"/>
            </a:endParaRPr>
          </a:p>
          <a:p>
            <a:pPr algn="just" fontAlgn="base"/>
            <a:r>
              <a:rPr lang="en-CA" dirty="0"/>
              <a:t>Not necessarily superior in rank. Maybe they have a higher level of education, different life experiences, different outlook or worldview. </a:t>
            </a:r>
          </a:p>
        </p:txBody>
      </p:sp>
      <p:sp>
        <p:nvSpPr>
          <p:cNvPr id="4" name="Slide Number Placeholder 3"/>
          <p:cNvSpPr>
            <a:spLocks noGrp="1"/>
          </p:cNvSpPr>
          <p:nvPr>
            <p:ph type="sldNum" sz="quarter" idx="5"/>
          </p:nvPr>
        </p:nvSpPr>
        <p:spPr/>
        <p:txBody>
          <a:bodyPr/>
          <a:lstStyle/>
          <a:p>
            <a:fld id="{DB384B21-51D1-424C-A7D7-8ABA4C149AC1}" type="slidenum">
              <a:rPr lang="en-CA" smtClean="0"/>
              <a:t>18</a:t>
            </a:fld>
            <a:endParaRPr lang="en-CA"/>
          </a:p>
        </p:txBody>
      </p:sp>
    </p:spTree>
    <p:extLst>
      <p:ext uri="{BB962C8B-B14F-4D97-AF65-F5344CB8AC3E}">
        <p14:creationId xmlns:p14="http://schemas.microsoft.com/office/powerpoint/2010/main" val="1200664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CA" dirty="0"/>
              <a:t>This one isn’t about you but your team. How will you make your team better? Given the issues we face with recruiting and retention, it is incumbent on you as leaders to share as much of your knowledge and experience as possible.</a:t>
            </a:r>
          </a:p>
          <a:p>
            <a:pPr algn="l" fontAlgn="base"/>
            <a:endParaRPr lang="en-CA" dirty="0"/>
          </a:p>
          <a:p>
            <a:pPr algn="l" fontAlgn="base"/>
            <a:r>
              <a:rPr lang="en-CA" dirty="0"/>
              <a:t>What level of vulnerability/transparency will you require to accomplish this?</a:t>
            </a:r>
          </a:p>
        </p:txBody>
      </p:sp>
      <p:sp>
        <p:nvSpPr>
          <p:cNvPr id="4" name="Slide Number Placeholder 3"/>
          <p:cNvSpPr>
            <a:spLocks noGrp="1"/>
          </p:cNvSpPr>
          <p:nvPr>
            <p:ph type="sldNum" sz="quarter" idx="5"/>
          </p:nvPr>
        </p:nvSpPr>
        <p:spPr/>
        <p:txBody>
          <a:bodyPr/>
          <a:lstStyle/>
          <a:p>
            <a:fld id="{DB384B21-51D1-424C-A7D7-8ABA4C149AC1}" type="slidenum">
              <a:rPr lang="en-CA" smtClean="0"/>
              <a:t>19</a:t>
            </a:fld>
            <a:endParaRPr lang="en-CA"/>
          </a:p>
        </p:txBody>
      </p:sp>
    </p:spTree>
    <p:extLst>
      <p:ext uri="{BB962C8B-B14F-4D97-AF65-F5344CB8AC3E}">
        <p14:creationId xmlns:p14="http://schemas.microsoft.com/office/powerpoint/2010/main" val="112058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2</a:t>
            </a:fld>
            <a:endParaRPr lang="en-CA"/>
          </a:p>
        </p:txBody>
      </p:sp>
    </p:spTree>
    <p:extLst>
      <p:ext uri="{BB962C8B-B14F-4D97-AF65-F5344CB8AC3E}">
        <p14:creationId xmlns:p14="http://schemas.microsoft.com/office/powerpoint/2010/main" val="363287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CA" b="1" i="0" dirty="0">
                <a:solidFill>
                  <a:srgbClr val="383838"/>
                </a:solidFill>
                <a:effectLst/>
                <a:latin typeface="Lato" panose="020F0502020204030203" pitchFamily="34" charset="0"/>
              </a:rPr>
              <a:t>How would you do this?</a:t>
            </a:r>
          </a:p>
          <a:p>
            <a:pPr algn="l" fontAlgn="base"/>
            <a:endParaRPr lang="en-CA" b="1" i="0" dirty="0">
              <a:solidFill>
                <a:srgbClr val="383838"/>
              </a:solidFill>
              <a:effectLst/>
              <a:latin typeface="Lato" panose="020F0502020204030203" pitchFamily="34" charset="0"/>
            </a:endParaRPr>
          </a:p>
          <a:p>
            <a:pPr algn="l" fontAlgn="base"/>
            <a:r>
              <a:rPr lang="en-CA" b="1" i="0" dirty="0">
                <a:solidFill>
                  <a:srgbClr val="383838"/>
                </a:solidFill>
                <a:effectLst/>
                <a:latin typeface="Lato" panose="020F0502020204030203" pitchFamily="34" charset="0"/>
              </a:rPr>
              <a:t>This will be driven in part by the context of the situation. If your unit is functioning well then you operate more as a caretaker. If not, then you need to operate as a change agent.</a:t>
            </a:r>
          </a:p>
          <a:p>
            <a:pPr algn="just" fontAlgn="base"/>
            <a:endParaRPr lang="en-CA" b="0" i="0" dirty="0">
              <a:solidFill>
                <a:srgbClr val="383838"/>
              </a:solidFill>
              <a:effectLst/>
              <a:latin typeface="Lato" panose="020F0502020204030203" pitchFamily="34" charset="0"/>
            </a:endParaRP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20</a:t>
            </a:fld>
            <a:endParaRPr lang="en-CA"/>
          </a:p>
        </p:txBody>
      </p:sp>
    </p:spTree>
    <p:extLst>
      <p:ext uri="{BB962C8B-B14F-4D97-AF65-F5344CB8AC3E}">
        <p14:creationId xmlns:p14="http://schemas.microsoft.com/office/powerpoint/2010/main" val="2256396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point can be related to a few of the dimensions of character for example, accountability, transcendence, courage, and integrity. We will take you through a deeper understanding of character shortly.</a:t>
            </a:r>
          </a:p>
          <a:p>
            <a:endParaRPr lang="en-CA" dirty="0"/>
          </a:p>
          <a:p>
            <a:pPr algn="l" fontAlgn="base"/>
            <a:r>
              <a:rPr lang="en-CA" b="1" i="0" dirty="0">
                <a:solidFill>
                  <a:srgbClr val="383838"/>
                </a:solidFill>
                <a:effectLst/>
                <a:latin typeface="Lato" panose="020F0502020204030203" pitchFamily="34" charset="0"/>
              </a:rPr>
              <a:t>Practice #5: Lead with Courage</a:t>
            </a:r>
          </a:p>
          <a:p>
            <a:pPr algn="just" fontAlgn="base"/>
            <a:r>
              <a:rPr lang="en-CA" b="0" i="0" dirty="0">
                <a:solidFill>
                  <a:srgbClr val="383838"/>
                </a:solidFill>
                <a:effectLst/>
                <a:latin typeface="Lato" panose="020F0502020204030203" pitchFamily="34" charset="0"/>
              </a:rPr>
              <a:t>To play the infinite game, you need courage not only to take risky actions, but also to admit to mistakes, shift your perspective, and stay true to your Just Cause in the face of internal and external pressures. Infinite-minded leaders have the courage to do what’s right instead of what’s easy.</a:t>
            </a: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21</a:t>
            </a:fld>
            <a:endParaRPr lang="en-CA"/>
          </a:p>
        </p:txBody>
      </p:sp>
    </p:spTree>
    <p:extLst>
      <p:ext uri="{BB962C8B-B14F-4D97-AF65-F5344CB8AC3E}">
        <p14:creationId xmlns:p14="http://schemas.microsoft.com/office/powerpoint/2010/main" val="2391314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do an exercise on AFOD 5 that asks the students to describe the purpose of the RCAF and then identify what’s wrong with it. This typically lowers the morale of the room temporarily.</a:t>
            </a:r>
          </a:p>
          <a:p>
            <a:endParaRPr lang="en-CA" dirty="0"/>
          </a:p>
          <a:p>
            <a:r>
              <a:rPr lang="en-CA" dirty="0"/>
              <a:t>We then use these two questions, which brings them back up and gives them something to strive for. It’s quite remarkable to witness.</a:t>
            </a:r>
          </a:p>
          <a:p>
            <a:endParaRPr lang="en-CA" dirty="0"/>
          </a:p>
          <a:p>
            <a:r>
              <a:rPr lang="en-CA" dirty="0"/>
              <a:t>Your people are here and stay for the same or similar reasons that you do. Using the infinite mindset framework will help us get where we want to go.</a:t>
            </a:r>
          </a:p>
        </p:txBody>
      </p:sp>
      <p:sp>
        <p:nvSpPr>
          <p:cNvPr id="4" name="Slide Number Placeholder 3"/>
          <p:cNvSpPr>
            <a:spLocks noGrp="1"/>
          </p:cNvSpPr>
          <p:nvPr>
            <p:ph type="sldNum" sz="quarter" idx="5"/>
          </p:nvPr>
        </p:nvSpPr>
        <p:spPr/>
        <p:txBody>
          <a:bodyPr/>
          <a:lstStyle/>
          <a:p>
            <a:fld id="{DB384B21-51D1-424C-A7D7-8ABA4C149AC1}" type="slidenum">
              <a:rPr lang="en-CA" smtClean="0"/>
              <a:t>22</a:t>
            </a:fld>
            <a:endParaRPr lang="en-CA"/>
          </a:p>
        </p:txBody>
      </p:sp>
    </p:spTree>
    <p:extLst>
      <p:ext uri="{BB962C8B-B14F-4D97-AF65-F5344CB8AC3E}">
        <p14:creationId xmlns:p14="http://schemas.microsoft.com/office/powerpoint/2010/main" val="2364923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Please take a 10-minute break. We will begin with the next portion at ZZZZ.</a:t>
            </a:r>
          </a:p>
        </p:txBody>
      </p:sp>
      <p:sp>
        <p:nvSpPr>
          <p:cNvPr id="4" name="Slide Number Placeholder 3"/>
          <p:cNvSpPr>
            <a:spLocks noGrp="1"/>
          </p:cNvSpPr>
          <p:nvPr>
            <p:ph type="sldNum" sz="quarter" idx="5"/>
          </p:nvPr>
        </p:nvSpPr>
        <p:spPr/>
        <p:txBody>
          <a:bodyPr/>
          <a:lstStyle/>
          <a:p>
            <a:fld id="{DB384B21-51D1-424C-A7D7-8ABA4C149AC1}" type="slidenum">
              <a:rPr lang="en-CA" smtClean="0"/>
              <a:t>23</a:t>
            </a:fld>
            <a:endParaRPr lang="en-CA"/>
          </a:p>
        </p:txBody>
      </p:sp>
    </p:spTree>
    <p:extLst>
      <p:ext uri="{BB962C8B-B14F-4D97-AF65-F5344CB8AC3E}">
        <p14:creationId xmlns:p14="http://schemas.microsoft.com/office/powerpoint/2010/main" val="895979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24</a:t>
            </a:fld>
            <a:endParaRPr lang="en-CA"/>
          </a:p>
        </p:txBody>
      </p:sp>
    </p:spTree>
    <p:extLst>
      <p:ext uri="{BB962C8B-B14F-4D97-AF65-F5344CB8AC3E}">
        <p14:creationId xmlns:p14="http://schemas.microsoft.com/office/powerpoint/2010/main" val="1330361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amazing reflective question to keep at the forefront of your mind as you move through your career and life journeys.</a:t>
            </a: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25</a:t>
            </a:fld>
            <a:endParaRPr lang="en-CA"/>
          </a:p>
        </p:txBody>
      </p:sp>
    </p:spTree>
    <p:extLst>
      <p:ext uri="{BB962C8B-B14F-4D97-AF65-F5344CB8AC3E}">
        <p14:creationId xmlns:p14="http://schemas.microsoft.com/office/powerpoint/2010/main" val="1040773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Brene</a:t>
            </a:r>
            <a:r>
              <a:rPr lang="en-US" dirty="0"/>
              <a:t> Brown in her book </a:t>
            </a:r>
            <a:r>
              <a:rPr lang="en-US" i="1" dirty="0"/>
              <a:t>Dare to Lead</a:t>
            </a:r>
            <a:r>
              <a:rPr lang="en-US" dirty="0"/>
              <a:t> defines a leader</a:t>
            </a:r>
            <a:r>
              <a:rPr lang="en-US" baseline="0" dirty="0"/>
              <a:t> as: “anyone who takes responsibility for finding the potential in people (including oneself) and processes, and who has the courage to develop that potential.” </a:t>
            </a:r>
          </a:p>
          <a:p>
            <a:endParaRPr lang="en-CA" dirty="0"/>
          </a:p>
          <a:p>
            <a:r>
              <a:rPr lang="en-CA" dirty="0"/>
              <a:t>Yes, or No? Show of hands for yes. We are a highly Competent organization. There are many metrics we use when evaluating most of the competencies in this model. For example, Aircrew certifications, the </a:t>
            </a:r>
            <a:r>
              <a:rPr lang="en-CA" dirty="0" err="1"/>
              <a:t>checkride</a:t>
            </a:r>
            <a:r>
              <a:rPr lang="en-CA" dirty="0"/>
              <a:t> – perform a series of tasks in the proper time and sequence, FORCE Eval, Basic training, </a:t>
            </a:r>
            <a:r>
              <a:rPr lang="en-CA" dirty="0" err="1"/>
              <a:t>etc</a:t>
            </a:r>
            <a:r>
              <a:rPr lang="en-CA" dirty="0"/>
              <a:t>…</a:t>
            </a:r>
          </a:p>
          <a:p>
            <a:endParaRPr lang="en-CA" dirty="0"/>
          </a:p>
          <a:p>
            <a:r>
              <a:rPr lang="en-CA" dirty="0"/>
              <a:t>We are not great yet at measuring character. However, we are headed in that direction. Not with a perfect system but with an evolving and improving one. Some of that progress starts right here with you and continues across the CAF and RCAF.</a:t>
            </a:r>
          </a:p>
          <a:p>
            <a:endParaRPr lang="en-CA" dirty="0"/>
          </a:p>
          <a:p>
            <a:r>
              <a:rPr lang="en-CA" dirty="0"/>
              <a:t>Commitment is somewhat unique but no less important in the main objective of sustained operational excellence. The most useful questions we can ask about commitment are: “Why did you join?” and “Why do you stay?” Commitment will wax and wane throughout a career. As we are seeing with the CAFRA interview data, retention of members is affected by their perception of supervisors and leaders and “poor culture”. </a:t>
            </a: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26</a:t>
            </a:fld>
            <a:endParaRPr lang="en-CA"/>
          </a:p>
        </p:txBody>
      </p:sp>
    </p:spTree>
    <p:extLst>
      <p:ext uri="{BB962C8B-B14F-4D97-AF65-F5344CB8AC3E}">
        <p14:creationId xmlns:p14="http://schemas.microsoft.com/office/powerpoint/2010/main" val="1199124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are your thoughts on this definition. Do you agree or disagree?</a:t>
            </a:r>
          </a:p>
          <a:p>
            <a:endParaRPr lang="en-CA" dirty="0"/>
          </a:p>
          <a:p>
            <a:r>
              <a:rPr lang="en-CA" dirty="0"/>
              <a:t>Whether you fully agree or not, can we all accept this as our common definition?</a:t>
            </a:r>
          </a:p>
        </p:txBody>
      </p:sp>
      <p:sp>
        <p:nvSpPr>
          <p:cNvPr id="4" name="Slide Number Placeholder 3"/>
          <p:cNvSpPr>
            <a:spLocks noGrp="1"/>
          </p:cNvSpPr>
          <p:nvPr>
            <p:ph type="sldNum" sz="quarter" idx="5"/>
          </p:nvPr>
        </p:nvSpPr>
        <p:spPr/>
        <p:txBody>
          <a:bodyPr/>
          <a:lstStyle/>
          <a:p>
            <a:pPr>
              <a:defRPr/>
            </a:pPr>
            <a:fld id="{CA8AD73B-FF1E-40CF-A1AA-98A9946C312D}" type="slidenum">
              <a:rPr lang="en-US" altLang="en-US" smtClean="0"/>
              <a:pPr>
                <a:defRPr/>
              </a:pPr>
              <a:t>27</a:t>
            </a:fld>
            <a:endParaRPr lang="en-US" altLang="en-US"/>
          </a:p>
        </p:txBody>
      </p:sp>
    </p:spTree>
    <p:extLst>
      <p:ext uri="{BB962C8B-B14F-4D97-AF65-F5344CB8AC3E}">
        <p14:creationId xmlns:p14="http://schemas.microsoft.com/office/powerpoint/2010/main" val="913322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familiar with this model? Has anyone used it? How?</a:t>
            </a:r>
          </a:p>
          <a:p>
            <a:endParaRPr lang="en-US" dirty="0"/>
          </a:p>
          <a:p>
            <a:endParaRPr lang="en-US" dirty="0"/>
          </a:p>
          <a:p>
            <a:r>
              <a:rPr lang="en-US" dirty="0"/>
              <a:t>The model will be the starting point. A key to remember throughout this process is that we are still very much in the beginning stages of elevating character in-line with competence which is laid out in “Trusted to Serve”. </a:t>
            </a:r>
          </a:p>
          <a:p>
            <a:endParaRPr lang="en-US" dirty="0"/>
          </a:p>
          <a:p>
            <a:r>
              <a:rPr lang="en-US" dirty="0"/>
              <a:t>I will make a bold assumption because I was not at kitty hawk when Wilbur and Orville took flight. However, I will say with some certainty that the language of air power today was not the language they were using in 1903.</a:t>
            </a:r>
          </a:p>
          <a:p>
            <a:endParaRPr lang="en-US" dirty="0"/>
          </a:p>
          <a:p>
            <a:pPr algn="l">
              <a:buFont typeface="Arial" panose="020B0604020202020204" pitchFamily="34" charset="0"/>
              <a:buNone/>
            </a:pPr>
            <a:r>
              <a:rPr lang="en-US" dirty="0"/>
              <a:t>So this is where we will start. Fortunately, we have also been given formal direction on this, which I am sure you are all intimately familiar - </a:t>
            </a:r>
            <a:r>
              <a:rPr lang="en-CA" b="1" i="0" u="sng" dirty="0">
                <a:solidFill>
                  <a:srgbClr val="0535D2"/>
                </a:solidFill>
                <a:effectLst/>
                <a:highlight>
                  <a:srgbClr val="F5F5F5"/>
                </a:highlight>
                <a:latin typeface="Helvetica Neue"/>
                <a:hlinkClick r:id="rId3"/>
              </a:rPr>
              <a:t>RCAF PERFORMANCE AND COMPETENCY EVALUATION (PACE) ADMINISTRATIVE INSTRUCTIONS - 2023/2024</a:t>
            </a:r>
            <a:r>
              <a:rPr lang="en-CA" b="1" i="0" u="sng" dirty="0">
                <a:solidFill>
                  <a:srgbClr val="0535D2"/>
                </a:solidFill>
                <a:effectLst/>
                <a:highlight>
                  <a:srgbClr val="F5F5F5"/>
                </a:highlight>
                <a:latin typeface="Helvetica Neue"/>
              </a:rPr>
              <a:t>; </a:t>
            </a:r>
            <a:r>
              <a:rPr lang="en-CA" b="0" i="0" u="sng" dirty="0">
                <a:solidFill>
                  <a:srgbClr val="295376"/>
                </a:solidFill>
                <a:effectLst/>
                <a:highlight>
                  <a:srgbClr val="F5F5F5"/>
                </a:highlight>
                <a:latin typeface="Helvetica Neue"/>
                <a:hlinkClick r:id="rId4"/>
              </a:rPr>
              <a:t>Annex F - Planning and Administering an HLRR Board</a:t>
            </a:r>
            <a:r>
              <a:rPr lang="en-CA" b="0" i="0" u="sng" dirty="0">
                <a:solidFill>
                  <a:srgbClr val="295376"/>
                </a:solidFill>
                <a:effectLst/>
                <a:highlight>
                  <a:srgbClr val="F5F5F5"/>
                </a:highlight>
                <a:latin typeface="Helvetica Neue"/>
              </a:rPr>
              <a:t>; </a:t>
            </a:r>
            <a:r>
              <a:rPr lang="en-CA" b="0" i="0" u="sng" dirty="0">
                <a:solidFill>
                  <a:srgbClr val="295376"/>
                </a:solidFill>
                <a:effectLst/>
                <a:highlight>
                  <a:srgbClr val="F5F5F5"/>
                </a:highlight>
                <a:latin typeface="Helvetica Neue"/>
                <a:hlinkClick r:id="rId5"/>
              </a:rPr>
              <a:t>Appendix B to Annex F - Make Leader Character Your Competitive Edge</a:t>
            </a:r>
            <a:endParaRPr lang="en-CA" b="0" i="0" dirty="0">
              <a:solidFill>
                <a:srgbClr val="333333"/>
              </a:solidFill>
              <a:effectLst/>
              <a:highlight>
                <a:srgbClr val="F5F5F5"/>
              </a:highlight>
              <a:latin typeface="Helvetica Neue"/>
            </a:endParaRPr>
          </a:p>
          <a:p>
            <a:pPr algn="l">
              <a:buFont typeface="Arial" panose="020B0604020202020204" pitchFamily="34" charset="0"/>
              <a:buChar char="•"/>
            </a:pPr>
            <a:r>
              <a:rPr lang="en-CA" b="0" i="0" u="sng" dirty="0">
                <a:solidFill>
                  <a:srgbClr val="295376"/>
                </a:solidFill>
                <a:effectLst/>
                <a:highlight>
                  <a:srgbClr val="F5F5F5"/>
                </a:highlight>
                <a:latin typeface="Helvetica Neue"/>
                <a:hlinkClick r:id="rId6"/>
              </a:rPr>
              <a:t>Appendix C to Annex F - Character Matters - Organization Dynamics</a:t>
            </a:r>
            <a:endParaRPr lang="en-CA" b="0" i="0" dirty="0">
              <a:solidFill>
                <a:srgbClr val="333333"/>
              </a:solidFill>
              <a:effectLst/>
              <a:highlight>
                <a:srgbClr val="F5F5F5"/>
              </a:highlight>
              <a:latin typeface="Helvetica Neue"/>
            </a:endParaRPr>
          </a:p>
          <a:p>
            <a:pPr algn="l">
              <a:buFont typeface="Arial" panose="020B0604020202020204" pitchFamily="34" charset="0"/>
              <a:buChar char="•"/>
            </a:pPr>
            <a:r>
              <a:rPr lang="en-CA" b="0" i="0" u="sng" dirty="0">
                <a:solidFill>
                  <a:srgbClr val="295376"/>
                </a:solidFill>
                <a:effectLst/>
                <a:highlight>
                  <a:srgbClr val="F5F5F5"/>
                </a:highlight>
                <a:latin typeface="Helvetica Neue"/>
                <a:hlinkClick r:id="rId7"/>
              </a:rPr>
              <a:t>Appendix D to Annex F - Virtues &amp; Vices Index</a:t>
            </a:r>
            <a:endParaRPr lang="en-CA" b="0" i="0" dirty="0">
              <a:solidFill>
                <a:srgbClr val="333333"/>
              </a:solidFill>
              <a:effectLst/>
              <a:highlight>
                <a:srgbClr val="F5F5F5"/>
              </a:highlight>
              <a:latin typeface="Helvetica Neue"/>
            </a:endParaRPr>
          </a:p>
          <a:p>
            <a:endParaRPr lang="en-US" dirty="0"/>
          </a:p>
          <a:p>
            <a:r>
              <a:rPr lang="en-US" dirty="0"/>
              <a:t>The main objective here is to get us all speaking the same language of character. Then we can begin to evaluate it. We are moving towards discussions that are based on Leader Character which supports elevating character alongside competence which will lead us to Sustained Operational Excellence.</a:t>
            </a:r>
          </a:p>
          <a:p>
            <a:endParaRPr lang="en-US" dirty="0"/>
          </a:p>
          <a:p>
            <a:r>
              <a:rPr lang="en-US" dirty="0"/>
              <a:t>Two points of emphasis – Dimensions of character are defined by their elements. Elements are the “observable </a:t>
            </a:r>
            <a:r>
              <a:rPr lang="en-US" dirty="0" err="1"/>
              <a:t>behaviours</a:t>
            </a:r>
            <a:r>
              <a:rPr lang="en-US" dirty="0"/>
              <a:t>” that support the Dimensions.</a:t>
            </a:r>
          </a:p>
        </p:txBody>
      </p:sp>
      <p:sp>
        <p:nvSpPr>
          <p:cNvPr id="4" name="Slide Number Placeholder 3"/>
          <p:cNvSpPr>
            <a:spLocks noGrp="1"/>
          </p:cNvSpPr>
          <p:nvPr>
            <p:ph type="sldNum" sz="quarter" idx="10"/>
          </p:nvPr>
        </p:nvSpPr>
        <p:spPr/>
        <p:txBody>
          <a:bodyPr/>
          <a:lstStyle/>
          <a:p>
            <a:pPr>
              <a:defRPr/>
            </a:pPr>
            <a:fld id="{515BE246-3A33-440C-9F24-15DA2915D95A}" type="slidenum">
              <a:rPr lang="en-US" altLang="en-US" smtClean="0"/>
              <a:pPr>
                <a:defRPr/>
              </a:pPr>
              <a:t>28</a:t>
            </a:fld>
            <a:endParaRPr lang="en-US" altLang="en-US" dirty="0"/>
          </a:p>
        </p:txBody>
      </p:sp>
    </p:spTree>
    <p:extLst>
      <p:ext uri="{BB962C8B-B14F-4D97-AF65-F5344CB8AC3E}">
        <p14:creationId xmlns:p14="http://schemas.microsoft.com/office/powerpoint/2010/main" val="2830492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When</a:t>
            </a:r>
            <a:r>
              <a:rPr lang="en-US" baseline="0" dirty="0">
                <a:latin typeface="Arial"/>
                <a:ea typeface="ＭＳ Ｐゴシック"/>
                <a:cs typeface="Arial"/>
              </a:rPr>
              <a:t> we consider the individual leader, with unbalanced character, what type of person do you see? Have you ever experienced someone like this before?</a:t>
            </a:r>
          </a:p>
          <a:p>
            <a:endParaRPr lang="en-US" baseline="0" dirty="0">
              <a:latin typeface="Arial"/>
              <a:ea typeface="ＭＳ Ｐゴシック"/>
              <a:cs typeface="Arial"/>
            </a:endParaRPr>
          </a:p>
          <a:p>
            <a:r>
              <a:rPr lang="en-US" dirty="0">
                <a:latin typeface="Arial"/>
                <a:ea typeface="ＭＳ Ｐゴシック"/>
                <a:cs typeface="Arial"/>
              </a:rPr>
              <a:t>These leaders are often promoted – although they lack judgement</a:t>
            </a:r>
          </a:p>
          <a:p>
            <a:r>
              <a:rPr lang="en-US" dirty="0">
                <a:latin typeface="Arial"/>
                <a:ea typeface="ＭＳ Ｐゴシック"/>
                <a:cs typeface="Arial"/>
              </a:rPr>
              <a:t>Dangerous place to be - hard leader to reign in – no psychological safety to raise issues</a:t>
            </a:r>
          </a:p>
          <a:p>
            <a:r>
              <a:rPr lang="en-US" dirty="0">
                <a:latin typeface="Arial"/>
                <a:ea typeface="ＭＳ Ｐゴシック"/>
                <a:cs typeface="Arial"/>
              </a:rPr>
              <a:t>Not a leader who fosters a safe environment – nobody wants to raise issues</a:t>
            </a:r>
            <a:endParaRPr lang="en-US" dirty="0">
              <a:cs typeface="Arial"/>
            </a:endParaRPr>
          </a:p>
          <a:p>
            <a:r>
              <a:rPr lang="en-US" dirty="0">
                <a:latin typeface="Arial"/>
                <a:ea typeface="ＭＳ Ｐゴシック"/>
                <a:cs typeface="Arial"/>
              </a:rPr>
              <a:t>Dismiss ideas, arrogant, not considerate – leaves organizations in vulnerable state – risk in organization</a:t>
            </a:r>
          </a:p>
          <a:p>
            <a:endParaRPr lang="en-US" baseline="0" dirty="0">
              <a:latin typeface="Arial"/>
              <a:ea typeface="ＭＳ Ｐゴシック"/>
              <a:cs typeface="Arial"/>
            </a:endParaRPr>
          </a:p>
          <a:p>
            <a:r>
              <a:rPr lang="en-US" baseline="0" dirty="0">
                <a:latin typeface="Arial"/>
                <a:ea typeface="ＭＳ Ｐゴシック"/>
                <a:cs typeface="Arial"/>
              </a:rPr>
              <a:t>Why do people quit their jobs? </a:t>
            </a:r>
          </a:p>
          <a:p>
            <a:r>
              <a:rPr lang="en-US" dirty="0">
                <a:cs typeface="Arial"/>
              </a:rPr>
              <a:t>The</a:t>
            </a:r>
            <a:r>
              <a:rPr lang="en-US" baseline="0" dirty="0">
                <a:cs typeface="Arial"/>
              </a:rPr>
              <a:t> character strength of our leaders will decide the future of our CAF.</a:t>
            </a:r>
            <a:endParaRPr lang="en-US" dirty="0">
              <a:cs typeface="Arial"/>
            </a:endParaRPr>
          </a:p>
        </p:txBody>
      </p:sp>
      <p:sp>
        <p:nvSpPr>
          <p:cNvPr id="4" name="Slide Number Placeholder 3"/>
          <p:cNvSpPr>
            <a:spLocks noGrp="1"/>
          </p:cNvSpPr>
          <p:nvPr>
            <p:ph type="sldNum" sz="quarter" idx="10"/>
          </p:nvPr>
        </p:nvSpPr>
        <p:spPr/>
        <p:txBody>
          <a:bodyPr/>
          <a:lstStyle/>
          <a:p>
            <a:pPr>
              <a:defRPr/>
            </a:pPr>
            <a:fld id="{515BE246-3A33-440C-9F24-15DA2915D95A}" type="slidenum">
              <a:rPr lang="en-US" altLang="en-US" smtClean="0"/>
              <a:pPr>
                <a:defRPr/>
              </a:pPr>
              <a:t>29</a:t>
            </a:fld>
            <a:endParaRPr lang="en-US" altLang="en-US"/>
          </a:p>
        </p:txBody>
      </p:sp>
    </p:spTree>
    <p:extLst>
      <p:ext uri="{BB962C8B-B14F-4D97-AF65-F5344CB8AC3E}">
        <p14:creationId xmlns:p14="http://schemas.microsoft.com/office/powerpoint/2010/main" val="106345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we begin our journey,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 joined the CAF because…</a:t>
            </a:r>
          </a:p>
          <a:p>
            <a:endParaRPr lang="en-CA" dirty="0"/>
          </a:p>
          <a:p>
            <a:endParaRPr lang="en-CA" dirty="0"/>
          </a:p>
          <a:p>
            <a:r>
              <a:rPr lang="en-CA" dirty="0"/>
              <a:t>I would like to ask you to take out your handout.  The first question is “Why did you join the CAF?”</a:t>
            </a:r>
          </a:p>
          <a:p>
            <a:r>
              <a:rPr lang="en-CA" dirty="0"/>
              <a:t>Think back and really try to put yourself back in the place you were when you made the decision to go to the recruiting office. Please take a few moments to write down 2 or 3 bullet points that answer this. </a:t>
            </a:r>
          </a:p>
          <a:p>
            <a:endParaRPr lang="en-CA" dirty="0"/>
          </a:p>
          <a:p>
            <a:r>
              <a:rPr lang="en-CA" dirty="0"/>
              <a:t>The next question is “Why do you stay?” I stay because…</a:t>
            </a:r>
          </a:p>
          <a:p>
            <a:endParaRPr lang="en-CA" dirty="0"/>
          </a:p>
          <a:p>
            <a:r>
              <a:rPr lang="en-CA" dirty="0"/>
              <a:t>please take another few moments and write out a few bullet points to answer this. </a:t>
            </a: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3</a:t>
            </a:fld>
            <a:endParaRPr lang="en-CA"/>
          </a:p>
        </p:txBody>
      </p:sp>
    </p:spTree>
    <p:extLst>
      <p:ext uri="{BB962C8B-B14F-4D97-AF65-F5344CB8AC3E}">
        <p14:creationId xmlns:p14="http://schemas.microsoft.com/office/powerpoint/2010/main" val="470792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going through these you may start to recognize elements where you are deficient or elements where you operate in excess.</a:t>
            </a:r>
          </a:p>
          <a:p>
            <a:endParaRPr lang="en-US" dirty="0"/>
          </a:p>
          <a:p>
            <a:r>
              <a:rPr lang="en-US" dirty="0"/>
              <a:t>If we look at the first dimension here Accountability we have a person who deflect responsibility, when in a virtuous state you take ownership, but when in excess you have the inability to delegate. Has anyone here ever had a hard time letting go and delegating? </a:t>
            </a:r>
            <a:endParaRPr lang="en-US" dirty="0">
              <a:cs typeface="Calibri"/>
            </a:endParaRPr>
          </a:p>
          <a:p>
            <a:endParaRPr lang="en-CA" dirty="0"/>
          </a:p>
          <a:p>
            <a:r>
              <a:rPr lang="en-CA" dirty="0"/>
              <a:t>There are two main uses for this document. The first is as a development tool. </a:t>
            </a:r>
          </a:p>
          <a:p>
            <a:r>
              <a:rPr lang="en-CA" dirty="0"/>
              <a:t>Think of it like the word picture book from CFPAS. When you write a FN you can use this in your description and outcome statements.</a:t>
            </a:r>
          </a:p>
          <a:p>
            <a:endParaRPr lang="en-CA" dirty="0"/>
          </a:p>
          <a:p>
            <a:r>
              <a:rPr lang="en-CA" dirty="0"/>
              <a:t>The second is as a decision-making tool. When making decisions you can ask yourself where you stand on the dimensions.</a:t>
            </a:r>
          </a:p>
          <a:p>
            <a:endParaRPr lang="en-CA" dirty="0"/>
          </a:p>
          <a:p>
            <a:r>
              <a:rPr lang="en-CA" dirty="0"/>
              <a:t>For example, the W/Comd hands you a task. You immediately think you have an answer but if you seek collaboration you will at least get some other opinions to help generate thought around the correct response ultimately leading to a better response and buy-in from your team by being sought out for their thoughts.</a:t>
            </a:r>
          </a:p>
          <a:p>
            <a:endParaRPr lang="en-CA" dirty="0"/>
          </a:p>
        </p:txBody>
      </p:sp>
      <p:sp>
        <p:nvSpPr>
          <p:cNvPr id="4" name="Slide Number Placeholder 3"/>
          <p:cNvSpPr>
            <a:spLocks noGrp="1"/>
          </p:cNvSpPr>
          <p:nvPr>
            <p:ph type="sldNum" sz="quarter" idx="5"/>
          </p:nvPr>
        </p:nvSpPr>
        <p:spPr/>
        <p:txBody>
          <a:bodyPr/>
          <a:lstStyle/>
          <a:p>
            <a:pPr>
              <a:defRPr/>
            </a:pPr>
            <a:fld id="{CA8AD73B-FF1E-40CF-A1AA-98A9946C312D}" type="slidenum">
              <a:rPr lang="en-US" altLang="en-US" smtClean="0"/>
              <a:pPr>
                <a:defRPr/>
              </a:pPr>
              <a:t>30</a:t>
            </a:fld>
            <a:endParaRPr lang="en-US" altLang="en-US"/>
          </a:p>
        </p:txBody>
      </p:sp>
    </p:spTree>
    <p:extLst>
      <p:ext uri="{BB962C8B-B14F-4D97-AF65-F5344CB8AC3E}">
        <p14:creationId xmlns:p14="http://schemas.microsoft.com/office/powerpoint/2010/main" val="2719491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B384B21-51D1-424C-A7D7-8ABA4C149AC1}" type="slidenum">
              <a:rPr lang="en-CA" smtClean="0"/>
              <a:t>31</a:t>
            </a:fld>
            <a:endParaRPr lang="en-CA"/>
          </a:p>
        </p:txBody>
      </p:sp>
    </p:spTree>
    <p:extLst>
      <p:ext uri="{BB962C8B-B14F-4D97-AF65-F5344CB8AC3E}">
        <p14:creationId xmlns:p14="http://schemas.microsoft.com/office/powerpoint/2010/main" val="3540716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A8AD73B-FF1E-40CF-A1AA-98A9946C312D}" type="slidenum">
              <a:rPr lang="en-US" altLang="en-US" smtClean="0"/>
              <a:pPr>
                <a:defRPr/>
              </a:pPr>
              <a:t>32</a:t>
            </a:fld>
            <a:endParaRPr lang="en-US" altLang="en-US"/>
          </a:p>
        </p:txBody>
      </p:sp>
    </p:spTree>
    <p:extLst>
      <p:ext uri="{BB962C8B-B14F-4D97-AF65-F5344CB8AC3E}">
        <p14:creationId xmlns:p14="http://schemas.microsoft.com/office/powerpoint/2010/main" val="3727007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a:ea typeface="ＭＳ Ｐゴシック"/>
                <a:cs typeface="Arial"/>
              </a:rPr>
              <a:t>Strength of character is particularly important because we do not make our decisions in a vacuum. Each choice that we make is made in a particular context. Without strength of character our choices end up being dictated much more strongly by our context than our values and beliefs. </a:t>
            </a:r>
            <a:endParaRPr lang="en-US" dirty="0">
              <a:cs typeface="Calibri"/>
            </a:endParaRP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a:ea typeface="ＭＳ Ｐゴシック"/>
                <a:cs typeface="Arial"/>
              </a:rPr>
              <a:t>This is by no means an exhaustive list but things like the bystander effect, time pressure and money priming can all influence our choices.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a:ea typeface="ＭＳ Ｐゴシック"/>
                <a:cs typeface="Arial"/>
              </a:rPr>
              <a:t>In an organization like the CAF that has such a strong culture and in particular in a unique environment like RMC social conformity can strongly influence our </a:t>
            </a:r>
            <a:r>
              <a:rPr lang="en-US" altLang="en-US" dirty="0" err="1">
                <a:latin typeface="Arial"/>
                <a:ea typeface="ＭＳ Ｐゴシック"/>
                <a:cs typeface="Arial"/>
              </a:rPr>
              <a:t>behaviour</a:t>
            </a:r>
            <a:r>
              <a:rPr lang="en-US" altLang="en-US" dirty="0">
                <a:latin typeface="Arial"/>
                <a:ea typeface="ＭＳ Ｐゴシック"/>
                <a:cs typeface="Arial"/>
              </a:rPr>
              <a:t> if we do not have strength of character. Keeping in mind when we say strength of character we are talking about a balanced character where no one dimension is running the show. </a:t>
            </a:r>
          </a:p>
        </p:txBody>
      </p:sp>
      <p:sp>
        <p:nvSpPr>
          <p:cNvPr id="4" name="Slide Number Placeholder 3"/>
          <p:cNvSpPr>
            <a:spLocks noGrp="1"/>
          </p:cNvSpPr>
          <p:nvPr>
            <p:ph type="sldNum" sz="quarter" idx="5"/>
          </p:nvPr>
        </p:nvSpPr>
        <p:spPr/>
        <p:txBody>
          <a:bodyPr/>
          <a:lstStyle/>
          <a:p>
            <a:pPr>
              <a:defRPr/>
            </a:pPr>
            <a:fld id="{CA8AD73B-FF1E-40CF-A1AA-98A9946C312D}" type="slidenum">
              <a:rPr lang="en-US" altLang="en-US" smtClean="0"/>
              <a:pPr>
                <a:defRPr/>
              </a:pPr>
              <a:t>33</a:t>
            </a:fld>
            <a:endParaRPr lang="en-US" altLang="en-US"/>
          </a:p>
        </p:txBody>
      </p:sp>
    </p:spTree>
    <p:extLst>
      <p:ext uri="{BB962C8B-B14F-4D97-AF65-F5344CB8AC3E}">
        <p14:creationId xmlns:p14="http://schemas.microsoft.com/office/powerpoint/2010/main" val="100429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Emphasis in this quote is placed on the space and in the next slide how strength of character can increase that space or improve our judgement when the space is limited.</a:t>
            </a:r>
          </a:p>
        </p:txBody>
      </p:sp>
      <p:sp>
        <p:nvSpPr>
          <p:cNvPr id="4" name="Slide Number Placeholder 3"/>
          <p:cNvSpPr>
            <a:spLocks noGrp="1"/>
          </p:cNvSpPr>
          <p:nvPr>
            <p:ph type="sldNum" sz="quarter" idx="5"/>
          </p:nvPr>
        </p:nvSpPr>
        <p:spPr/>
        <p:txBody>
          <a:bodyPr/>
          <a:lstStyle/>
          <a:p>
            <a:pPr>
              <a:defRPr/>
            </a:pPr>
            <a:fld id="{CA8AD73B-FF1E-40CF-A1AA-98A9946C312D}" type="slidenum">
              <a:rPr lang="en-US" altLang="en-US" smtClean="0"/>
              <a:pPr>
                <a:defRPr/>
              </a:pPr>
              <a:t>34</a:t>
            </a:fld>
            <a:endParaRPr lang="en-US" altLang="en-US"/>
          </a:p>
        </p:txBody>
      </p:sp>
    </p:spTree>
    <p:extLst>
      <p:ext uri="{BB962C8B-B14F-4D97-AF65-F5344CB8AC3E}">
        <p14:creationId xmlns:p14="http://schemas.microsoft.com/office/powerpoint/2010/main" val="3485497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image here depicts how our judgement can impact our ability to lead over time. Each dot represents a decision we make where we can exercise strength of character. The more decisions we make using this strength, creating the space between stimulus and response, the more likely it will be an optimal decision. The more consistent we are within our decision making, the more likely we will lead to optimized leadership for ourselves and in turn, our organization.</a:t>
            </a:r>
          </a:p>
        </p:txBody>
      </p:sp>
      <p:sp>
        <p:nvSpPr>
          <p:cNvPr id="4" name="Slide Number Placeholder 3"/>
          <p:cNvSpPr>
            <a:spLocks noGrp="1"/>
          </p:cNvSpPr>
          <p:nvPr>
            <p:ph type="sldNum" sz="quarter" idx="10"/>
          </p:nvPr>
        </p:nvSpPr>
        <p:spPr/>
        <p:txBody>
          <a:bodyPr/>
          <a:lstStyle/>
          <a:p>
            <a:pPr>
              <a:defRPr/>
            </a:pPr>
            <a:fld id="{CA8AD73B-FF1E-40CF-A1AA-98A9946C312D}" type="slidenum">
              <a:rPr lang="en-US" altLang="en-US" smtClean="0"/>
              <a:pPr>
                <a:defRPr/>
              </a:pPr>
              <a:t>35</a:t>
            </a:fld>
            <a:endParaRPr lang="en-US" altLang="en-US"/>
          </a:p>
        </p:txBody>
      </p:sp>
    </p:spTree>
    <p:extLst>
      <p:ext uri="{BB962C8B-B14F-4D97-AF65-F5344CB8AC3E}">
        <p14:creationId xmlns:p14="http://schemas.microsoft.com/office/powerpoint/2010/main" val="402326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improve character and culture? It starts with awareness, acknowledging that problems do exist, and having conversations in a common context with a common language. This is what we have been doing on this course. Next is that we need to assess the need to change the way we do things and develop new ways. We need to individualize training and the knowledge gained to make systemic change. Within the AFOD program we assessed the requirement to include discussions on character and mindset. We then developed this training and embedded it within the program to make it a systemic change. You can do this as well. Lastly, we need to embed the language of character and an open mindset within all aspects of training / operations / education. Make it a common language, discuss it continuously, by making it a habit, we start adjusting our behavior and start changing our culture.</a:t>
            </a:r>
          </a:p>
        </p:txBody>
      </p:sp>
      <p:sp>
        <p:nvSpPr>
          <p:cNvPr id="4" name="Slide Number Placeholder 3"/>
          <p:cNvSpPr>
            <a:spLocks noGrp="1"/>
          </p:cNvSpPr>
          <p:nvPr>
            <p:ph type="sldNum" sz="quarter" idx="10"/>
          </p:nvPr>
        </p:nvSpPr>
        <p:spPr/>
        <p:txBody>
          <a:bodyPr/>
          <a:lstStyle/>
          <a:p>
            <a:pPr defTabSz="928815">
              <a:defRPr/>
            </a:pPr>
            <a:fld id="{515BE246-3A33-440C-9F24-15DA2915D95A}" type="slidenum">
              <a:rPr lang="en-US" altLang="en-US">
                <a:solidFill>
                  <a:srgbClr val="000000"/>
                </a:solidFill>
              </a:rPr>
              <a:pPr defTabSz="928815">
                <a:defRPr/>
              </a:pPr>
              <a:t>36</a:t>
            </a:fld>
            <a:endParaRPr lang="en-US" altLang="en-US">
              <a:solidFill>
                <a:srgbClr val="000000"/>
              </a:solidFill>
            </a:endParaRPr>
          </a:p>
        </p:txBody>
      </p:sp>
    </p:spTree>
    <p:extLst>
      <p:ext uri="{BB962C8B-B14F-4D97-AF65-F5344CB8AC3E}">
        <p14:creationId xmlns:p14="http://schemas.microsoft.com/office/powerpoint/2010/main" val="1361680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back the question of “Who am I becoming while I am busy doing?”</a:t>
            </a:r>
          </a:p>
          <a:p>
            <a:endParaRPr lang="en-US" dirty="0"/>
          </a:p>
          <a:p>
            <a:r>
              <a:rPr lang="en-US" dirty="0"/>
              <a:t>Discuss each archetype.</a:t>
            </a:r>
          </a:p>
        </p:txBody>
      </p:sp>
      <p:sp>
        <p:nvSpPr>
          <p:cNvPr id="4" name="Slide Number Placeholder 3"/>
          <p:cNvSpPr>
            <a:spLocks noGrp="1"/>
          </p:cNvSpPr>
          <p:nvPr>
            <p:ph type="sldNum" sz="quarter" idx="5"/>
          </p:nvPr>
        </p:nvSpPr>
        <p:spPr/>
        <p:txBody>
          <a:bodyPr/>
          <a:lstStyle/>
          <a:p>
            <a:pPr>
              <a:defRPr/>
            </a:pPr>
            <a:fld id="{CA8AD73B-FF1E-40CF-A1AA-98A9946C312D}" type="slidenum">
              <a:rPr lang="en-US" altLang="en-US" smtClean="0"/>
              <a:pPr>
                <a:defRPr/>
              </a:pPr>
              <a:t>37</a:t>
            </a:fld>
            <a:endParaRPr lang="en-US" altLang="en-US" dirty="0"/>
          </a:p>
        </p:txBody>
      </p:sp>
    </p:spTree>
    <p:extLst>
      <p:ext uri="{BB962C8B-B14F-4D97-AF65-F5344CB8AC3E}">
        <p14:creationId xmlns:p14="http://schemas.microsoft.com/office/powerpoint/2010/main" val="317875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what? [Discuss each question for several minutes]</a:t>
            </a:r>
          </a:p>
          <a:p>
            <a:r>
              <a:rPr lang="en-US" dirty="0"/>
              <a:t>- What can you do to improve your own character?</a:t>
            </a:r>
          </a:p>
          <a:p>
            <a:r>
              <a:rPr lang="en-US" dirty="0"/>
              <a:t>What can you do to improve the culture within your section?</a:t>
            </a:r>
          </a:p>
          <a:p>
            <a:r>
              <a:rPr lang="en-US" dirty="0"/>
              <a:t>What can you do to improve the culture within the RCAF?</a:t>
            </a:r>
          </a:p>
        </p:txBody>
      </p:sp>
      <p:sp>
        <p:nvSpPr>
          <p:cNvPr id="4" name="Slide Number Placeholder 3"/>
          <p:cNvSpPr>
            <a:spLocks noGrp="1"/>
          </p:cNvSpPr>
          <p:nvPr>
            <p:ph type="sldNum" sz="quarter" idx="10"/>
          </p:nvPr>
        </p:nvSpPr>
        <p:spPr/>
        <p:txBody>
          <a:bodyPr/>
          <a:lstStyle/>
          <a:p>
            <a:pPr defTabSz="928815">
              <a:defRPr/>
            </a:pPr>
            <a:fld id="{515BE246-3A33-440C-9F24-15DA2915D95A}" type="slidenum">
              <a:rPr lang="en-US" altLang="en-US">
                <a:solidFill>
                  <a:srgbClr val="000000"/>
                </a:solidFill>
              </a:rPr>
              <a:pPr defTabSz="928815">
                <a:defRPr/>
              </a:pPr>
              <a:t>38</a:t>
            </a:fld>
            <a:endParaRPr lang="en-US" altLang="en-US">
              <a:solidFill>
                <a:srgbClr val="000000"/>
              </a:solidFill>
            </a:endParaRPr>
          </a:p>
        </p:txBody>
      </p:sp>
    </p:spTree>
    <p:extLst>
      <p:ext uri="{BB962C8B-B14F-4D97-AF65-F5344CB8AC3E}">
        <p14:creationId xmlns:p14="http://schemas.microsoft.com/office/powerpoint/2010/main" val="605216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do we do with this person? How many compromised character decisions are acceptable?</a:t>
            </a:r>
          </a:p>
          <a:p>
            <a:endParaRPr lang="en-CA" dirty="0"/>
          </a:p>
          <a:p>
            <a:r>
              <a:rPr lang="en-CA" dirty="0"/>
              <a:t>There isn’t likely an answer, but we have a significant support system that allows us to manage these kinds of situations. </a:t>
            </a:r>
          </a:p>
        </p:txBody>
      </p:sp>
      <p:sp>
        <p:nvSpPr>
          <p:cNvPr id="4" name="Slide Number Placeholder 3"/>
          <p:cNvSpPr>
            <a:spLocks noGrp="1"/>
          </p:cNvSpPr>
          <p:nvPr>
            <p:ph type="sldNum" sz="quarter" idx="10"/>
          </p:nvPr>
        </p:nvSpPr>
        <p:spPr/>
        <p:txBody>
          <a:bodyPr/>
          <a:lstStyle/>
          <a:p>
            <a:pPr>
              <a:defRPr/>
            </a:pPr>
            <a:fld id="{CA8AD73B-FF1E-40CF-A1AA-98A9946C312D}" type="slidenum">
              <a:rPr lang="en-US" altLang="en-US" smtClean="0"/>
              <a:pPr>
                <a:defRPr/>
              </a:pPr>
              <a:t>39</a:t>
            </a:fld>
            <a:endParaRPr lang="en-US" altLang="en-US"/>
          </a:p>
        </p:txBody>
      </p:sp>
    </p:spTree>
    <p:extLst>
      <p:ext uri="{BB962C8B-B14F-4D97-AF65-F5344CB8AC3E}">
        <p14:creationId xmlns:p14="http://schemas.microsoft.com/office/powerpoint/2010/main" val="167330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worth highlighting and always remembering that combat capable and other activities are what we mean when we describe our overarching goal of sustained operational Excellence. </a:t>
            </a:r>
          </a:p>
          <a:p>
            <a:r>
              <a:rPr lang="en-CA" dirty="0"/>
              <a:t>This is one of the mandates for the Comd of the RCAF.</a:t>
            </a:r>
          </a:p>
          <a:p>
            <a:endParaRPr lang="en-CA" dirty="0"/>
          </a:p>
          <a:p>
            <a:r>
              <a:rPr lang="en-CA" dirty="0"/>
              <a:t>None of what we are about to discuss in pursuit of our goal is meant to soften our resolve or our response. In fact, we are trying to elevate our ability to deliver our capabilities as ordered by our government on behalf of the people we have sworn to protect.</a:t>
            </a: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4</a:t>
            </a:fld>
            <a:endParaRPr lang="en-CA"/>
          </a:p>
        </p:txBody>
      </p:sp>
    </p:spTree>
    <p:extLst>
      <p:ext uri="{BB962C8B-B14F-4D97-AF65-F5344CB8AC3E}">
        <p14:creationId xmlns:p14="http://schemas.microsoft.com/office/powerpoint/2010/main" val="3973406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B384B21-51D1-424C-A7D7-8ABA4C149AC1}" type="slidenum">
              <a:rPr lang="en-CA" smtClean="0"/>
              <a:t>40</a:t>
            </a:fld>
            <a:endParaRPr lang="en-CA"/>
          </a:p>
        </p:txBody>
      </p:sp>
    </p:spTree>
    <p:extLst>
      <p:ext uri="{BB962C8B-B14F-4D97-AF65-F5344CB8AC3E}">
        <p14:creationId xmlns:p14="http://schemas.microsoft.com/office/powerpoint/2010/main" val="262613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solidFill>
                  <a:srgbClr val="000000"/>
                </a:solidFill>
                <a:effectLst/>
                <a:latin typeface="+mn-lt"/>
                <a:ea typeface="ヒラギノ角ゴ Pro W3"/>
              </a:rPr>
              <a:t>The objective here is to describe the two schools of thought regarding the question at the top. Explain the points on the slide paraphrasing and then ask the students the question in red at the bottom. This should generate a brief discussion </a:t>
            </a:r>
            <a:endParaRPr lang="en-CA" sz="1200" dirty="0">
              <a:latin typeface="+mn-lt"/>
            </a:endParaRPr>
          </a:p>
          <a:p>
            <a:endParaRPr lang="en-CA" dirty="0"/>
          </a:p>
          <a:p>
            <a:r>
              <a:rPr lang="en-CA" dirty="0"/>
              <a:t>Ref: http://www.projectwhitehorse.com/pdfs/boyd/organic_design.pdf</a:t>
            </a:r>
          </a:p>
          <a:p>
            <a:endParaRPr lang="en-CA" dirty="0"/>
          </a:p>
          <a:p>
            <a:r>
              <a:rPr lang="en-CA" dirty="0"/>
              <a:t>Need insight and vision, to unveil adversary plans and actions as well as “foresee” own goals and appropriate plans and actions. • </a:t>
            </a:r>
          </a:p>
          <a:p>
            <a:endParaRPr lang="en-CA" dirty="0"/>
          </a:p>
          <a:p>
            <a:r>
              <a:rPr lang="en-CA" dirty="0"/>
              <a:t>Need focus and direction, to achieve some goal or aim. •</a:t>
            </a:r>
          </a:p>
          <a:p>
            <a:endParaRPr lang="en-CA" dirty="0"/>
          </a:p>
          <a:p>
            <a:r>
              <a:rPr lang="en-CA" dirty="0"/>
              <a:t>Need adaptability, to cope with uncertain and ever-changing circumstances. </a:t>
            </a:r>
          </a:p>
          <a:p>
            <a:endParaRPr lang="en-CA" dirty="0"/>
          </a:p>
          <a:p>
            <a:r>
              <a:rPr lang="en-CA" dirty="0"/>
              <a:t>Need security, to remain unpredictable.</a:t>
            </a:r>
          </a:p>
          <a:p>
            <a:endParaRPr lang="en-CA" dirty="0"/>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5</a:t>
            </a:fld>
            <a:endParaRPr lang="en-CA"/>
          </a:p>
        </p:txBody>
      </p:sp>
    </p:spTree>
    <p:extLst>
      <p:ext uri="{BB962C8B-B14F-4D97-AF65-F5344CB8AC3E}">
        <p14:creationId xmlns:p14="http://schemas.microsoft.com/office/powerpoint/2010/main" val="306462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dirty="0">
                <a:solidFill>
                  <a:srgbClr val="141C31"/>
                </a:solidFill>
                <a:effectLst/>
                <a:latin typeface="+mn-lt"/>
              </a:rPr>
              <a:t>Game terms a zero sum game in order for me to win you must loose.</a:t>
            </a:r>
          </a:p>
          <a:p>
            <a:pPr algn="l"/>
            <a:r>
              <a:rPr lang="en-CA" b="0" i="0" dirty="0">
                <a:solidFill>
                  <a:srgbClr val="141C31"/>
                </a:solidFill>
                <a:effectLst/>
                <a:latin typeface="+mn-lt"/>
              </a:rPr>
              <a:t>The Infinite Game, by Simon Sinek</a:t>
            </a:r>
          </a:p>
          <a:p>
            <a:pPr algn="l"/>
            <a:r>
              <a:rPr lang="en-CA" b="0" i="0" dirty="0">
                <a:solidFill>
                  <a:srgbClr val="6B6D76"/>
                </a:solidFill>
                <a:effectLst/>
                <a:latin typeface="+mn-lt"/>
              </a:rPr>
              <a:t>Military leaders are beginning to recognize this.  A Comd with the sole drive of performance will look good on the short term they can drive their people into the ground and leave after two years looking like a top performer.  Of course, the person coming in behind them is going to look like crap trying to pick up the pieces and rebuild the organization.</a:t>
            </a: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6</a:t>
            </a:fld>
            <a:endParaRPr lang="en-CA"/>
          </a:p>
        </p:txBody>
      </p:sp>
    </p:spTree>
    <p:extLst>
      <p:ext uri="{BB962C8B-B14F-4D97-AF65-F5344CB8AC3E}">
        <p14:creationId xmlns:p14="http://schemas.microsoft.com/office/powerpoint/2010/main" val="69745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 </a:t>
            </a:r>
            <a:r>
              <a:rPr lang="en-CA" b="0" i="0" dirty="0">
                <a:solidFill>
                  <a:srgbClr val="1B81FF"/>
                </a:solidFill>
                <a:effectLst/>
                <a:latin typeface="Segoe UI" panose="020B0502040204020203" pitchFamily="34" charset="0"/>
              </a:rPr>
              <a:t>https://soundcloud.com/youllneverwin</a:t>
            </a:r>
          </a:p>
          <a:p>
            <a:r>
              <a:rPr lang="en-CA" b="0" i="0" dirty="0">
                <a:solidFill>
                  <a:srgbClr val="1B81FF"/>
                </a:solidFill>
                <a:effectLst/>
                <a:latin typeface="Segoe UI" panose="020B0502040204020203" pitchFamily="34" charset="0"/>
              </a:rPr>
              <a:t>Example for point 1 – I tried to learn how to play hockey at the age of 13. I quickly realized just how far behind everyone else I was and immediately decided hockey was not for me.</a:t>
            </a:r>
          </a:p>
          <a:p>
            <a:endParaRPr lang="en-CA" b="0" i="0" dirty="0">
              <a:solidFill>
                <a:srgbClr val="1B81FF"/>
              </a:solidFill>
              <a:effectLst/>
              <a:latin typeface="Segoe UI" panose="020B0502040204020203" pitchFamily="34" charset="0"/>
            </a:endParaRPr>
          </a:p>
          <a:p>
            <a:r>
              <a:rPr lang="en-CA" b="0" i="0" dirty="0">
                <a:solidFill>
                  <a:srgbClr val="1B81FF"/>
                </a:solidFill>
                <a:effectLst/>
                <a:latin typeface="Segoe UI" panose="020B0502040204020203" pitchFamily="34" charset="0"/>
              </a:rPr>
              <a:t>Example to use for Point 2 - How did Genghis Khan win wars? Not only did he have superior weapons and tactics, but.</a:t>
            </a:r>
          </a:p>
          <a:p>
            <a:pPr algn="l" rtl="0"/>
            <a:r>
              <a:rPr lang="en-CA" b="0" i="0" dirty="0">
                <a:solidFill>
                  <a:srgbClr val="282829"/>
                </a:solidFill>
                <a:effectLst/>
                <a:latin typeface="-apple-system"/>
              </a:rPr>
              <a:t>If you resisted them they would, possibly Kill all your men, kill or sell as slaves all your children and animals, burn your city to the ground, and scatter the ashes!</a:t>
            </a:r>
          </a:p>
          <a:p>
            <a:pPr algn="l" rtl="0"/>
            <a:r>
              <a:rPr lang="en-CA" b="0" i="0" dirty="0">
                <a:solidFill>
                  <a:srgbClr val="282829"/>
                </a:solidFill>
                <a:effectLst/>
                <a:latin typeface="-apple-system"/>
              </a:rPr>
              <a:t>Obviously, Not A Good </a:t>
            </a:r>
            <a:r>
              <a:rPr lang="en-CA" b="0" i="0">
                <a:solidFill>
                  <a:srgbClr val="282829"/>
                </a:solidFill>
                <a:effectLst/>
                <a:latin typeface="-apple-system"/>
              </a:rPr>
              <a:t>Idea to </a:t>
            </a:r>
            <a:r>
              <a:rPr lang="en-CA" b="0" i="0" dirty="0">
                <a:solidFill>
                  <a:srgbClr val="282829"/>
                </a:solidFill>
                <a:effectLst/>
                <a:latin typeface="-apple-system"/>
              </a:rPr>
              <a:t>Resist!!!</a:t>
            </a:r>
          </a:p>
          <a:p>
            <a:pPr algn="l" rtl="0"/>
            <a:r>
              <a:rPr lang="en-CA" b="0" i="0" dirty="0">
                <a:solidFill>
                  <a:srgbClr val="282829"/>
                </a:solidFill>
                <a:effectLst/>
                <a:latin typeface="-apple-system"/>
              </a:rPr>
              <a:t>If you surrendered, they would demand 10% of everything you had of value, then incorporate you into their empire including protection from others and incorporating you into their many successful economic systems like their Mail system and The Silk Road (a highly profitable and secure trading road between Europe and China.</a:t>
            </a:r>
          </a:p>
          <a:p>
            <a:pPr algn="l" rtl="0"/>
            <a:r>
              <a:rPr lang="en-CA" b="0" i="0" dirty="0">
                <a:solidFill>
                  <a:srgbClr val="282829"/>
                </a:solidFill>
                <a:effectLst/>
                <a:latin typeface="-apple-system"/>
              </a:rPr>
              <a:t>The Mongols were very open about incorporating other religions (allowing Christian, Muslim, Buddhist, Jewish, Hindu, Taoists, and many others) to be practiced. The royal family had many believers of all these.</a:t>
            </a:r>
          </a:p>
          <a:p>
            <a:pPr algn="l" rtl="0"/>
            <a:r>
              <a:rPr lang="en-CA" b="0" i="0" dirty="0">
                <a:solidFill>
                  <a:srgbClr val="282829"/>
                </a:solidFill>
                <a:effectLst/>
                <a:latin typeface="-apple-system"/>
              </a:rPr>
              <a:t>They also had women in many high-ranking positions.</a:t>
            </a:r>
          </a:p>
          <a:p>
            <a:pPr algn="l" rtl="0"/>
            <a:r>
              <a:rPr lang="en-CA" b="0" i="0" dirty="0">
                <a:solidFill>
                  <a:srgbClr val="282829"/>
                </a:solidFill>
                <a:effectLst/>
                <a:latin typeface="-apple-system"/>
              </a:rPr>
              <a:t>This all at a time when religious persecution and woman having no rights prevailed!</a:t>
            </a: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7</a:t>
            </a:fld>
            <a:endParaRPr lang="en-CA"/>
          </a:p>
        </p:txBody>
      </p:sp>
    </p:spTree>
    <p:extLst>
      <p:ext uri="{BB962C8B-B14F-4D97-AF65-F5344CB8AC3E}">
        <p14:creationId xmlns:p14="http://schemas.microsoft.com/office/powerpoint/2010/main" val="310022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000000"/>
                </a:solidFill>
                <a:effectLst/>
                <a:latin typeface="+mn-lt"/>
                <a:ea typeface="ヒラギノ角ゴ Pro W3"/>
              </a:rPr>
              <a:t>– Introduce the concept of the OODA Loop using the points on the slide. </a:t>
            </a:r>
          </a:p>
          <a:p>
            <a:endParaRPr lang="en-CA" sz="1800" dirty="0">
              <a:solidFill>
                <a:srgbClr val="000000"/>
              </a:solidFill>
              <a:effectLst/>
              <a:latin typeface="+mn-lt"/>
            </a:endParaRPr>
          </a:p>
          <a:p>
            <a:r>
              <a:rPr lang="en-CA" sz="1800" dirty="0">
                <a:solidFill>
                  <a:srgbClr val="000000"/>
                </a:solidFill>
                <a:effectLst/>
                <a:latin typeface="+mn-lt"/>
              </a:rPr>
              <a:t>This model can help with judgement</a:t>
            </a:r>
          </a:p>
          <a:p>
            <a:r>
              <a:rPr lang="en-CA" b="1" dirty="0">
                <a:latin typeface="+mn-lt"/>
              </a:rPr>
              <a:t>Observe</a:t>
            </a:r>
          </a:p>
          <a:p>
            <a:r>
              <a:rPr lang="en-CA" b="0" dirty="0">
                <a:latin typeface="+mn-lt"/>
              </a:rPr>
              <a:t>What is the current situation? What is the reason you want to change? How bad do you want to change?</a:t>
            </a:r>
          </a:p>
          <a:p>
            <a:r>
              <a:rPr lang="en-CA" b="1" dirty="0">
                <a:latin typeface="+mn-lt"/>
              </a:rPr>
              <a:t>Orient</a:t>
            </a:r>
          </a:p>
          <a:p>
            <a:r>
              <a:rPr lang="en-CA" b="0" dirty="0">
                <a:latin typeface="+mn-lt"/>
              </a:rPr>
              <a:t>Where are you currently at relative to where you want to go? How far is it to your destination?</a:t>
            </a:r>
          </a:p>
          <a:p>
            <a:r>
              <a:rPr lang="en-CA" b="1" dirty="0">
                <a:latin typeface="+mn-lt"/>
              </a:rPr>
              <a:t>Decide</a:t>
            </a:r>
          </a:p>
          <a:p>
            <a:r>
              <a:rPr lang="en-CA" b="0" dirty="0">
                <a:latin typeface="+mn-lt"/>
              </a:rPr>
              <a:t>What is the exact path you are going to take? How are you going to handle challenges and setbacks?</a:t>
            </a:r>
          </a:p>
          <a:p>
            <a:r>
              <a:rPr lang="en-CA" b="1" dirty="0">
                <a:latin typeface="+mn-lt"/>
              </a:rPr>
              <a:t>Act</a:t>
            </a:r>
          </a:p>
          <a:p>
            <a:r>
              <a:rPr lang="en-CA" b="0" dirty="0">
                <a:latin typeface="+mn-lt"/>
              </a:rPr>
              <a:t>What’s the approach and methods you will take to implement the decisions? What is your action plan?</a:t>
            </a:r>
          </a:p>
          <a:p>
            <a:endParaRPr lang="en-CA" dirty="0"/>
          </a:p>
          <a:p>
            <a:r>
              <a:rPr lang="en-CA" dirty="0"/>
              <a:t>This is a loop because once you take action you should be carefully observing what the outcome is or is likely to be and adjust accordingly. </a:t>
            </a:r>
          </a:p>
          <a:p>
            <a:endParaRPr lang="en-CA" dirty="0"/>
          </a:p>
          <a:p>
            <a:r>
              <a:rPr lang="en-CA" dirty="0"/>
              <a:t>So to the last point – building better teams is where we can make strides to improve.</a:t>
            </a:r>
          </a:p>
          <a:p>
            <a:endParaRPr lang="en-CA" dirty="0"/>
          </a:p>
          <a:p>
            <a:r>
              <a:rPr lang="en-CA" dirty="0"/>
              <a:t>Refs: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dirty="0"/>
              <a:t>http://www.projectwhitehorse.com/pdfs/boyd/organic_design.pdf</a:t>
            </a:r>
          </a:p>
          <a:p>
            <a:pPr marL="228600" indent="-228600">
              <a:buAutoNum type="arabicPeriod"/>
            </a:pPr>
            <a:r>
              <a:rPr lang="en-CA" dirty="0"/>
              <a:t>https://online.visual-paradigm.com/knowledge/decision-analysis/what-is-ooda-loop/</a:t>
            </a:r>
          </a:p>
        </p:txBody>
      </p:sp>
      <p:sp>
        <p:nvSpPr>
          <p:cNvPr id="4" name="Slide Number Placeholder 3"/>
          <p:cNvSpPr>
            <a:spLocks noGrp="1"/>
          </p:cNvSpPr>
          <p:nvPr>
            <p:ph type="sldNum" sz="quarter" idx="5"/>
          </p:nvPr>
        </p:nvSpPr>
        <p:spPr/>
        <p:txBody>
          <a:bodyPr/>
          <a:lstStyle/>
          <a:p>
            <a:fld id="{DB384B21-51D1-424C-A7D7-8ABA4C149AC1}" type="slidenum">
              <a:rPr lang="en-CA" smtClean="0"/>
              <a:t>8</a:t>
            </a:fld>
            <a:endParaRPr lang="en-CA"/>
          </a:p>
        </p:txBody>
      </p:sp>
    </p:spTree>
    <p:extLst>
      <p:ext uri="{BB962C8B-B14F-4D97-AF65-F5344CB8AC3E}">
        <p14:creationId xmlns:p14="http://schemas.microsoft.com/office/powerpoint/2010/main" val="424711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Trusted to Serve has laid out the idea that we can be a better organization by elevating our character in-line with our competence. </a:t>
            </a:r>
          </a:p>
          <a:p>
            <a:endParaRPr lang="en-CA" dirty="0"/>
          </a:p>
          <a:p>
            <a:r>
              <a:rPr lang="en-CA" dirty="0"/>
              <a:t>Find one person in the front and ask if they agree with this idea?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Character and Competence are two key themes in pursuit of sustained operational excellence.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In the interest of sustained operational excellence, we are going to weave together the ideas of an Infinite Mindset and Character Based Leadership to guide our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Arial" panose="020B0604020202020204" pitchFamily="34" charset="0"/>
              <a:cs typeface="Arial" panose="020B0604020202020204" pitchFamily="34" charset="0"/>
            </a:endParaRPr>
          </a:p>
          <a:p>
            <a:r>
              <a:rPr lang="en-CA" dirty="0"/>
              <a:t>Let’s discuss the “consistently over time” part of that statement.</a:t>
            </a:r>
          </a:p>
          <a:p>
            <a:endParaRPr lang="en-CA" dirty="0"/>
          </a:p>
        </p:txBody>
      </p:sp>
      <p:sp>
        <p:nvSpPr>
          <p:cNvPr id="4" name="Slide Number Placeholder 3"/>
          <p:cNvSpPr>
            <a:spLocks noGrp="1"/>
          </p:cNvSpPr>
          <p:nvPr>
            <p:ph type="sldNum" sz="quarter" idx="5"/>
          </p:nvPr>
        </p:nvSpPr>
        <p:spPr/>
        <p:txBody>
          <a:bodyPr/>
          <a:lstStyle/>
          <a:p>
            <a:fld id="{DB384B21-51D1-424C-A7D7-8ABA4C149AC1}" type="slidenum">
              <a:rPr lang="en-CA" smtClean="0"/>
              <a:t>9</a:t>
            </a:fld>
            <a:endParaRPr lang="en-CA"/>
          </a:p>
        </p:txBody>
      </p:sp>
    </p:spTree>
    <p:extLst>
      <p:ext uri="{BB962C8B-B14F-4D97-AF65-F5344CB8AC3E}">
        <p14:creationId xmlns:p14="http://schemas.microsoft.com/office/powerpoint/2010/main" val="41360975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cid:image001.png@01D45B3B.3853A170" TargetMode="External"/><Relationship Id="rId2" Type="http://schemas.openxmlformats.org/officeDocument/2006/relationships/image" Target="../media/image1.gif"/><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cid:image002.png@01D45B3B.3853A170"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cid:image001.png@01D45B3B.3853A170" TargetMode="Externa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cid:image002.png@01D45B3B.3853A170"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rker_College_Title Slide">
    <p:spTree>
      <p:nvGrpSpPr>
        <p:cNvPr id="1" name=""/>
        <p:cNvGrpSpPr/>
        <p:nvPr/>
      </p:nvGrpSpPr>
      <p:grpSpPr>
        <a:xfrm>
          <a:off x="0" y="0"/>
          <a:ext cx="0" cy="0"/>
          <a:chOff x="0" y="0"/>
          <a:chExt cx="0" cy="0"/>
        </a:xfrm>
      </p:grpSpPr>
      <p:sp>
        <p:nvSpPr>
          <p:cNvPr id="25" name="Rectangle 24"/>
          <p:cNvSpPr/>
          <p:nvPr/>
        </p:nvSpPr>
        <p:spPr>
          <a:xfrm>
            <a:off x="0" y="5965911"/>
            <a:ext cx="12192000" cy="20964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60">
              <a:solidFill>
                <a:prstClr val="white"/>
              </a:solidFill>
            </a:endParaRPr>
          </a:p>
        </p:txBody>
      </p:sp>
      <p:sp>
        <p:nvSpPr>
          <p:cNvPr id="26" name="Rectangle 25"/>
          <p:cNvSpPr/>
          <p:nvPr/>
        </p:nvSpPr>
        <p:spPr>
          <a:xfrm>
            <a:off x="0" y="5746311"/>
            <a:ext cx="12192000" cy="209644"/>
          </a:xfrm>
          <a:prstGeom prst="rect">
            <a:avLst/>
          </a:prstGeom>
          <a:solidFill>
            <a:srgbClr val="00338E"/>
          </a:solidFill>
          <a:ln>
            <a:solidFill>
              <a:srgbClr val="003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60">
              <a:solidFill>
                <a:prstClr val="white"/>
              </a:solidFill>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7689" y="6332653"/>
            <a:ext cx="1320000" cy="299431"/>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81" y="6411474"/>
            <a:ext cx="1560000" cy="242508"/>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747" y="248242"/>
            <a:ext cx="6516511" cy="1176630"/>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l="12907" t="2501" r="13160" b="2987"/>
          <a:stretch/>
        </p:blipFill>
        <p:spPr>
          <a:xfrm>
            <a:off x="5720515" y="5710302"/>
            <a:ext cx="750972" cy="864000"/>
          </a:xfrm>
          <a:prstGeom prst="rect">
            <a:avLst/>
          </a:prstGeom>
        </p:spPr>
      </p:pic>
      <p:sp>
        <p:nvSpPr>
          <p:cNvPr id="37" name="TextBox 36"/>
          <p:cNvSpPr txBox="1"/>
          <p:nvPr/>
        </p:nvSpPr>
        <p:spPr>
          <a:xfrm>
            <a:off x="115188" y="1325821"/>
            <a:ext cx="5445117" cy="288000"/>
          </a:xfrm>
          <a:prstGeom prst="rect">
            <a:avLst/>
          </a:prstGeom>
          <a:noFill/>
        </p:spPr>
        <p:txBody>
          <a:bodyPr wrap="none" lIns="43200" tIns="0" rIns="216000" bIns="0" rtlCol="0" anchor="b">
            <a:noAutofit/>
          </a:bodyPr>
          <a:lstStyle/>
          <a:p>
            <a:pPr algn="l"/>
            <a:r>
              <a:rPr lang="en-CA" sz="1188" b="1" noProof="0">
                <a:solidFill>
                  <a:srgbClr val="BDD7EE"/>
                </a:solidFill>
                <a:latin typeface="Arial" panose="020B0604020202020204" pitchFamily="34" charset="0"/>
                <a:cs typeface="Arial" panose="020B0604020202020204" pitchFamily="34" charset="0"/>
              </a:rPr>
              <a:t>RCAF W/C William G. Barker</a:t>
            </a:r>
            <a:r>
              <a:rPr lang="en-CA" sz="1188" b="1" baseline="0" noProof="0">
                <a:solidFill>
                  <a:srgbClr val="BDD7EE"/>
                </a:solidFill>
                <a:latin typeface="Arial" panose="020B0604020202020204" pitchFamily="34" charset="0"/>
                <a:cs typeface="Arial" panose="020B0604020202020204" pitchFamily="34" charset="0"/>
              </a:rPr>
              <a:t> VC Aerospace</a:t>
            </a:r>
            <a:r>
              <a:rPr lang="en-CA" sz="1188" b="1" noProof="0">
                <a:solidFill>
                  <a:srgbClr val="BDD7EE"/>
                </a:solidFill>
                <a:latin typeface="Arial" panose="020B0604020202020204" pitchFamily="34" charset="0"/>
                <a:cs typeface="Arial" panose="020B0604020202020204" pitchFamily="34" charset="0"/>
              </a:rPr>
              <a:t> College</a:t>
            </a:r>
          </a:p>
        </p:txBody>
      </p:sp>
      <p:sp>
        <p:nvSpPr>
          <p:cNvPr id="38" name="TextBox 37"/>
          <p:cNvSpPr txBox="1"/>
          <p:nvPr/>
        </p:nvSpPr>
        <p:spPr>
          <a:xfrm>
            <a:off x="6549192" y="1345172"/>
            <a:ext cx="5442811" cy="288000"/>
          </a:xfrm>
          <a:prstGeom prst="rect">
            <a:avLst/>
          </a:prstGeom>
          <a:noFill/>
        </p:spPr>
        <p:txBody>
          <a:bodyPr wrap="none" lIns="216000" tIns="0" rIns="0" bIns="0" rtlCol="0" anchor="b">
            <a:noAutofit/>
          </a:bodyPr>
          <a:lstStyle/>
          <a:p>
            <a:pPr algn="r"/>
            <a:r>
              <a:rPr lang="fr-CA" sz="1188" b="1" noProof="0">
                <a:solidFill>
                  <a:srgbClr val="BDD7EE"/>
                </a:solidFill>
                <a:latin typeface="Arial" panose="020B0604020202020204" pitchFamily="34" charset="0"/>
                <a:cs typeface="Arial" panose="020B0604020202020204" pitchFamily="34" charset="0"/>
              </a:rPr>
              <a:t>Collège de l’aérospatiale</a:t>
            </a:r>
            <a:r>
              <a:rPr lang="fr-CA" sz="1188" b="1" baseline="0" noProof="0">
                <a:solidFill>
                  <a:srgbClr val="BDD7EE"/>
                </a:solidFill>
                <a:latin typeface="Arial" panose="020B0604020202020204" pitchFamily="34" charset="0"/>
                <a:cs typeface="Arial" panose="020B0604020202020204" pitchFamily="34" charset="0"/>
              </a:rPr>
              <a:t> Lcol William G.</a:t>
            </a:r>
            <a:r>
              <a:rPr lang="fr-CA" sz="1188" b="1" noProof="0">
                <a:solidFill>
                  <a:srgbClr val="BDD7EE"/>
                </a:solidFill>
                <a:latin typeface="Arial" panose="020B0604020202020204" pitchFamily="34" charset="0"/>
                <a:cs typeface="Arial" panose="020B0604020202020204" pitchFamily="34" charset="0"/>
              </a:rPr>
              <a:t> Barker VC de l’ARC</a:t>
            </a:r>
          </a:p>
        </p:txBody>
      </p:sp>
      <p:pic>
        <p:nvPicPr>
          <p:cNvPr id="39" name="Picture 2" descr="cid:image001.png@01D45723.34EE6EA0"/>
          <p:cNvPicPr>
            <a:picLocks noChangeAspect="1" noChangeArrowheads="1"/>
          </p:cNvPicPr>
          <p:nvPr/>
        </p:nvPicPr>
        <p:blipFill rotWithShape="1">
          <a:blip r:embed="rId6" r:link="rId7">
            <a:extLst>
              <a:ext uri="{28A0092B-C50C-407E-A947-70E740481C1C}">
                <a14:useLocalDpi xmlns:a14="http://schemas.microsoft.com/office/drawing/2010/main" val="0"/>
              </a:ext>
            </a:extLst>
          </a:blip>
          <a:srcRect t="43002"/>
          <a:stretch>
            <a:fillRect/>
          </a:stretch>
        </p:blipFill>
        <p:spPr bwMode="auto">
          <a:xfrm>
            <a:off x="200000" y="617219"/>
            <a:ext cx="1947333" cy="6134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cid:image006.png@01D45723.34EE6EA0"/>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58608" y="111080"/>
            <a:ext cx="1979083" cy="107632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002" y="3478724"/>
            <a:ext cx="1073431" cy="1104430"/>
          </a:xfrm>
          <a:prstGeom prst="rect">
            <a:avLst/>
          </a:prstGeom>
          <a:noFill/>
          <a:extLst>
            <a:ext uri="{909E8E84-426E-40DD-AFC4-6F175D3DCCD1}">
              <a14:hiddenFill xmlns:a14="http://schemas.microsoft.com/office/drawing/2010/main">
                <a:solidFill>
                  <a:srgbClr val="FFFFFF"/>
                </a:solidFill>
              </a14:hiddenFill>
            </a:ext>
          </a:extLst>
        </p:spPr>
      </p:pic>
      <p:sp>
        <p:nvSpPr>
          <p:cNvPr id="43" name="Title 1"/>
          <p:cNvSpPr>
            <a:spLocks noGrp="1"/>
          </p:cNvSpPr>
          <p:nvPr>
            <p:ph type="ctrTitle"/>
          </p:nvPr>
        </p:nvSpPr>
        <p:spPr>
          <a:xfrm>
            <a:off x="-144000" y="1585710"/>
            <a:ext cx="12480000" cy="1800000"/>
          </a:xfrm>
        </p:spPr>
        <p:txBody>
          <a:bodyPr lIns="36000" tIns="36000" rIns="36000" bIns="36000" anchor="b">
            <a:normAutofit/>
          </a:bodyPr>
          <a:lstStyle>
            <a:lvl1pPr algn="ctr">
              <a:lnSpc>
                <a:spcPct val="100000"/>
              </a:lnSpc>
              <a:defRPr sz="4320" b="1">
                <a:solidFill>
                  <a:srgbClr val="00338E"/>
                </a:solidFill>
                <a:latin typeface="Arial" panose="020B0604020202020204" pitchFamily="34" charset="0"/>
                <a:cs typeface="Arial" panose="020B0604020202020204" pitchFamily="34" charset="0"/>
              </a:defRPr>
            </a:lvl1pPr>
          </a:lstStyle>
          <a:p>
            <a:r>
              <a:rPr lang="en-US" noProof="0"/>
              <a:t>Click to edit Master title style</a:t>
            </a:r>
            <a:endParaRPr lang="en-CA" noProof="0"/>
          </a:p>
        </p:txBody>
      </p:sp>
      <p:sp>
        <p:nvSpPr>
          <p:cNvPr id="44" name="Subtitle 2"/>
          <p:cNvSpPr>
            <a:spLocks noGrp="1"/>
          </p:cNvSpPr>
          <p:nvPr>
            <p:ph type="subTitle" idx="1"/>
          </p:nvPr>
        </p:nvSpPr>
        <p:spPr>
          <a:xfrm>
            <a:off x="696000" y="3385710"/>
            <a:ext cx="10800000" cy="1188000"/>
          </a:xfrm>
        </p:spPr>
        <p:txBody>
          <a:bodyPr lIns="36000" tIns="36000" rIns="36000" bIns="36000" anchor="ctr" anchorCtr="0">
            <a:normAutofit/>
          </a:bodyPr>
          <a:lstStyle>
            <a:lvl1pPr marL="0" indent="0" algn="ctr">
              <a:lnSpc>
                <a:spcPct val="100000"/>
              </a:lnSpc>
              <a:spcBef>
                <a:spcPts val="648"/>
              </a:spcBef>
              <a:buNone/>
              <a:defRPr sz="2400">
                <a:solidFill>
                  <a:schemeClr val="tx1"/>
                </a:solidFill>
                <a:latin typeface="+mn-lt"/>
                <a:cs typeface="Arial" panose="020B0604020202020204" pitchFamily="34" charset="0"/>
              </a:defRPr>
            </a:lvl1pPr>
            <a:lvl2pPr marL="548608" indent="0" algn="ctr">
              <a:buNone/>
              <a:defRPr sz="2400"/>
            </a:lvl2pPr>
            <a:lvl3pPr marL="1097214" indent="0" algn="ctr">
              <a:buNone/>
              <a:defRPr sz="2160"/>
            </a:lvl3pPr>
            <a:lvl4pPr marL="1645822" indent="0" algn="ctr">
              <a:buNone/>
              <a:defRPr sz="1921"/>
            </a:lvl4pPr>
            <a:lvl5pPr marL="2194429" indent="0" algn="ctr">
              <a:buNone/>
              <a:defRPr sz="1921"/>
            </a:lvl5pPr>
            <a:lvl6pPr marL="2743037" indent="0" algn="ctr">
              <a:buNone/>
              <a:defRPr sz="1921"/>
            </a:lvl6pPr>
            <a:lvl7pPr marL="3291641" indent="0" algn="ctr">
              <a:buNone/>
              <a:defRPr sz="1921"/>
            </a:lvl7pPr>
            <a:lvl8pPr marL="3840250" indent="0" algn="ctr">
              <a:buNone/>
              <a:defRPr sz="1921"/>
            </a:lvl8pPr>
            <a:lvl9pPr marL="4388857" indent="0" algn="ctr">
              <a:buNone/>
              <a:defRPr sz="1921"/>
            </a:lvl9pPr>
          </a:lstStyle>
          <a:p>
            <a:r>
              <a:rPr lang="en-US" noProof="0"/>
              <a:t>Click to edit Master subtitle style</a:t>
            </a:r>
            <a:endParaRPr lang="en-CA" noProof="0"/>
          </a:p>
        </p:txBody>
      </p:sp>
      <p:pic>
        <p:nvPicPr>
          <p:cNvPr id="45" name="Picture 2" descr="cid:image001.png@01D45723.34EE6EA0"/>
          <p:cNvPicPr>
            <a:picLocks noChangeAspect="1" noChangeArrowheads="1"/>
          </p:cNvPicPr>
          <p:nvPr/>
        </p:nvPicPr>
        <p:blipFill rotWithShape="1">
          <a:blip r:embed="rId6" r:link="rId7">
            <a:extLst>
              <a:ext uri="{28A0092B-C50C-407E-A947-70E740481C1C}">
                <a14:useLocalDpi xmlns:a14="http://schemas.microsoft.com/office/drawing/2010/main" val="0"/>
              </a:ext>
            </a:extLst>
          </a:blip>
          <a:srcRect b="56444"/>
          <a:stretch>
            <a:fillRect/>
          </a:stretch>
        </p:blipFill>
        <p:spPr bwMode="auto">
          <a:xfrm flipH="1">
            <a:off x="111100" y="159848"/>
            <a:ext cx="1947333" cy="4688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of a plane&#10;&#10;Description automatically generated">
            <a:extLst>
              <a:ext uri="{FF2B5EF4-FFF2-40B4-BE49-F238E27FC236}">
                <a16:creationId xmlns:a16="http://schemas.microsoft.com/office/drawing/2014/main" id="{08B02564-16CE-361B-F260-2F12E2C1ECA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48150" y="3405061"/>
            <a:ext cx="1011599" cy="1012061"/>
          </a:xfrm>
          <a:prstGeom prst="rect">
            <a:avLst/>
          </a:prstGeom>
        </p:spPr>
      </p:pic>
    </p:spTree>
    <p:extLst>
      <p:ext uri="{BB962C8B-B14F-4D97-AF65-F5344CB8AC3E}">
        <p14:creationId xmlns:p14="http://schemas.microsoft.com/office/powerpoint/2010/main" val="2895319865"/>
      </p:ext>
    </p:extLst>
  </p:cSld>
  <p:clrMapOvr>
    <a:masterClrMapping/>
  </p:clrMapOvr>
  <p:extLst>
    <p:ext uri="{DCECCB84-F9BA-43D5-87BE-67443E8EF086}">
      <p15:sldGuideLst xmlns:p15="http://schemas.microsoft.com/office/powerpoint/2012/main">
        <p15:guide id="1" orient="horz" pos="180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90D6-7598-5D85-05D6-FAB3AFC6093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6228C79-CD92-8B27-5EC7-1FB287F5A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4FF98C-3DC2-E9B9-9C6E-0DF615CCED04}"/>
              </a:ext>
            </a:extLst>
          </p:cNvPr>
          <p:cNvSpPr>
            <a:spLocks noGrp="1"/>
          </p:cNvSpPr>
          <p:nvPr>
            <p:ph type="dt" sz="half" idx="10"/>
          </p:nvPr>
        </p:nvSpPr>
        <p:spPr/>
        <p:txBody>
          <a:bodyPr/>
          <a:lstStyle/>
          <a:p>
            <a:fld id="{BEF41185-DB28-4270-95BF-16B77D04C11F}" type="datetimeFigureOut">
              <a:rPr lang="en-CA" smtClean="0"/>
              <a:t>2024-09-09</a:t>
            </a:fld>
            <a:endParaRPr lang="en-CA"/>
          </a:p>
        </p:txBody>
      </p:sp>
      <p:sp>
        <p:nvSpPr>
          <p:cNvPr id="5" name="Footer Placeholder 4">
            <a:extLst>
              <a:ext uri="{FF2B5EF4-FFF2-40B4-BE49-F238E27FC236}">
                <a16:creationId xmlns:a16="http://schemas.microsoft.com/office/drawing/2014/main" id="{A19F8DED-B324-9D11-EEEE-C47C250EE96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36C4E2-8221-8267-DCCA-1AB43186DAD8}"/>
              </a:ext>
            </a:extLst>
          </p:cNvPr>
          <p:cNvSpPr>
            <a:spLocks noGrp="1"/>
          </p:cNvSpPr>
          <p:nvPr>
            <p:ph type="sldNum" sz="quarter" idx="12"/>
          </p:nvPr>
        </p:nvSpPr>
        <p:spPr/>
        <p:txBody>
          <a:bodyPr/>
          <a:lstStyle/>
          <a:p>
            <a:fld id="{89F31F6C-D294-402B-9301-005B9E79A9DE}" type="slidenum">
              <a:rPr lang="en-CA" smtClean="0"/>
              <a:t>‹#›</a:t>
            </a:fld>
            <a:endParaRPr lang="en-CA"/>
          </a:p>
        </p:txBody>
      </p:sp>
    </p:spTree>
    <p:extLst>
      <p:ext uri="{BB962C8B-B14F-4D97-AF65-F5344CB8AC3E}">
        <p14:creationId xmlns:p14="http://schemas.microsoft.com/office/powerpoint/2010/main" val="171085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68C0C-8CC6-CB04-E992-56C42F0188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54A4B89-F211-0A8F-E54D-02CF2BEF89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9F6CC-271D-53E3-3472-F6477A81315E}"/>
              </a:ext>
            </a:extLst>
          </p:cNvPr>
          <p:cNvSpPr>
            <a:spLocks noGrp="1"/>
          </p:cNvSpPr>
          <p:nvPr>
            <p:ph type="dt" sz="half" idx="10"/>
          </p:nvPr>
        </p:nvSpPr>
        <p:spPr/>
        <p:txBody>
          <a:bodyPr/>
          <a:lstStyle/>
          <a:p>
            <a:fld id="{BEF41185-DB28-4270-95BF-16B77D04C11F}" type="datetimeFigureOut">
              <a:rPr lang="en-CA" smtClean="0"/>
              <a:t>2024-09-09</a:t>
            </a:fld>
            <a:endParaRPr lang="en-CA"/>
          </a:p>
        </p:txBody>
      </p:sp>
      <p:sp>
        <p:nvSpPr>
          <p:cNvPr id="5" name="Footer Placeholder 4">
            <a:extLst>
              <a:ext uri="{FF2B5EF4-FFF2-40B4-BE49-F238E27FC236}">
                <a16:creationId xmlns:a16="http://schemas.microsoft.com/office/drawing/2014/main" id="{E75A0936-F8E0-15D4-4AAB-A1C85C84C3E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FAB5F4B-5FDE-89CA-8654-5B89480D95DE}"/>
              </a:ext>
            </a:extLst>
          </p:cNvPr>
          <p:cNvSpPr>
            <a:spLocks noGrp="1"/>
          </p:cNvSpPr>
          <p:nvPr>
            <p:ph type="sldNum" sz="quarter" idx="12"/>
          </p:nvPr>
        </p:nvSpPr>
        <p:spPr/>
        <p:txBody>
          <a:bodyPr/>
          <a:lstStyle/>
          <a:p>
            <a:fld id="{89F31F6C-D294-402B-9301-005B9E79A9DE}" type="slidenum">
              <a:rPr lang="en-CA" smtClean="0"/>
              <a:t>‹#›</a:t>
            </a:fld>
            <a:endParaRPr lang="en-CA"/>
          </a:p>
        </p:txBody>
      </p:sp>
    </p:spTree>
    <p:extLst>
      <p:ext uri="{BB962C8B-B14F-4D97-AF65-F5344CB8AC3E}">
        <p14:creationId xmlns:p14="http://schemas.microsoft.com/office/powerpoint/2010/main" val="8090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752F-CB96-2DCB-1B96-52C410A8175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97FEE3E-0EE4-00BE-9FC5-D23AED946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ECB0CC6-24BC-EC04-DC79-F63BD8CAFC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7BD1F3C-97CD-2054-6152-54D40D749E11}"/>
              </a:ext>
            </a:extLst>
          </p:cNvPr>
          <p:cNvSpPr>
            <a:spLocks noGrp="1"/>
          </p:cNvSpPr>
          <p:nvPr>
            <p:ph type="dt" sz="half" idx="10"/>
          </p:nvPr>
        </p:nvSpPr>
        <p:spPr/>
        <p:txBody>
          <a:bodyPr/>
          <a:lstStyle/>
          <a:p>
            <a:fld id="{BEF41185-DB28-4270-95BF-16B77D04C11F}" type="datetimeFigureOut">
              <a:rPr lang="en-CA" smtClean="0"/>
              <a:t>2024-09-09</a:t>
            </a:fld>
            <a:endParaRPr lang="en-CA"/>
          </a:p>
        </p:txBody>
      </p:sp>
      <p:sp>
        <p:nvSpPr>
          <p:cNvPr id="6" name="Footer Placeholder 5">
            <a:extLst>
              <a:ext uri="{FF2B5EF4-FFF2-40B4-BE49-F238E27FC236}">
                <a16:creationId xmlns:a16="http://schemas.microsoft.com/office/drawing/2014/main" id="{D335C871-E7FA-5FEB-095F-20A97C862C7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43F23C-EF41-8335-9ADB-D8FD232B0816}"/>
              </a:ext>
            </a:extLst>
          </p:cNvPr>
          <p:cNvSpPr>
            <a:spLocks noGrp="1"/>
          </p:cNvSpPr>
          <p:nvPr>
            <p:ph type="sldNum" sz="quarter" idx="12"/>
          </p:nvPr>
        </p:nvSpPr>
        <p:spPr/>
        <p:txBody>
          <a:bodyPr/>
          <a:lstStyle/>
          <a:p>
            <a:fld id="{89F31F6C-D294-402B-9301-005B9E79A9DE}" type="slidenum">
              <a:rPr lang="en-CA" smtClean="0"/>
              <a:t>‹#›</a:t>
            </a:fld>
            <a:endParaRPr lang="en-CA"/>
          </a:p>
        </p:txBody>
      </p:sp>
    </p:spTree>
    <p:extLst>
      <p:ext uri="{BB962C8B-B14F-4D97-AF65-F5344CB8AC3E}">
        <p14:creationId xmlns:p14="http://schemas.microsoft.com/office/powerpoint/2010/main" val="371523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5FFF-ADE0-33F6-85D0-32F57996934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79A7E6-5657-A8B7-E401-CA4B5BE392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80B16D-D4B8-7D9F-9800-8FCF70F4CD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8DCD193-56F9-7D42-4A26-3F757C93A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7C9740-352A-CB4B-A6E8-47652B7174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DCC8EAA-D7D8-7C80-BFF9-61F7C074BF9D}"/>
              </a:ext>
            </a:extLst>
          </p:cNvPr>
          <p:cNvSpPr>
            <a:spLocks noGrp="1"/>
          </p:cNvSpPr>
          <p:nvPr>
            <p:ph type="dt" sz="half" idx="10"/>
          </p:nvPr>
        </p:nvSpPr>
        <p:spPr/>
        <p:txBody>
          <a:bodyPr/>
          <a:lstStyle/>
          <a:p>
            <a:fld id="{BEF41185-DB28-4270-95BF-16B77D04C11F}" type="datetimeFigureOut">
              <a:rPr lang="en-CA" smtClean="0"/>
              <a:t>2024-09-09</a:t>
            </a:fld>
            <a:endParaRPr lang="en-CA"/>
          </a:p>
        </p:txBody>
      </p:sp>
      <p:sp>
        <p:nvSpPr>
          <p:cNvPr id="8" name="Footer Placeholder 7">
            <a:extLst>
              <a:ext uri="{FF2B5EF4-FFF2-40B4-BE49-F238E27FC236}">
                <a16:creationId xmlns:a16="http://schemas.microsoft.com/office/drawing/2014/main" id="{3AF17EBD-8E41-CCFB-ECD7-719DB2BDA6A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4D42B35-B963-D738-16F2-E9FDA367B220}"/>
              </a:ext>
            </a:extLst>
          </p:cNvPr>
          <p:cNvSpPr>
            <a:spLocks noGrp="1"/>
          </p:cNvSpPr>
          <p:nvPr>
            <p:ph type="sldNum" sz="quarter" idx="12"/>
          </p:nvPr>
        </p:nvSpPr>
        <p:spPr/>
        <p:txBody>
          <a:bodyPr/>
          <a:lstStyle/>
          <a:p>
            <a:fld id="{89F31F6C-D294-402B-9301-005B9E79A9DE}" type="slidenum">
              <a:rPr lang="en-CA" smtClean="0"/>
              <a:t>‹#›</a:t>
            </a:fld>
            <a:endParaRPr lang="en-CA"/>
          </a:p>
        </p:txBody>
      </p:sp>
    </p:spTree>
    <p:extLst>
      <p:ext uri="{BB962C8B-B14F-4D97-AF65-F5344CB8AC3E}">
        <p14:creationId xmlns:p14="http://schemas.microsoft.com/office/powerpoint/2010/main" val="279032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387B-E813-7E1A-E48A-76CE247F51D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3E00537-8670-89CA-6763-FEB143F68888}"/>
              </a:ext>
            </a:extLst>
          </p:cNvPr>
          <p:cNvSpPr>
            <a:spLocks noGrp="1"/>
          </p:cNvSpPr>
          <p:nvPr>
            <p:ph type="dt" sz="half" idx="10"/>
          </p:nvPr>
        </p:nvSpPr>
        <p:spPr/>
        <p:txBody>
          <a:bodyPr/>
          <a:lstStyle/>
          <a:p>
            <a:fld id="{BEF41185-DB28-4270-95BF-16B77D04C11F}" type="datetimeFigureOut">
              <a:rPr lang="en-CA" smtClean="0"/>
              <a:t>2024-09-09</a:t>
            </a:fld>
            <a:endParaRPr lang="en-CA"/>
          </a:p>
        </p:txBody>
      </p:sp>
      <p:sp>
        <p:nvSpPr>
          <p:cNvPr id="4" name="Footer Placeholder 3">
            <a:extLst>
              <a:ext uri="{FF2B5EF4-FFF2-40B4-BE49-F238E27FC236}">
                <a16:creationId xmlns:a16="http://schemas.microsoft.com/office/drawing/2014/main" id="{AA52547B-01AB-3DA9-3B3C-26F33C89301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3C6252C-DCBD-21E6-1F5C-567B32D98A81}"/>
              </a:ext>
            </a:extLst>
          </p:cNvPr>
          <p:cNvSpPr>
            <a:spLocks noGrp="1"/>
          </p:cNvSpPr>
          <p:nvPr>
            <p:ph type="sldNum" sz="quarter" idx="12"/>
          </p:nvPr>
        </p:nvSpPr>
        <p:spPr/>
        <p:txBody>
          <a:bodyPr/>
          <a:lstStyle/>
          <a:p>
            <a:fld id="{89F31F6C-D294-402B-9301-005B9E79A9DE}" type="slidenum">
              <a:rPr lang="en-CA" smtClean="0"/>
              <a:t>‹#›</a:t>
            </a:fld>
            <a:endParaRPr lang="en-CA"/>
          </a:p>
        </p:txBody>
      </p:sp>
    </p:spTree>
    <p:extLst>
      <p:ext uri="{BB962C8B-B14F-4D97-AF65-F5344CB8AC3E}">
        <p14:creationId xmlns:p14="http://schemas.microsoft.com/office/powerpoint/2010/main" val="63353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C671A2-AAC7-C3BF-E567-AA0E31E38E8C}"/>
              </a:ext>
            </a:extLst>
          </p:cNvPr>
          <p:cNvSpPr>
            <a:spLocks noGrp="1"/>
          </p:cNvSpPr>
          <p:nvPr>
            <p:ph type="dt" sz="half" idx="10"/>
          </p:nvPr>
        </p:nvSpPr>
        <p:spPr/>
        <p:txBody>
          <a:bodyPr/>
          <a:lstStyle/>
          <a:p>
            <a:fld id="{BEF41185-DB28-4270-95BF-16B77D04C11F}" type="datetimeFigureOut">
              <a:rPr lang="en-CA" smtClean="0"/>
              <a:t>2024-09-09</a:t>
            </a:fld>
            <a:endParaRPr lang="en-CA"/>
          </a:p>
        </p:txBody>
      </p:sp>
      <p:sp>
        <p:nvSpPr>
          <p:cNvPr id="3" name="Footer Placeholder 2">
            <a:extLst>
              <a:ext uri="{FF2B5EF4-FFF2-40B4-BE49-F238E27FC236}">
                <a16:creationId xmlns:a16="http://schemas.microsoft.com/office/drawing/2014/main" id="{E488E0C7-7B4E-74EE-F597-AB5D105A902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F7C516A-2DF9-D54B-C1DC-F5378DF64524}"/>
              </a:ext>
            </a:extLst>
          </p:cNvPr>
          <p:cNvSpPr>
            <a:spLocks noGrp="1"/>
          </p:cNvSpPr>
          <p:nvPr>
            <p:ph type="sldNum" sz="quarter" idx="12"/>
          </p:nvPr>
        </p:nvSpPr>
        <p:spPr/>
        <p:txBody>
          <a:bodyPr/>
          <a:lstStyle/>
          <a:p>
            <a:fld id="{89F31F6C-D294-402B-9301-005B9E79A9DE}" type="slidenum">
              <a:rPr lang="en-CA" smtClean="0"/>
              <a:t>‹#›</a:t>
            </a:fld>
            <a:endParaRPr lang="en-CA"/>
          </a:p>
        </p:txBody>
      </p:sp>
    </p:spTree>
    <p:extLst>
      <p:ext uri="{BB962C8B-B14F-4D97-AF65-F5344CB8AC3E}">
        <p14:creationId xmlns:p14="http://schemas.microsoft.com/office/powerpoint/2010/main" val="355921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D6EF-08E9-2558-B380-BB18F6C2D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B4C29C6-0D9E-0190-CE05-DE48CF4607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159938F-E003-B516-BF9B-5EDC7FAD0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B0084-9021-FFC9-1D3B-1C00DB68F61A}"/>
              </a:ext>
            </a:extLst>
          </p:cNvPr>
          <p:cNvSpPr>
            <a:spLocks noGrp="1"/>
          </p:cNvSpPr>
          <p:nvPr>
            <p:ph type="dt" sz="half" idx="10"/>
          </p:nvPr>
        </p:nvSpPr>
        <p:spPr/>
        <p:txBody>
          <a:bodyPr/>
          <a:lstStyle/>
          <a:p>
            <a:fld id="{BEF41185-DB28-4270-95BF-16B77D04C11F}" type="datetimeFigureOut">
              <a:rPr lang="en-CA" smtClean="0"/>
              <a:t>2024-09-09</a:t>
            </a:fld>
            <a:endParaRPr lang="en-CA"/>
          </a:p>
        </p:txBody>
      </p:sp>
      <p:sp>
        <p:nvSpPr>
          <p:cNvPr id="6" name="Footer Placeholder 5">
            <a:extLst>
              <a:ext uri="{FF2B5EF4-FFF2-40B4-BE49-F238E27FC236}">
                <a16:creationId xmlns:a16="http://schemas.microsoft.com/office/drawing/2014/main" id="{9F335A7A-9090-1DBB-2ACB-707E8B73946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C1E63B7-DF80-68E5-20A8-464A980F76A6}"/>
              </a:ext>
            </a:extLst>
          </p:cNvPr>
          <p:cNvSpPr>
            <a:spLocks noGrp="1"/>
          </p:cNvSpPr>
          <p:nvPr>
            <p:ph type="sldNum" sz="quarter" idx="12"/>
          </p:nvPr>
        </p:nvSpPr>
        <p:spPr/>
        <p:txBody>
          <a:bodyPr/>
          <a:lstStyle/>
          <a:p>
            <a:fld id="{89F31F6C-D294-402B-9301-005B9E79A9DE}" type="slidenum">
              <a:rPr lang="en-CA" smtClean="0"/>
              <a:t>‹#›</a:t>
            </a:fld>
            <a:endParaRPr lang="en-CA"/>
          </a:p>
        </p:txBody>
      </p:sp>
    </p:spTree>
    <p:extLst>
      <p:ext uri="{BB962C8B-B14F-4D97-AF65-F5344CB8AC3E}">
        <p14:creationId xmlns:p14="http://schemas.microsoft.com/office/powerpoint/2010/main" val="284912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8B25-5E3A-76C7-E08D-DE44C8853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B16A4F7-D148-BCB1-5FC7-5056F0AC4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CB84362-4617-6503-45C7-70D345773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58E34-6824-BEBA-AFFD-C844D09C7F61}"/>
              </a:ext>
            </a:extLst>
          </p:cNvPr>
          <p:cNvSpPr>
            <a:spLocks noGrp="1"/>
          </p:cNvSpPr>
          <p:nvPr>
            <p:ph type="dt" sz="half" idx="10"/>
          </p:nvPr>
        </p:nvSpPr>
        <p:spPr/>
        <p:txBody>
          <a:bodyPr/>
          <a:lstStyle/>
          <a:p>
            <a:fld id="{BEF41185-DB28-4270-95BF-16B77D04C11F}" type="datetimeFigureOut">
              <a:rPr lang="en-CA" smtClean="0"/>
              <a:t>2024-09-09</a:t>
            </a:fld>
            <a:endParaRPr lang="en-CA"/>
          </a:p>
        </p:txBody>
      </p:sp>
      <p:sp>
        <p:nvSpPr>
          <p:cNvPr id="6" name="Footer Placeholder 5">
            <a:extLst>
              <a:ext uri="{FF2B5EF4-FFF2-40B4-BE49-F238E27FC236}">
                <a16:creationId xmlns:a16="http://schemas.microsoft.com/office/drawing/2014/main" id="{5784BC86-A7D4-6D83-3793-7CE0A5EE514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66D5474-21C1-A7E9-994C-FE03A35C73A0}"/>
              </a:ext>
            </a:extLst>
          </p:cNvPr>
          <p:cNvSpPr>
            <a:spLocks noGrp="1"/>
          </p:cNvSpPr>
          <p:nvPr>
            <p:ph type="sldNum" sz="quarter" idx="12"/>
          </p:nvPr>
        </p:nvSpPr>
        <p:spPr/>
        <p:txBody>
          <a:bodyPr/>
          <a:lstStyle/>
          <a:p>
            <a:fld id="{89F31F6C-D294-402B-9301-005B9E79A9DE}" type="slidenum">
              <a:rPr lang="en-CA" smtClean="0"/>
              <a:t>‹#›</a:t>
            </a:fld>
            <a:endParaRPr lang="en-CA"/>
          </a:p>
        </p:txBody>
      </p:sp>
    </p:spTree>
    <p:extLst>
      <p:ext uri="{BB962C8B-B14F-4D97-AF65-F5344CB8AC3E}">
        <p14:creationId xmlns:p14="http://schemas.microsoft.com/office/powerpoint/2010/main" val="3378005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97BFF-E22D-130C-EEE9-30AE11C5883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4FD3B67-6E5F-7B59-D08D-AC941CDD3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7CF2BA4-E6FA-579E-450B-A30CB3BDF923}"/>
              </a:ext>
            </a:extLst>
          </p:cNvPr>
          <p:cNvSpPr>
            <a:spLocks noGrp="1"/>
          </p:cNvSpPr>
          <p:nvPr>
            <p:ph type="dt" sz="half" idx="10"/>
          </p:nvPr>
        </p:nvSpPr>
        <p:spPr/>
        <p:txBody>
          <a:bodyPr/>
          <a:lstStyle/>
          <a:p>
            <a:fld id="{BEF41185-DB28-4270-95BF-16B77D04C11F}" type="datetimeFigureOut">
              <a:rPr lang="en-CA" smtClean="0"/>
              <a:t>2024-09-09</a:t>
            </a:fld>
            <a:endParaRPr lang="en-CA"/>
          </a:p>
        </p:txBody>
      </p:sp>
      <p:sp>
        <p:nvSpPr>
          <p:cNvPr id="5" name="Footer Placeholder 4">
            <a:extLst>
              <a:ext uri="{FF2B5EF4-FFF2-40B4-BE49-F238E27FC236}">
                <a16:creationId xmlns:a16="http://schemas.microsoft.com/office/drawing/2014/main" id="{FEECDE30-008C-0D53-9AB0-7AD48B6A42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83DA150-2A1E-CFEB-2518-55C1EA59B006}"/>
              </a:ext>
            </a:extLst>
          </p:cNvPr>
          <p:cNvSpPr>
            <a:spLocks noGrp="1"/>
          </p:cNvSpPr>
          <p:nvPr>
            <p:ph type="sldNum" sz="quarter" idx="12"/>
          </p:nvPr>
        </p:nvSpPr>
        <p:spPr/>
        <p:txBody>
          <a:bodyPr/>
          <a:lstStyle/>
          <a:p>
            <a:fld id="{89F31F6C-D294-402B-9301-005B9E79A9DE}" type="slidenum">
              <a:rPr lang="en-CA" smtClean="0"/>
              <a:t>‹#›</a:t>
            </a:fld>
            <a:endParaRPr lang="en-CA"/>
          </a:p>
        </p:txBody>
      </p:sp>
    </p:spTree>
    <p:extLst>
      <p:ext uri="{BB962C8B-B14F-4D97-AF65-F5344CB8AC3E}">
        <p14:creationId xmlns:p14="http://schemas.microsoft.com/office/powerpoint/2010/main" val="156219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F79DA0-21B8-B7CC-4F5E-EDBB7428CD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A3F2B-0E33-3EB7-3504-CF95FE4EE9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3284AA2-6606-8048-31EE-985EB123080B}"/>
              </a:ext>
            </a:extLst>
          </p:cNvPr>
          <p:cNvSpPr>
            <a:spLocks noGrp="1"/>
          </p:cNvSpPr>
          <p:nvPr>
            <p:ph type="dt" sz="half" idx="10"/>
          </p:nvPr>
        </p:nvSpPr>
        <p:spPr/>
        <p:txBody>
          <a:bodyPr/>
          <a:lstStyle/>
          <a:p>
            <a:fld id="{BEF41185-DB28-4270-95BF-16B77D04C11F}" type="datetimeFigureOut">
              <a:rPr lang="en-CA" smtClean="0"/>
              <a:t>2024-09-09</a:t>
            </a:fld>
            <a:endParaRPr lang="en-CA"/>
          </a:p>
        </p:txBody>
      </p:sp>
      <p:sp>
        <p:nvSpPr>
          <p:cNvPr id="5" name="Footer Placeholder 4">
            <a:extLst>
              <a:ext uri="{FF2B5EF4-FFF2-40B4-BE49-F238E27FC236}">
                <a16:creationId xmlns:a16="http://schemas.microsoft.com/office/drawing/2014/main" id="{304A7517-6E8A-EE2C-FBEC-2A19DE3BC2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055138-4948-3FAA-12A0-5B762A6D8831}"/>
              </a:ext>
            </a:extLst>
          </p:cNvPr>
          <p:cNvSpPr>
            <a:spLocks noGrp="1"/>
          </p:cNvSpPr>
          <p:nvPr>
            <p:ph type="sldNum" sz="quarter" idx="12"/>
          </p:nvPr>
        </p:nvSpPr>
        <p:spPr/>
        <p:txBody>
          <a:bodyPr/>
          <a:lstStyle/>
          <a:p>
            <a:fld id="{89F31F6C-D294-402B-9301-005B9E79A9DE}" type="slidenum">
              <a:rPr lang="en-CA" smtClean="0"/>
              <a:t>‹#›</a:t>
            </a:fld>
            <a:endParaRPr lang="en-CA"/>
          </a:p>
        </p:txBody>
      </p:sp>
    </p:spTree>
    <p:extLst>
      <p:ext uri="{BB962C8B-B14F-4D97-AF65-F5344CB8AC3E}">
        <p14:creationId xmlns:p14="http://schemas.microsoft.com/office/powerpoint/2010/main" val="56207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_Title Slide">
    <p:spTree>
      <p:nvGrpSpPr>
        <p:cNvPr id="1" name=""/>
        <p:cNvGrpSpPr/>
        <p:nvPr/>
      </p:nvGrpSpPr>
      <p:grpSpPr>
        <a:xfrm>
          <a:off x="0" y="0"/>
          <a:ext cx="0" cy="0"/>
          <a:chOff x="0" y="0"/>
          <a:chExt cx="0" cy="0"/>
        </a:xfrm>
      </p:grpSpPr>
      <p:sp>
        <p:nvSpPr>
          <p:cNvPr id="25" name="Rectangle 24"/>
          <p:cNvSpPr/>
          <p:nvPr/>
        </p:nvSpPr>
        <p:spPr>
          <a:xfrm>
            <a:off x="0" y="5965911"/>
            <a:ext cx="12192000" cy="20964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60">
              <a:solidFill>
                <a:prstClr val="white"/>
              </a:solidFill>
            </a:endParaRPr>
          </a:p>
        </p:txBody>
      </p:sp>
      <p:sp>
        <p:nvSpPr>
          <p:cNvPr id="26" name="Rectangle 25"/>
          <p:cNvSpPr/>
          <p:nvPr/>
        </p:nvSpPr>
        <p:spPr>
          <a:xfrm>
            <a:off x="0" y="5746311"/>
            <a:ext cx="12192000" cy="209644"/>
          </a:xfrm>
          <a:prstGeom prst="rect">
            <a:avLst/>
          </a:prstGeom>
          <a:solidFill>
            <a:srgbClr val="00338E"/>
          </a:solidFill>
          <a:ln>
            <a:solidFill>
              <a:srgbClr val="003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60">
              <a:solidFill>
                <a:prstClr val="white"/>
              </a:solidFill>
            </a:endParaRP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1911" y="1080597"/>
            <a:ext cx="984012" cy="885611"/>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2907" t="2501" r="13160" b="2987"/>
          <a:stretch/>
        </p:blipFill>
        <p:spPr>
          <a:xfrm>
            <a:off x="2385231" y="1091400"/>
            <a:ext cx="750972" cy="864000"/>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40214" r="40645"/>
          <a:stretch/>
        </p:blipFill>
        <p:spPr>
          <a:xfrm>
            <a:off x="4165388" y="935086"/>
            <a:ext cx="1247336" cy="117663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5108" y="952723"/>
            <a:ext cx="979704" cy="1141354"/>
          </a:xfrm>
          <a:prstGeom prst="rect">
            <a:avLst/>
          </a:prstGeom>
        </p:spPr>
      </p:pic>
      <p:sp>
        <p:nvSpPr>
          <p:cNvPr id="4" name="Rectangle 3"/>
          <p:cNvSpPr/>
          <p:nvPr/>
        </p:nvSpPr>
        <p:spPr>
          <a:xfrm>
            <a:off x="1889719" y="459442"/>
            <a:ext cx="8674100" cy="2228850"/>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944"/>
          </a:p>
        </p:txBody>
      </p:sp>
      <p:sp>
        <p:nvSpPr>
          <p:cNvPr id="22" name="Title 1"/>
          <p:cNvSpPr>
            <a:spLocks noGrp="1"/>
          </p:cNvSpPr>
          <p:nvPr>
            <p:ph type="ctrTitle"/>
          </p:nvPr>
        </p:nvSpPr>
        <p:spPr>
          <a:xfrm>
            <a:off x="-144000" y="1748016"/>
            <a:ext cx="12480000" cy="1800000"/>
          </a:xfrm>
        </p:spPr>
        <p:txBody>
          <a:bodyPr lIns="36000" tIns="36000" rIns="36000" bIns="36000" anchor="b">
            <a:noAutofit/>
          </a:bodyPr>
          <a:lstStyle>
            <a:lvl1pPr algn="ctr">
              <a:lnSpc>
                <a:spcPct val="100000"/>
              </a:lnSpc>
              <a:defRPr sz="4320" b="1">
                <a:solidFill>
                  <a:srgbClr val="00338E"/>
                </a:solidFill>
                <a:latin typeface="Arial" panose="020B0604020202020204" pitchFamily="34" charset="0"/>
                <a:cs typeface="Arial" panose="020B0604020202020204" pitchFamily="34" charset="0"/>
              </a:defRPr>
            </a:lvl1pPr>
          </a:lstStyle>
          <a:p>
            <a:r>
              <a:rPr lang="en-US" noProof="0"/>
              <a:t>Click to edit Master title style</a:t>
            </a:r>
            <a:endParaRPr lang="en-CA" noProof="0"/>
          </a:p>
        </p:txBody>
      </p:sp>
      <p:sp>
        <p:nvSpPr>
          <p:cNvPr id="23" name="Subtitle 2"/>
          <p:cNvSpPr>
            <a:spLocks noGrp="1"/>
          </p:cNvSpPr>
          <p:nvPr>
            <p:ph type="subTitle" idx="1"/>
          </p:nvPr>
        </p:nvSpPr>
        <p:spPr>
          <a:xfrm>
            <a:off x="696000" y="3785760"/>
            <a:ext cx="10800000" cy="1188000"/>
          </a:xfrm>
        </p:spPr>
        <p:txBody>
          <a:bodyPr lIns="36000" tIns="36000" rIns="36000" bIns="36000" anchor="ctr" anchorCtr="0">
            <a:noAutofit/>
          </a:bodyPr>
          <a:lstStyle>
            <a:lvl1pPr marL="0" indent="0" algn="ctr">
              <a:lnSpc>
                <a:spcPct val="100000"/>
              </a:lnSpc>
              <a:spcBef>
                <a:spcPts val="648"/>
              </a:spcBef>
              <a:buNone/>
              <a:defRPr sz="2400">
                <a:solidFill>
                  <a:schemeClr val="tx1"/>
                </a:solidFill>
                <a:latin typeface="+mn-lt"/>
                <a:cs typeface="Arial" panose="020B0604020202020204" pitchFamily="34" charset="0"/>
              </a:defRPr>
            </a:lvl1pPr>
            <a:lvl2pPr marL="548608" indent="0" algn="ctr">
              <a:buNone/>
              <a:defRPr sz="2400"/>
            </a:lvl2pPr>
            <a:lvl3pPr marL="1097214" indent="0" algn="ctr">
              <a:buNone/>
              <a:defRPr sz="2160"/>
            </a:lvl3pPr>
            <a:lvl4pPr marL="1645822" indent="0" algn="ctr">
              <a:buNone/>
              <a:defRPr sz="1921"/>
            </a:lvl4pPr>
            <a:lvl5pPr marL="2194429" indent="0" algn="ctr">
              <a:buNone/>
              <a:defRPr sz="1921"/>
            </a:lvl5pPr>
            <a:lvl6pPr marL="2743037" indent="0" algn="ctr">
              <a:buNone/>
              <a:defRPr sz="1921"/>
            </a:lvl6pPr>
            <a:lvl7pPr marL="3291641" indent="0" algn="ctr">
              <a:buNone/>
              <a:defRPr sz="1921"/>
            </a:lvl7pPr>
            <a:lvl8pPr marL="3840250" indent="0" algn="ctr">
              <a:buNone/>
              <a:defRPr sz="1921"/>
            </a:lvl8pPr>
            <a:lvl9pPr marL="4388857" indent="0" algn="ctr">
              <a:buNone/>
              <a:defRPr sz="1921"/>
            </a:lvl9pPr>
          </a:lstStyle>
          <a:p>
            <a:r>
              <a:rPr lang="en-US" noProof="0"/>
              <a:t>Click to edit Master subtitle style</a:t>
            </a:r>
            <a:endParaRPr lang="en-CA" noProof="0"/>
          </a:p>
        </p:txBody>
      </p:sp>
    </p:spTree>
    <p:extLst>
      <p:ext uri="{BB962C8B-B14F-4D97-AF65-F5344CB8AC3E}">
        <p14:creationId xmlns:p14="http://schemas.microsoft.com/office/powerpoint/2010/main" val="1437083505"/>
      </p:ext>
    </p:extLst>
  </p:cSld>
  <p:clrMapOvr>
    <a:masterClrMapping/>
  </p:clrMapOvr>
  <p:extLst>
    <p:ext uri="{DCECCB84-F9BA-43D5-87BE-67443E8EF086}">
      <p15:sldGuideLst xmlns:p15="http://schemas.microsoft.com/office/powerpoint/2012/main">
        <p15:guide id="1" orient="horz" pos="180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953B-E59B-9F41-58CA-2DA76AC6B0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F31AD29-8E2E-8078-1CAE-BE8889E020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2D00F46-798A-CDC2-01AC-0A36B1195208}"/>
              </a:ext>
            </a:extLst>
          </p:cNvPr>
          <p:cNvSpPr>
            <a:spLocks noGrp="1"/>
          </p:cNvSpPr>
          <p:nvPr>
            <p:ph type="dt" sz="half" idx="10"/>
          </p:nvPr>
        </p:nvSpPr>
        <p:spPr/>
        <p:txBody>
          <a:bodyPr/>
          <a:lstStyle/>
          <a:p>
            <a:fld id="{AD074827-728D-4624-84C0-6CB98BCE3162}" type="datetimeFigureOut">
              <a:rPr lang="en-CA" smtClean="0"/>
              <a:t>2024-09-09</a:t>
            </a:fld>
            <a:endParaRPr lang="en-CA"/>
          </a:p>
        </p:txBody>
      </p:sp>
      <p:sp>
        <p:nvSpPr>
          <p:cNvPr id="5" name="Footer Placeholder 4">
            <a:extLst>
              <a:ext uri="{FF2B5EF4-FFF2-40B4-BE49-F238E27FC236}">
                <a16:creationId xmlns:a16="http://schemas.microsoft.com/office/drawing/2014/main" id="{A6167418-3D62-26FA-C75D-C57191D976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5666909-0E01-FC14-58DF-884350AEA2DC}"/>
              </a:ext>
            </a:extLst>
          </p:cNvPr>
          <p:cNvSpPr>
            <a:spLocks noGrp="1"/>
          </p:cNvSpPr>
          <p:nvPr>
            <p:ph type="sldNum" sz="quarter" idx="12"/>
          </p:nvPr>
        </p:nvSpPr>
        <p:spPr/>
        <p:txBody>
          <a:bodyPr/>
          <a:lstStyle/>
          <a:p>
            <a:fld id="{83B6B9A2-767E-43D8-9CA7-3B56696FA0C8}" type="slidenum">
              <a:rPr lang="en-CA" smtClean="0"/>
              <a:t>‹#›</a:t>
            </a:fld>
            <a:endParaRPr lang="en-CA"/>
          </a:p>
        </p:txBody>
      </p:sp>
    </p:spTree>
    <p:extLst>
      <p:ext uri="{BB962C8B-B14F-4D97-AF65-F5344CB8AC3E}">
        <p14:creationId xmlns:p14="http://schemas.microsoft.com/office/powerpoint/2010/main" val="942644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5CD84-C849-AC51-36C0-7DA22C992EE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C90CC0D-1743-EC19-34B4-A9E6505F8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F8B76A2-EDB4-A963-0C87-9CC8F938B0F4}"/>
              </a:ext>
            </a:extLst>
          </p:cNvPr>
          <p:cNvSpPr>
            <a:spLocks noGrp="1"/>
          </p:cNvSpPr>
          <p:nvPr>
            <p:ph type="dt" sz="half" idx="10"/>
          </p:nvPr>
        </p:nvSpPr>
        <p:spPr/>
        <p:txBody>
          <a:bodyPr/>
          <a:lstStyle/>
          <a:p>
            <a:fld id="{AD074827-728D-4624-84C0-6CB98BCE3162}" type="datetimeFigureOut">
              <a:rPr lang="en-CA" smtClean="0"/>
              <a:t>2024-09-09</a:t>
            </a:fld>
            <a:endParaRPr lang="en-CA"/>
          </a:p>
        </p:txBody>
      </p:sp>
      <p:sp>
        <p:nvSpPr>
          <p:cNvPr id="5" name="Footer Placeholder 4">
            <a:extLst>
              <a:ext uri="{FF2B5EF4-FFF2-40B4-BE49-F238E27FC236}">
                <a16:creationId xmlns:a16="http://schemas.microsoft.com/office/drawing/2014/main" id="{FA6716F6-9745-BAE4-C66E-69C6C822EE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0FDB46-ED4B-A582-AF00-61D345A0CFD6}"/>
              </a:ext>
            </a:extLst>
          </p:cNvPr>
          <p:cNvSpPr>
            <a:spLocks noGrp="1"/>
          </p:cNvSpPr>
          <p:nvPr>
            <p:ph type="sldNum" sz="quarter" idx="12"/>
          </p:nvPr>
        </p:nvSpPr>
        <p:spPr/>
        <p:txBody>
          <a:bodyPr/>
          <a:lstStyle/>
          <a:p>
            <a:fld id="{83B6B9A2-767E-43D8-9CA7-3B56696FA0C8}" type="slidenum">
              <a:rPr lang="en-CA" smtClean="0"/>
              <a:t>‹#›</a:t>
            </a:fld>
            <a:endParaRPr lang="en-CA"/>
          </a:p>
        </p:txBody>
      </p:sp>
    </p:spTree>
    <p:extLst>
      <p:ext uri="{BB962C8B-B14F-4D97-AF65-F5344CB8AC3E}">
        <p14:creationId xmlns:p14="http://schemas.microsoft.com/office/powerpoint/2010/main" val="143010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22D1-1793-6B62-9E6D-B9A8300AE5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A40C12D-40E6-6104-0B36-BF53905731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BE7558-35F2-48F4-D225-04EB74812E02}"/>
              </a:ext>
            </a:extLst>
          </p:cNvPr>
          <p:cNvSpPr>
            <a:spLocks noGrp="1"/>
          </p:cNvSpPr>
          <p:nvPr>
            <p:ph type="dt" sz="half" idx="10"/>
          </p:nvPr>
        </p:nvSpPr>
        <p:spPr/>
        <p:txBody>
          <a:bodyPr/>
          <a:lstStyle/>
          <a:p>
            <a:fld id="{AD074827-728D-4624-84C0-6CB98BCE3162}" type="datetimeFigureOut">
              <a:rPr lang="en-CA" smtClean="0"/>
              <a:t>2024-09-09</a:t>
            </a:fld>
            <a:endParaRPr lang="en-CA"/>
          </a:p>
        </p:txBody>
      </p:sp>
      <p:sp>
        <p:nvSpPr>
          <p:cNvPr id="5" name="Footer Placeholder 4">
            <a:extLst>
              <a:ext uri="{FF2B5EF4-FFF2-40B4-BE49-F238E27FC236}">
                <a16:creationId xmlns:a16="http://schemas.microsoft.com/office/drawing/2014/main" id="{3EDB0C73-C960-6347-F270-679AFF6243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D7A7D2-0924-383F-412E-C99FD3627743}"/>
              </a:ext>
            </a:extLst>
          </p:cNvPr>
          <p:cNvSpPr>
            <a:spLocks noGrp="1"/>
          </p:cNvSpPr>
          <p:nvPr>
            <p:ph type="sldNum" sz="quarter" idx="12"/>
          </p:nvPr>
        </p:nvSpPr>
        <p:spPr/>
        <p:txBody>
          <a:bodyPr/>
          <a:lstStyle/>
          <a:p>
            <a:fld id="{83B6B9A2-767E-43D8-9CA7-3B56696FA0C8}" type="slidenum">
              <a:rPr lang="en-CA" smtClean="0"/>
              <a:t>‹#›</a:t>
            </a:fld>
            <a:endParaRPr lang="en-CA"/>
          </a:p>
        </p:txBody>
      </p:sp>
    </p:spTree>
    <p:extLst>
      <p:ext uri="{BB962C8B-B14F-4D97-AF65-F5344CB8AC3E}">
        <p14:creationId xmlns:p14="http://schemas.microsoft.com/office/powerpoint/2010/main" val="4104751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6066-B491-EFAE-463E-04751BE3EE7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0B1CD47-CC6C-A053-7907-76A57F1CB8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F0D2649-59EF-E8A4-323C-7B80BFC1D4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A6A02AD-DF98-2F37-14E0-B54CF996AC3B}"/>
              </a:ext>
            </a:extLst>
          </p:cNvPr>
          <p:cNvSpPr>
            <a:spLocks noGrp="1"/>
          </p:cNvSpPr>
          <p:nvPr>
            <p:ph type="dt" sz="half" idx="10"/>
          </p:nvPr>
        </p:nvSpPr>
        <p:spPr/>
        <p:txBody>
          <a:bodyPr/>
          <a:lstStyle/>
          <a:p>
            <a:fld id="{AD074827-728D-4624-84C0-6CB98BCE3162}" type="datetimeFigureOut">
              <a:rPr lang="en-CA" smtClean="0"/>
              <a:t>2024-09-09</a:t>
            </a:fld>
            <a:endParaRPr lang="en-CA"/>
          </a:p>
        </p:txBody>
      </p:sp>
      <p:sp>
        <p:nvSpPr>
          <p:cNvPr id="6" name="Footer Placeholder 5">
            <a:extLst>
              <a:ext uri="{FF2B5EF4-FFF2-40B4-BE49-F238E27FC236}">
                <a16:creationId xmlns:a16="http://schemas.microsoft.com/office/drawing/2014/main" id="{5903DB4A-A9A0-FF10-1D49-DAED59A122A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7BF4AB7-014C-285A-2FB2-D5AA6550D5A7}"/>
              </a:ext>
            </a:extLst>
          </p:cNvPr>
          <p:cNvSpPr>
            <a:spLocks noGrp="1"/>
          </p:cNvSpPr>
          <p:nvPr>
            <p:ph type="sldNum" sz="quarter" idx="12"/>
          </p:nvPr>
        </p:nvSpPr>
        <p:spPr/>
        <p:txBody>
          <a:bodyPr/>
          <a:lstStyle/>
          <a:p>
            <a:fld id="{83B6B9A2-767E-43D8-9CA7-3B56696FA0C8}" type="slidenum">
              <a:rPr lang="en-CA" smtClean="0"/>
              <a:t>‹#›</a:t>
            </a:fld>
            <a:endParaRPr lang="en-CA"/>
          </a:p>
        </p:txBody>
      </p:sp>
    </p:spTree>
    <p:extLst>
      <p:ext uri="{BB962C8B-B14F-4D97-AF65-F5344CB8AC3E}">
        <p14:creationId xmlns:p14="http://schemas.microsoft.com/office/powerpoint/2010/main" val="894510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6711-DC55-BFDD-28F2-A6783539BF8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EC54120-D845-861E-F73D-78F27A94F6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F8DAC4-9805-E921-276D-8214A43D8D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1069C6A-5789-27C3-1913-8181EA7582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730036-FCE5-9ECD-FE8F-422E975F13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B59D1D8-E1D9-6218-D54B-F9F2998B66E9}"/>
              </a:ext>
            </a:extLst>
          </p:cNvPr>
          <p:cNvSpPr>
            <a:spLocks noGrp="1"/>
          </p:cNvSpPr>
          <p:nvPr>
            <p:ph type="dt" sz="half" idx="10"/>
          </p:nvPr>
        </p:nvSpPr>
        <p:spPr/>
        <p:txBody>
          <a:bodyPr/>
          <a:lstStyle/>
          <a:p>
            <a:fld id="{AD074827-728D-4624-84C0-6CB98BCE3162}" type="datetimeFigureOut">
              <a:rPr lang="en-CA" smtClean="0"/>
              <a:t>2024-09-09</a:t>
            </a:fld>
            <a:endParaRPr lang="en-CA"/>
          </a:p>
        </p:txBody>
      </p:sp>
      <p:sp>
        <p:nvSpPr>
          <p:cNvPr id="8" name="Footer Placeholder 7">
            <a:extLst>
              <a:ext uri="{FF2B5EF4-FFF2-40B4-BE49-F238E27FC236}">
                <a16:creationId xmlns:a16="http://schemas.microsoft.com/office/drawing/2014/main" id="{A9D1F5C4-7882-1CB7-75E6-F97AC4E4764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88620D0-F55B-E157-69E8-81C2DCB2ADB5}"/>
              </a:ext>
            </a:extLst>
          </p:cNvPr>
          <p:cNvSpPr>
            <a:spLocks noGrp="1"/>
          </p:cNvSpPr>
          <p:nvPr>
            <p:ph type="sldNum" sz="quarter" idx="12"/>
          </p:nvPr>
        </p:nvSpPr>
        <p:spPr/>
        <p:txBody>
          <a:bodyPr/>
          <a:lstStyle/>
          <a:p>
            <a:fld id="{83B6B9A2-767E-43D8-9CA7-3B56696FA0C8}" type="slidenum">
              <a:rPr lang="en-CA" smtClean="0"/>
              <a:t>‹#›</a:t>
            </a:fld>
            <a:endParaRPr lang="en-CA"/>
          </a:p>
        </p:txBody>
      </p:sp>
    </p:spTree>
    <p:extLst>
      <p:ext uri="{BB962C8B-B14F-4D97-AF65-F5344CB8AC3E}">
        <p14:creationId xmlns:p14="http://schemas.microsoft.com/office/powerpoint/2010/main" val="4084569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3087-84B0-6572-7339-A3699F62834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EB9BEAA-9ED1-CE9A-D0B6-627154CD8F14}"/>
              </a:ext>
            </a:extLst>
          </p:cNvPr>
          <p:cNvSpPr>
            <a:spLocks noGrp="1"/>
          </p:cNvSpPr>
          <p:nvPr>
            <p:ph type="dt" sz="half" idx="10"/>
          </p:nvPr>
        </p:nvSpPr>
        <p:spPr/>
        <p:txBody>
          <a:bodyPr/>
          <a:lstStyle/>
          <a:p>
            <a:fld id="{AD074827-728D-4624-84C0-6CB98BCE3162}" type="datetimeFigureOut">
              <a:rPr lang="en-CA" smtClean="0"/>
              <a:t>2024-09-09</a:t>
            </a:fld>
            <a:endParaRPr lang="en-CA"/>
          </a:p>
        </p:txBody>
      </p:sp>
      <p:sp>
        <p:nvSpPr>
          <p:cNvPr id="4" name="Footer Placeholder 3">
            <a:extLst>
              <a:ext uri="{FF2B5EF4-FFF2-40B4-BE49-F238E27FC236}">
                <a16:creationId xmlns:a16="http://schemas.microsoft.com/office/drawing/2014/main" id="{9A3BFDE2-3600-6C40-EBCC-EE6E8A11C54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C446984-FA93-322A-D988-ECC7C08C5F99}"/>
              </a:ext>
            </a:extLst>
          </p:cNvPr>
          <p:cNvSpPr>
            <a:spLocks noGrp="1"/>
          </p:cNvSpPr>
          <p:nvPr>
            <p:ph type="sldNum" sz="quarter" idx="12"/>
          </p:nvPr>
        </p:nvSpPr>
        <p:spPr/>
        <p:txBody>
          <a:bodyPr/>
          <a:lstStyle/>
          <a:p>
            <a:fld id="{83B6B9A2-767E-43D8-9CA7-3B56696FA0C8}" type="slidenum">
              <a:rPr lang="en-CA" smtClean="0"/>
              <a:t>‹#›</a:t>
            </a:fld>
            <a:endParaRPr lang="en-CA"/>
          </a:p>
        </p:txBody>
      </p:sp>
    </p:spTree>
    <p:extLst>
      <p:ext uri="{BB962C8B-B14F-4D97-AF65-F5344CB8AC3E}">
        <p14:creationId xmlns:p14="http://schemas.microsoft.com/office/powerpoint/2010/main" val="491551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B078C4-1EC1-526D-263A-B1A085FD15A8}"/>
              </a:ext>
            </a:extLst>
          </p:cNvPr>
          <p:cNvSpPr>
            <a:spLocks noGrp="1"/>
          </p:cNvSpPr>
          <p:nvPr>
            <p:ph type="dt" sz="half" idx="10"/>
          </p:nvPr>
        </p:nvSpPr>
        <p:spPr/>
        <p:txBody>
          <a:bodyPr/>
          <a:lstStyle/>
          <a:p>
            <a:fld id="{AD074827-728D-4624-84C0-6CB98BCE3162}" type="datetimeFigureOut">
              <a:rPr lang="en-CA" smtClean="0"/>
              <a:t>2024-09-09</a:t>
            </a:fld>
            <a:endParaRPr lang="en-CA"/>
          </a:p>
        </p:txBody>
      </p:sp>
      <p:sp>
        <p:nvSpPr>
          <p:cNvPr id="3" name="Footer Placeholder 2">
            <a:extLst>
              <a:ext uri="{FF2B5EF4-FFF2-40B4-BE49-F238E27FC236}">
                <a16:creationId xmlns:a16="http://schemas.microsoft.com/office/drawing/2014/main" id="{7DEE20E9-FDCE-C15C-10CE-06048ACF4A7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DE79AFB-46F1-FD29-656F-7127470DF415}"/>
              </a:ext>
            </a:extLst>
          </p:cNvPr>
          <p:cNvSpPr>
            <a:spLocks noGrp="1"/>
          </p:cNvSpPr>
          <p:nvPr>
            <p:ph type="sldNum" sz="quarter" idx="12"/>
          </p:nvPr>
        </p:nvSpPr>
        <p:spPr/>
        <p:txBody>
          <a:bodyPr/>
          <a:lstStyle/>
          <a:p>
            <a:fld id="{83B6B9A2-767E-43D8-9CA7-3B56696FA0C8}" type="slidenum">
              <a:rPr lang="en-CA" smtClean="0"/>
              <a:t>‹#›</a:t>
            </a:fld>
            <a:endParaRPr lang="en-CA"/>
          </a:p>
        </p:txBody>
      </p:sp>
    </p:spTree>
    <p:extLst>
      <p:ext uri="{BB962C8B-B14F-4D97-AF65-F5344CB8AC3E}">
        <p14:creationId xmlns:p14="http://schemas.microsoft.com/office/powerpoint/2010/main" val="3023967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DA2E-7511-DC78-042A-41FB264D7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D20AE61-2C2D-5A52-5321-B35984C04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9212DEF-4CC4-6F2E-F42A-EFF76124E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DB066-FAC7-A3A3-5BFD-768101C660D1}"/>
              </a:ext>
            </a:extLst>
          </p:cNvPr>
          <p:cNvSpPr>
            <a:spLocks noGrp="1"/>
          </p:cNvSpPr>
          <p:nvPr>
            <p:ph type="dt" sz="half" idx="10"/>
          </p:nvPr>
        </p:nvSpPr>
        <p:spPr/>
        <p:txBody>
          <a:bodyPr/>
          <a:lstStyle/>
          <a:p>
            <a:fld id="{AD074827-728D-4624-84C0-6CB98BCE3162}" type="datetimeFigureOut">
              <a:rPr lang="en-CA" smtClean="0"/>
              <a:t>2024-09-09</a:t>
            </a:fld>
            <a:endParaRPr lang="en-CA"/>
          </a:p>
        </p:txBody>
      </p:sp>
      <p:sp>
        <p:nvSpPr>
          <p:cNvPr id="6" name="Footer Placeholder 5">
            <a:extLst>
              <a:ext uri="{FF2B5EF4-FFF2-40B4-BE49-F238E27FC236}">
                <a16:creationId xmlns:a16="http://schemas.microsoft.com/office/drawing/2014/main" id="{46C717A1-DC8D-5958-FA4C-7C76E4B96F1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6268366-7BE8-7001-E2F5-DE21A49F6B74}"/>
              </a:ext>
            </a:extLst>
          </p:cNvPr>
          <p:cNvSpPr>
            <a:spLocks noGrp="1"/>
          </p:cNvSpPr>
          <p:nvPr>
            <p:ph type="sldNum" sz="quarter" idx="12"/>
          </p:nvPr>
        </p:nvSpPr>
        <p:spPr/>
        <p:txBody>
          <a:bodyPr/>
          <a:lstStyle/>
          <a:p>
            <a:fld id="{83B6B9A2-767E-43D8-9CA7-3B56696FA0C8}" type="slidenum">
              <a:rPr lang="en-CA" smtClean="0"/>
              <a:t>‹#›</a:t>
            </a:fld>
            <a:endParaRPr lang="en-CA"/>
          </a:p>
        </p:txBody>
      </p:sp>
    </p:spTree>
    <p:extLst>
      <p:ext uri="{BB962C8B-B14F-4D97-AF65-F5344CB8AC3E}">
        <p14:creationId xmlns:p14="http://schemas.microsoft.com/office/powerpoint/2010/main" val="3401936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2F0B-904F-4044-5285-8BDE4A86A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80D02D1-81DC-4F1D-B73B-0DDF8EDDAB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9C8E89C-7F31-B8C5-F723-E713534A0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BBF5D-BB73-F8BF-7468-5F5902ED44A8}"/>
              </a:ext>
            </a:extLst>
          </p:cNvPr>
          <p:cNvSpPr>
            <a:spLocks noGrp="1"/>
          </p:cNvSpPr>
          <p:nvPr>
            <p:ph type="dt" sz="half" idx="10"/>
          </p:nvPr>
        </p:nvSpPr>
        <p:spPr/>
        <p:txBody>
          <a:bodyPr/>
          <a:lstStyle/>
          <a:p>
            <a:fld id="{AD074827-728D-4624-84C0-6CB98BCE3162}" type="datetimeFigureOut">
              <a:rPr lang="en-CA" smtClean="0"/>
              <a:t>2024-09-09</a:t>
            </a:fld>
            <a:endParaRPr lang="en-CA"/>
          </a:p>
        </p:txBody>
      </p:sp>
      <p:sp>
        <p:nvSpPr>
          <p:cNvPr id="6" name="Footer Placeholder 5">
            <a:extLst>
              <a:ext uri="{FF2B5EF4-FFF2-40B4-BE49-F238E27FC236}">
                <a16:creationId xmlns:a16="http://schemas.microsoft.com/office/drawing/2014/main" id="{E3ED3C42-4BE1-C1F6-F00C-15A4A0472C2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A4D0D8E-112E-A2FB-8A3F-39832898F991}"/>
              </a:ext>
            </a:extLst>
          </p:cNvPr>
          <p:cNvSpPr>
            <a:spLocks noGrp="1"/>
          </p:cNvSpPr>
          <p:nvPr>
            <p:ph type="sldNum" sz="quarter" idx="12"/>
          </p:nvPr>
        </p:nvSpPr>
        <p:spPr/>
        <p:txBody>
          <a:bodyPr/>
          <a:lstStyle/>
          <a:p>
            <a:fld id="{83B6B9A2-767E-43D8-9CA7-3B56696FA0C8}" type="slidenum">
              <a:rPr lang="en-CA" smtClean="0"/>
              <a:t>‹#›</a:t>
            </a:fld>
            <a:endParaRPr lang="en-CA"/>
          </a:p>
        </p:txBody>
      </p:sp>
    </p:spTree>
    <p:extLst>
      <p:ext uri="{BB962C8B-B14F-4D97-AF65-F5344CB8AC3E}">
        <p14:creationId xmlns:p14="http://schemas.microsoft.com/office/powerpoint/2010/main" val="314652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8617-6575-A56A-7E3C-36BFEF56C9C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99E7EA-7461-67C1-F33B-A35466D4D5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D3D6ED5-C422-0F23-E65A-45CFEB6D8EF6}"/>
              </a:ext>
            </a:extLst>
          </p:cNvPr>
          <p:cNvSpPr>
            <a:spLocks noGrp="1"/>
          </p:cNvSpPr>
          <p:nvPr>
            <p:ph type="dt" sz="half" idx="10"/>
          </p:nvPr>
        </p:nvSpPr>
        <p:spPr/>
        <p:txBody>
          <a:bodyPr/>
          <a:lstStyle/>
          <a:p>
            <a:fld id="{AD074827-728D-4624-84C0-6CB98BCE3162}" type="datetimeFigureOut">
              <a:rPr lang="en-CA" smtClean="0"/>
              <a:t>2024-09-09</a:t>
            </a:fld>
            <a:endParaRPr lang="en-CA"/>
          </a:p>
        </p:txBody>
      </p:sp>
      <p:sp>
        <p:nvSpPr>
          <p:cNvPr id="5" name="Footer Placeholder 4">
            <a:extLst>
              <a:ext uri="{FF2B5EF4-FFF2-40B4-BE49-F238E27FC236}">
                <a16:creationId xmlns:a16="http://schemas.microsoft.com/office/drawing/2014/main" id="{7BCF2F92-4D01-439A-8830-22ADE789BF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34D1BF3-AA31-CFC1-40C4-3EC9869AA6D1}"/>
              </a:ext>
            </a:extLst>
          </p:cNvPr>
          <p:cNvSpPr>
            <a:spLocks noGrp="1"/>
          </p:cNvSpPr>
          <p:nvPr>
            <p:ph type="sldNum" sz="quarter" idx="12"/>
          </p:nvPr>
        </p:nvSpPr>
        <p:spPr/>
        <p:txBody>
          <a:bodyPr/>
          <a:lstStyle/>
          <a:p>
            <a:fld id="{83B6B9A2-767E-43D8-9CA7-3B56696FA0C8}" type="slidenum">
              <a:rPr lang="en-CA" smtClean="0"/>
              <a:t>‹#›</a:t>
            </a:fld>
            <a:endParaRPr lang="en-CA"/>
          </a:p>
        </p:txBody>
      </p:sp>
    </p:spTree>
    <p:extLst>
      <p:ext uri="{BB962C8B-B14F-4D97-AF65-F5344CB8AC3E}">
        <p14:creationId xmlns:p14="http://schemas.microsoft.com/office/powerpoint/2010/main" val="667898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5011" y="319411"/>
            <a:ext cx="10798791" cy="873884"/>
          </a:xfrm>
        </p:spPr>
        <p:txBody>
          <a:bodyPr>
            <a:noAutofit/>
          </a:bodyPr>
          <a:lstStyle>
            <a:lvl1pPr>
              <a:defRPr sz="3360">
                <a:solidFill>
                  <a:srgbClr val="00338E"/>
                </a:solidFill>
              </a:defRPr>
            </a:lvl1pPr>
          </a:lstStyle>
          <a:p>
            <a:r>
              <a:rPr lang="en-US"/>
              <a:t>CLICK TO EDIT MASTER TITLE STYLE</a:t>
            </a:r>
          </a:p>
        </p:txBody>
      </p:sp>
      <p:sp>
        <p:nvSpPr>
          <p:cNvPr id="3" name="Content Placeholder 2"/>
          <p:cNvSpPr>
            <a:spLocks noGrp="1"/>
          </p:cNvSpPr>
          <p:nvPr>
            <p:ph idx="1"/>
          </p:nvPr>
        </p:nvSpPr>
        <p:spPr>
          <a:xfrm>
            <a:off x="555011" y="1208407"/>
            <a:ext cx="10798791" cy="4916659"/>
          </a:xfrm>
        </p:spPr>
        <p:txBody>
          <a:bodyPr>
            <a:noAutofit/>
          </a:bodyPr>
          <a:lstStyle>
            <a:lvl1pPr>
              <a:lnSpc>
                <a:spcPct val="100000"/>
              </a:lnSpc>
              <a:spcBef>
                <a:spcPts val="648"/>
              </a:spcBef>
              <a:spcAft>
                <a:spcPts val="0"/>
              </a:spcAft>
              <a:defRPr sz="2400"/>
            </a:lvl1pPr>
            <a:lvl2pPr>
              <a:lnSpc>
                <a:spcPct val="100000"/>
              </a:lnSpc>
              <a:spcBef>
                <a:spcPts val="0"/>
              </a:spcBef>
              <a:spcAft>
                <a:spcPts val="0"/>
              </a:spcAft>
              <a:defRPr sz="2160">
                <a:solidFill>
                  <a:srgbClr val="3366CC"/>
                </a:solidFill>
              </a:defRPr>
            </a:lvl2pPr>
            <a:lvl3pPr>
              <a:lnSpc>
                <a:spcPct val="100000"/>
              </a:lnSpc>
              <a:spcBef>
                <a:spcPts val="0"/>
              </a:spcBef>
              <a:spcAft>
                <a:spcPts val="0"/>
              </a:spcAft>
              <a:defRPr sz="2160">
                <a:solidFill>
                  <a:srgbClr val="3366CC"/>
                </a:solidFill>
              </a:defRPr>
            </a:lvl3pPr>
            <a:lvl4pPr>
              <a:lnSpc>
                <a:spcPct val="100000"/>
              </a:lnSpc>
              <a:spcBef>
                <a:spcPts val="0"/>
              </a:spcBef>
              <a:spcAft>
                <a:spcPts val="0"/>
              </a:spcAft>
              <a:defRPr sz="1320">
                <a:solidFill>
                  <a:srgbClr val="3366CC"/>
                </a:solidFill>
              </a:defRPr>
            </a:lvl4pPr>
            <a:lvl5pPr>
              <a:lnSpc>
                <a:spcPct val="100000"/>
              </a:lnSpc>
              <a:spcBef>
                <a:spcPts val="0"/>
              </a:spcBef>
              <a:spcAft>
                <a:spcPts val="0"/>
              </a:spcAft>
              <a:defRPr sz="1320">
                <a:solidFill>
                  <a:srgbClr val="3366C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p:nvSpPr>
        <p:spPr>
          <a:xfrm>
            <a:off x="0" y="6411681"/>
            <a:ext cx="12192000" cy="20964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60">
              <a:solidFill>
                <a:prstClr val="white"/>
              </a:solidFill>
            </a:endParaRPr>
          </a:p>
        </p:txBody>
      </p:sp>
      <p:sp>
        <p:nvSpPr>
          <p:cNvPr id="12" name="Rectangle 11"/>
          <p:cNvSpPr/>
          <p:nvPr/>
        </p:nvSpPr>
        <p:spPr>
          <a:xfrm>
            <a:off x="0" y="6192081"/>
            <a:ext cx="12192000" cy="209644"/>
          </a:xfrm>
          <a:prstGeom prst="rect">
            <a:avLst/>
          </a:prstGeom>
          <a:solidFill>
            <a:srgbClr val="00338E"/>
          </a:solidFill>
          <a:ln>
            <a:solidFill>
              <a:srgbClr val="003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60">
              <a:solidFill>
                <a:prstClr val="white"/>
              </a:solidFill>
            </a:endParaRPr>
          </a:p>
        </p:txBody>
      </p:sp>
      <p:sp>
        <p:nvSpPr>
          <p:cNvPr id="13" name="TextBox 12"/>
          <p:cNvSpPr txBox="1"/>
          <p:nvPr/>
        </p:nvSpPr>
        <p:spPr>
          <a:xfrm>
            <a:off x="12702" y="6354052"/>
            <a:ext cx="1744324" cy="291747"/>
          </a:xfrm>
          <a:prstGeom prst="rect">
            <a:avLst/>
          </a:prstGeom>
          <a:noFill/>
        </p:spPr>
        <p:txBody>
          <a:bodyPr wrap="none" rtlCol="0">
            <a:spAutoFit/>
          </a:bodyPr>
          <a:lstStyle/>
          <a:p>
            <a:r>
              <a:rPr lang="en-CA" sz="1296">
                <a:solidFill>
                  <a:schemeClr val="bg1"/>
                </a:solidFill>
              </a:rPr>
              <a:t>RCAF BARKER COLLEGE</a:t>
            </a:r>
          </a:p>
        </p:txBody>
      </p:sp>
      <p:sp>
        <p:nvSpPr>
          <p:cNvPr id="14" name="TextBox 13"/>
          <p:cNvSpPr txBox="1"/>
          <p:nvPr/>
        </p:nvSpPr>
        <p:spPr>
          <a:xfrm>
            <a:off x="11282772" y="6354052"/>
            <a:ext cx="776281" cy="291747"/>
          </a:xfrm>
          <a:prstGeom prst="rect">
            <a:avLst/>
          </a:prstGeom>
          <a:noFill/>
        </p:spPr>
        <p:txBody>
          <a:bodyPr wrap="square" rtlCol="0">
            <a:spAutoFit/>
          </a:bodyPr>
          <a:lstStyle/>
          <a:p>
            <a:pPr algn="r"/>
            <a:fld id="{0762416B-72EA-4FBE-A0C8-45314909AB6D}" type="slidenum">
              <a:rPr lang="en-CA" sz="1296" smtClean="0">
                <a:solidFill>
                  <a:schemeClr val="bg1"/>
                </a:solidFill>
              </a:rPr>
              <a:pPr algn="r"/>
              <a:t>‹#›</a:t>
            </a:fld>
            <a:endParaRPr lang="en-CA" sz="1296">
              <a:solidFill>
                <a:schemeClr val="bg1"/>
              </a:solidFill>
            </a:endParaRPr>
          </a:p>
        </p:txBody>
      </p:sp>
    </p:spTree>
    <p:extLst>
      <p:ext uri="{BB962C8B-B14F-4D97-AF65-F5344CB8AC3E}">
        <p14:creationId xmlns:p14="http://schemas.microsoft.com/office/powerpoint/2010/main" val="2417508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EA897-5140-AADD-61C9-5956CB2230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20C069C-F8C2-410A-D68B-36224200DB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35BE484-8C96-54CD-4E6B-8F0A8062F875}"/>
              </a:ext>
            </a:extLst>
          </p:cNvPr>
          <p:cNvSpPr>
            <a:spLocks noGrp="1"/>
          </p:cNvSpPr>
          <p:nvPr>
            <p:ph type="dt" sz="half" idx="10"/>
          </p:nvPr>
        </p:nvSpPr>
        <p:spPr/>
        <p:txBody>
          <a:bodyPr/>
          <a:lstStyle/>
          <a:p>
            <a:fld id="{AD074827-728D-4624-84C0-6CB98BCE3162}" type="datetimeFigureOut">
              <a:rPr lang="en-CA" smtClean="0"/>
              <a:t>2024-09-09</a:t>
            </a:fld>
            <a:endParaRPr lang="en-CA"/>
          </a:p>
        </p:txBody>
      </p:sp>
      <p:sp>
        <p:nvSpPr>
          <p:cNvPr id="5" name="Footer Placeholder 4">
            <a:extLst>
              <a:ext uri="{FF2B5EF4-FFF2-40B4-BE49-F238E27FC236}">
                <a16:creationId xmlns:a16="http://schemas.microsoft.com/office/drawing/2014/main" id="{5467C147-6366-5DFE-8198-6985381A53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53C67A4-5EF1-237B-6DD4-858167553A84}"/>
              </a:ext>
            </a:extLst>
          </p:cNvPr>
          <p:cNvSpPr>
            <a:spLocks noGrp="1"/>
          </p:cNvSpPr>
          <p:nvPr>
            <p:ph type="sldNum" sz="quarter" idx="12"/>
          </p:nvPr>
        </p:nvSpPr>
        <p:spPr/>
        <p:txBody>
          <a:bodyPr/>
          <a:lstStyle/>
          <a:p>
            <a:fld id="{83B6B9A2-767E-43D8-9CA7-3B56696FA0C8}" type="slidenum">
              <a:rPr lang="en-CA" smtClean="0"/>
              <a:t>‹#›</a:t>
            </a:fld>
            <a:endParaRPr lang="en-CA"/>
          </a:p>
        </p:txBody>
      </p:sp>
    </p:spTree>
    <p:extLst>
      <p:ext uri="{BB962C8B-B14F-4D97-AF65-F5344CB8AC3E}">
        <p14:creationId xmlns:p14="http://schemas.microsoft.com/office/powerpoint/2010/main" val="2514331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5011" y="319411"/>
            <a:ext cx="10798791" cy="873884"/>
          </a:xfrm>
        </p:spPr>
        <p:txBody>
          <a:bodyPr>
            <a:noAutofit/>
          </a:bodyPr>
          <a:lstStyle>
            <a:lvl1pPr>
              <a:defRPr sz="3360">
                <a:solidFill>
                  <a:srgbClr val="00338E"/>
                </a:solidFill>
              </a:defRPr>
            </a:lvl1pPr>
          </a:lstStyle>
          <a:p>
            <a:r>
              <a:rPr lang="en-US"/>
              <a:t>CLICK TO EDIT MASTER TITLE STYLE</a:t>
            </a:r>
          </a:p>
        </p:txBody>
      </p:sp>
      <p:sp>
        <p:nvSpPr>
          <p:cNvPr id="13" name="TextBox 12"/>
          <p:cNvSpPr txBox="1"/>
          <p:nvPr/>
        </p:nvSpPr>
        <p:spPr>
          <a:xfrm>
            <a:off x="12702" y="6354052"/>
            <a:ext cx="1744324" cy="291747"/>
          </a:xfrm>
          <a:prstGeom prst="rect">
            <a:avLst/>
          </a:prstGeom>
          <a:noFill/>
        </p:spPr>
        <p:txBody>
          <a:bodyPr wrap="none" rtlCol="0">
            <a:spAutoFit/>
          </a:bodyPr>
          <a:lstStyle/>
          <a:p>
            <a:r>
              <a:rPr lang="en-CA" sz="1296">
                <a:solidFill>
                  <a:schemeClr val="bg1"/>
                </a:solidFill>
              </a:rPr>
              <a:t>RCAF BARKER COLLEGE</a:t>
            </a:r>
          </a:p>
        </p:txBody>
      </p:sp>
    </p:spTree>
    <p:extLst>
      <p:ext uri="{BB962C8B-B14F-4D97-AF65-F5344CB8AC3E}">
        <p14:creationId xmlns:p14="http://schemas.microsoft.com/office/powerpoint/2010/main" val="146808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5011" y="307981"/>
            <a:ext cx="10798791" cy="896744"/>
          </a:xfrm>
        </p:spPr>
        <p:txBody>
          <a:bodyPr>
            <a:noAutofit/>
          </a:bodyPr>
          <a:lstStyle>
            <a:lvl1pPr>
              <a:defRPr sz="3360">
                <a:solidFill>
                  <a:srgbClr val="00338E"/>
                </a:solidFill>
              </a:defRPr>
            </a:lvl1pPr>
          </a:lstStyle>
          <a:p>
            <a:r>
              <a:rPr lang="en-US" noProof="0"/>
              <a:t>CLICK TO EDIT MASTER TITLE STYLE</a:t>
            </a:r>
            <a:endParaRPr lang="en-CA" noProof="0"/>
          </a:p>
        </p:txBody>
      </p:sp>
      <p:sp>
        <p:nvSpPr>
          <p:cNvPr id="3" name="Content Placeholder 2"/>
          <p:cNvSpPr>
            <a:spLocks noGrp="1"/>
          </p:cNvSpPr>
          <p:nvPr>
            <p:ph sz="half" idx="1"/>
          </p:nvPr>
        </p:nvSpPr>
        <p:spPr>
          <a:xfrm>
            <a:off x="583437" y="1254129"/>
            <a:ext cx="5181600" cy="4655183"/>
          </a:xfrm>
        </p:spPr>
        <p:txBody>
          <a:bodyPr>
            <a:noAutofit/>
          </a:bodyPr>
          <a:lstStyle>
            <a:lvl1pPr>
              <a:spcBef>
                <a:spcPts val="0"/>
              </a:spcBef>
              <a:defRPr sz="2400"/>
            </a:lvl1pPr>
            <a:lvl2pPr>
              <a:spcBef>
                <a:spcPts val="0"/>
              </a:spcBef>
              <a:defRPr sz="2160">
                <a:solidFill>
                  <a:srgbClr val="3366CC"/>
                </a:solidFill>
              </a:defRPr>
            </a:lvl2pPr>
            <a:lvl3pPr>
              <a:spcBef>
                <a:spcPts val="0"/>
              </a:spcBef>
              <a:defRPr sz="1680">
                <a:solidFill>
                  <a:srgbClr val="3366CC"/>
                </a:solidFill>
              </a:defRPr>
            </a:lvl3pPr>
            <a:lvl4pPr>
              <a:spcBef>
                <a:spcPts val="0"/>
              </a:spcBef>
              <a:defRPr sz="1680">
                <a:solidFill>
                  <a:srgbClr val="3366CC"/>
                </a:solidFill>
              </a:defRPr>
            </a:lvl4pPr>
            <a:lvl5pPr>
              <a:spcBef>
                <a:spcPts val="0"/>
              </a:spcBef>
              <a:defRPr sz="1680">
                <a:solidFill>
                  <a:srgbClr val="3366CC"/>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4" name="Content Placeholder 3"/>
          <p:cNvSpPr>
            <a:spLocks noGrp="1"/>
          </p:cNvSpPr>
          <p:nvPr>
            <p:ph sz="half" idx="2"/>
          </p:nvPr>
        </p:nvSpPr>
        <p:spPr>
          <a:xfrm>
            <a:off x="6144904" y="1254129"/>
            <a:ext cx="5181600" cy="4655183"/>
          </a:xfrm>
        </p:spPr>
        <p:txBody>
          <a:bodyPr>
            <a:noAutofit/>
          </a:bodyPr>
          <a:lstStyle>
            <a:lvl1pPr>
              <a:defRPr sz="2400"/>
            </a:lvl1pPr>
            <a:lvl2pPr>
              <a:spcBef>
                <a:spcPts val="0"/>
              </a:spcBef>
              <a:defRPr sz="2160">
                <a:solidFill>
                  <a:srgbClr val="3366CC"/>
                </a:solidFill>
              </a:defRPr>
            </a:lvl2pPr>
            <a:lvl3pPr>
              <a:spcBef>
                <a:spcPts val="0"/>
              </a:spcBef>
              <a:defRPr sz="1680">
                <a:solidFill>
                  <a:srgbClr val="3366CC"/>
                </a:solidFill>
              </a:defRPr>
            </a:lvl3pPr>
            <a:lvl4pPr>
              <a:spcBef>
                <a:spcPts val="0"/>
              </a:spcBef>
              <a:defRPr sz="1680">
                <a:solidFill>
                  <a:srgbClr val="3366CC"/>
                </a:solidFill>
              </a:defRPr>
            </a:lvl4pPr>
            <a:lvl5pPr>
              <a:spcBef>
                <a:spcPts val="0"/>
              </a:spcBef>
              <a:defRPr sz="1680">
                <a:solidFill>
                  <a:srgbClr val="3366CC"/>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11" name="Rectangle 10"/>
          <p:cNvSpPr/>
          <p:nvPr/>
        </p:nvSpPr>
        <p:spPr>
          <a:xfrm>
            <a:off x="0" y="6411681"/>
            <a:ext cx="12192000" cy="20964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60">
              <a:solidFill>
                <a:prstClr val="white"/>
              </a:solidFill>
            </a:endParaRPr>
          </a:p>
        </p:txBody>
      </p:sp>
      <p:sp>
        <p:nvSpPr>
          <p:cNvPr id="12" name="Rectangle 11"/>
          <p:cNvSpPr/>
          <p:nvPr/>
        </p:nvSpPr>
        <p:spPr>
          <a:xfrm>
            <a:off x="0" y="6192081"/>
            <a:ext cx="12192000" cy="209644"/>
          </a:xfrm>
          <a:prstGeom prst="rect">
            <a:avLst/>
          </a:prstGeom>
          <a:solidFill>
            <a:srgbClr val="00338E"/>
          </a:solidFill>
          <a:ln>
            <a:solidFill>
              <a:srgbClr val="0033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160">
              <a:solidFill>
                <a:prstClr val="white"/>
              </a:solidFill>
            </a:endParaRPr>
          </a:p>
        </p:txBody>
      </p:sp>
      <p:sp>
        <p:nvSpPr>
          <p:cNvPr id="13" name="TextBox 12"/>
          <p:cNvSpPr txBox="1"/>
          <p:nvPr/>
        </p:nvSpPr>
        <p:spPr>
          <a:xfrm>
            <a:off x="12702" y="6354052"/>
            <a:ext cx="1744324" cy="291747"/>
          </a:xfrm>
          <a:prstGeom prst="rect">
            <a:avLst/>
          </a:prstGeom>
          <a:noFill/>
        </p:spPr>
        <p:txBody>
          <a:bodyPr wrap="none" rtlCol="0">
            <a:spAutoFit/>
          </a:bodyPr>
          <a:lstStyle/>
          <a:p>
            <a:r>
              <a:rPr lang="en-CA" sz="1296">
                <a:solidFill>
                  <a:schemeClr val="bg1"/>
                </a:solidFill>
              </a:rPr>
              <a:t>RCAF BARKER COLLEGE</a:t>
            </a:r>
          </a:p>
        </p:txBody>
      </p:sp>
      <p:sp>
        <p:nvSpPr>
          <p:cNvPr id="14" name="TextBox 13"/>
          <p:cNvSpPr txBox="1"/>
          <p:nvPr/>
        </p:nvSpPr>
        <p:spPr>
          <a:xfrm>
            <a:off x="10972801" y="6354052"/>
            <a:ext cx="1075755" cy="291747"/>
          </a:xfrm>
          <a:prstGeom prst="rect">
            <a:avLst/>
          </a:prstGeom>
          <a:noFill/>
        </p:spPr>
        <p:txBody>
          <a:bodyPr wrap="square" rtlCol="0">
            <a:spAutoFit/>
          </a:bodyPr>
          <a:lstStyle/>
          <a:p>
            <a:pPr algn="r"/>
            <a:fld id="{0762416B-72EA-4FBE-A0C8-45314909AB6D}" type="slidenum">
              <a:rPr lang="en-CA" sz="1296" smtClean="0">
                <a:solidFill>
                  <a:schemeClr val="bg1"/>
                </a:solidFill>
              </a:rPr>
              <a:pPr algn="r"/>
              <a:t>‹#›</a:t>
            </a:fld>
            <a:endParaRPr lang="en-CA" sz="1296">
              <a:solidFill>
                <a:schemeClr val="bg1"/>
              </a:solidFill>
            </a:endParaRPr>
          </a:p>
        </p:txBody>
      </p:sp>
    </p:spTree>
    <p:extLst>
      <p:ext uri="{BB962C8B-B14F-4D97-AF65-F5344CB8AC3E}">
        <p14:creationId xmlns:p14="http://schemas.microsoft.com/office/powerpoint/2010/main" val="111144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5" name="bk object 16"/>
          <p:cNvSpPr>
            <a:spLocks noChangeArrowheads="1"/>
          </p:cNvSpPr>
          <p:nvPr/>
        </p:nvSpPr>
        <p:spPr bwMode="auto">
          <a:xfrm>
            <a:off x="554183" y="403413"/>
            <a:ext cx="11083636" cy="605117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235"/>
          </a:p>
        </p:txBody>
      </p:sp>
      <p:sp>
        <p:nvSpPr>
          <p:cNvPr id="6" name="bk object 17"/>
          <p:cNvSpPr>
            <a:spLocks/>
          </p:cNvSpPr>
          <p:nvPr/>
        </p:nvSpPr>
        <p:spPr bwMode="auto">
          <a:xfrm>
            <a:off x="9961804" y="1785939"/>
            <a:ext cx="144317" cy="3577478"/>
          </a:xfrm>
          <a:custGeom>
            <a:avLst/>
            <a:gdLst>
              <a:gd name="T0" fmla="*/ 38100 w 118109"/>
              <a:gd name="T1" fmla="*/ 76200 h 4053840"/>
              <a:gd name="T2" fmla="*/ 38100 w 118109"/>
              <a:gd name="T3" fmla="*/ 101346 h 4053840"/>
              <a:gd name="T4" fmla="*/ 64008 w 118109"/>
              <a:gd name="T5" fmla="*/ 202692 h 4053840"/>
              <a:gd name="T6" fmla="*/ 64008 w 118109"/>
              <a:gd name="T7" fmla="*/ 381000 h 4053840"/>
              <a:gd name="T8" fmla="*/ 64008 w 118109"/>
              <a:gd name="T9" fmla="*/ 381000 h 4053840"/>
              <a:gd name="T10" fmla="*/ 38862 w 118109"/>
              <a:gd name="T11" fmla="*/ 482346 h 4053840"/>
              <a:gd name="T12" fmla="*/ 38862 w 118109"/>
              <a:gd name="T13" fmla="*/ 507492 h 4053840"/>
              <a:gd name="T14" fmla="*/ 64770 w 118109"/>
              <a:gd name="T15" fmla="*/ 609600 h 4053840"/>
              <a:gd name="T16" fmla="*/ 64770 w 118109"/>
              <a:gd name="T17" fmla="*/ 787146 h 4053840"/>
              <a:gd name="T18" fmla="*/ 64770 w 118109"/>
              <a:gd name="T19" fmla="*/ 787146 h 4053840"/>
              <a:gd name="T20" fmla="*/ 39624 w 118109"/>
              <a:gd name="T21" fmla="*/ 888492 h 4053840"/>
              <a:gd name="T22" fmla="*/ 39624 w 118109"/>
              <a:gd name="T23" fmla="*/ 914400 h 4053840"/>
              <a:gd name="T24" fmla="*/ 65532 w 118109"/>
              <a:gd name="T25" fmla="*/ 1015746 h 4053840"/>
              <a:gd name="T26" fmla="*/ 66294 w 118109"/>
              <a:gd name="T27" fmla="*/ 1193292 h 4053840"/>
              <a:gd name="T28" fmla="*/ 66294 w 118109"/>
              <a:gd name="T29" fmla="*/ 1193292 h 4053840"/>
              <a:gd name="T30" fmla="*/ 41148 w 118109"/>
              <a:gd name="T31" fmla="*/ 1295400 h 4053840"/>
              <a:gd name="T32" fmla="*/ 41148 w 118109"/>
              <a:gd name="T33" fmla="*/ 1320545 h 4053840"/>
              <a:gd name="T34" fmla="*/ 66294 w 118109"/>
              <a:gd name="T35" fmla="*/ 1421891 h 4053840"/>
              <a:gd name="T36" fmla="*/ 67056 w 118109"/>
              <a:gd name="T37" fmla="*/ 1600200 h 4053840"/>
              <a:gd name="T38" fmla="*/ 67056 w 118109"/>
              <a:gd name="T39" fmla="*/ 1600200 h 4053840"/>
              <a:gd name="T40" fmla="*/ 41910 w 118109"/>
              <a:gd name="T41" fmla="*/ 1701545 h 4053840"/>
              <a:gd name="T42" fmla="*/ 41910 w 118109"/>
              <a:gd name="T43" fmla="*/ 1726691 h 4053840"/>
              <a:gd name="T44" fmla="*/ 67056 w 118109"/>
              <a:gd name="T45" fmla="*/ 1828800 h 4053840"/>
              <a:gd name="T46" fmla="*/ 67818 w 118109"/>
              <a:gd name="T47" fmla="*/ 2006345 h 4053840"/>
              <a:gd name="T48" fmla="*/ 67818 w 118109"/>
              <a:gd name="T49" fmla="*/ 2006345 h 4053840"/>
              <a:gd name="T50" fmla="*/ 42672 w 118109"/>
              <a:gd name="T51" fmla="*/ 2107691 h 4053840"/>
              <a:gd name="T52" fmla="*/ 42672 w 118109"/>
              <a:gd name="T53" fmla="*/ 2133600 h 4053840"/>
              <a:gd name="T54" fmla="*/ 68579 w 118109"/>
              <a:gd name="T55" fmla="*/ 2234945 h 4053840"/>
              <a:gd name="T56" fmla="*/ 68579 w 118109"/>
              <a:gd name="T57" fmla="*/ 2412491 h 4053840"/>
              <a:gd name="T58" fmla="*/ 68579 w 118109"/>
              <a:gd name="T59" fmla="*/ 2412491 h 4053840"/>
              <a:gd name="T60" fmla="*/ 43433 w 118109"/>
              <a:gd name="T61" fmla="*/ 2514600 h 4053840"/>
              <a:gd name="T62" fmla="*/ 43434 w 118109"/>
              <a:gd name="T63" fmla="*/ 2539745 h 4053840"/>
              <a:gd name="T64" fmla="*/ 69342 w 118109"/>
              <a:gd name="T65" fmla="*/ 2641091 h 4053840"/>
              <a:gd name="T66" fmla="*/ 69342 w 118109"/>
              <a:gd name="T67" fmla="*/ 2819400 h 4053840"/>
              <a:gd name="T68" fmla="*/ 69342 w 118109"/>
              <a:gd name="T69" fmla="*/ 2819400 h 4053840"/>
              <a:gd name="T70" fmla="*/ 44196 w 118109"/>
              <a:gd name="T71" fmla="*/ 2920745 h 4053840"/>
              <a:gd name="T72" fmla="*/ 44196 w 118109"/>
              <a:gd name="T73" fmla="*/ 2945891 h 4053840"/>
              <a:gd name="T74" fmla="*/ 70103 w 118109"/>
              <a:gd name="T75" fmla="*/ 3048000 h 4053840"/>
              <a:gd name="T76" fmla="*/ 70103 w 118109"/>
              <a:gd name="T77" fmla="*/ 3225545 h 4053840"/>
              <a:gd name="T78" fmla="*/ 70103 w 118109"/>
              <a:gd name="T79" fmla="*/ 3225545 h 4053840"/>
              <a:gd name="T80" fmla="*/ 44958 w 118109"/>
              <a:gd name="T81" fmla="*/ 3326891 h 4053840"/>
              <a:gd name="T82" fmla="*/ 44958 w 118109"/>
              <a:gd name="T83" fmla="*/ 3352800 h 4053840"/>
              <a:gd name="T84" fmla="*/ 70866 w 118109"/>
              <a:gd name="T85" fmla="*/ 3454145 h 4053840"/>
              <a:gd name="T86" fmla="*/ 70866 w 118109"/>
              <a:gd name="T87" fmla="*/ 3631691 h 4053840"/>
              <a:gd name="T88" fmla="*/ 70866 w 118109"/>
              <a:gd name="T89" fmla="*/ 3631691 h 4053840"/>
              <a:gd name="T90" fmla="*/ 45720 w 118109"/>
              <a:gd name="T91" fmla="*/ 3733800 h 4053840"/>
              <a:gd name="T92" fmla="*/ 46481 w 118109"/>
              <a:gd name="T93" fmla="*/ 3758945 h 4053840"/>
              <a:gd name="T94" fmla="*/ 71627 w 118109"/>
              <a:gd name="T95" fmla="*/ 3860291 h 4053840"/>
              <a:gd name="T96" fmla="*/ 59436 w 118109"/>
              <a:gd name="T97" fmla="*/ 4003442 h 4053840"/>
              <a:gd name="T98" fmla="*/ 8382 w 118109"/>
              <a:gd name="T99" fmla="*/ 3941064 h 4053840"/>
              <a:gd name="T100" fmla="*/ 46482 w 118109"/>
              <a:gd name="T101" fmla="*/ 4031658 h 4053840"/>
              <a:gd name="T102" fmla="*/ 59436 w 118109"/>
              <a:gd name="T103" fmla="*/ 4003442 h 4053840"/>
              <a:gd name="T104" fmla="*/ 46482 w 118109"/>
              <a:gd name="T105" fmla="*/ 3981108 h 4053840"/>
              <a:gd name="T106" fmla="*/ 72390 w 118109"/>
              <a:gd name="T107" fmla="*/ 4028693 h 4053840"/>
              <a:gd name="T108" fmla="*/ 72390 w 118109"/>
              <a:gd name="T109" fmla="*/ 4031350 h 4053840"/>
              <a:gd name="T110" fmla="*/ 70103 w 118109"/>
              <a:gd name="T111" fmla="*/ 4021836 h 4053840"/>
              <a:gd name="T112" fmla="*/ 48768 w 118109"/>
              <a:gd name="T113" fmla="*/ 4028693 h 4053840"/>
              <a:gd name="T114" fmla="*/ 59436 w 118109"/>
              <a:gd name="T115" fmla="*/ 4003442 h 4053840"/>
              <a:gd name="T116" fmla="*/ 118110 w 118109"/>
              <a:gd name="T117" fmla="*/ 3952493 h 4053840"/>
              <a:gd name="T118" fmla="*/ 92964 w 118109"/>
              <a:gd name="T119" fmla="*/ 3945636 h 4053840"/>
              <a:gd name="T120" fmla="*/ 114300 w 118109"/>
              <a:gd name="T121" fmla="*/ 3958590 h 405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109" h="4053840">
                <a:moveTo>
                  <a:pt x="63246" y="76200"/>
                </a:moveTo>
                <a:lnTo>
                  <a:pt x="63246" y="0"/>
                </a:lnTo>
                <a:lnTo>
                  <a:pt x="38100" y="0"/>
                </a:lnTo>
                <a:lnTo>
                  <a:pt x="38100" y="76200"/>
                </a:lnTo>
                <a:lnTo>
                  <a:pt x="63246" y="76200"/>
                </a:lnTo>
                <a:close/>
              </a:path>
              <a:path w="118109" h="4053840">
                <a:moveTo>
                  <a:pt x="64008" y="177546"/>
                </a:moveTo>
                <a:lnTo>
                  <a:pt x="64008" y="101346"/>
                </a:lnTo>
                <a:lnTo>
                  <a:pt x="38100" y="101346"/>
                </a:lnTo>
                <a:lnTo>
                  <a:pt x="38100" y="177546"/>
                </a:lnTo>
                <a:lnTo>
                  <a:pt x="64008" y="177546"/>
                </a:lnTo>
                <a:close/>
              </a:path>
              <a:path w="118109" h="4053840">
                <a:moveTo>
                  <a:pt x="64008" y="278892"/>
                </a:moveTo>
                <a:lnTo>
                  <a:pt x="64008" y="202692"/>
                </a:lnTo>
                <a:lnTo>
                  <a:pt x="38100" y="202692"/>
                </a:lnTo>
                <a:lnTo>
                  <a:pt x="38862" y="278892"/>
                </a:lnTo>
                <a:lnTo>
                  <a:pt x="64008" y="278892"/>
                </a:lnTo>
                <a:close/>
              </a:path>
              <a:path w="118109" h="4053840">
                <a:moveTo>
                  <a:pt x="64008" y="381000"/>
                </a:moveTo>
                <a:lnTo>
                  <a:pt x="64008" y="304800"/>
                </a:lnTo>
                <a:lnTo>
                  <a:pt x="38862" y="304800"/>
                </a:lnTo>
                <a:lnTo>
                  <a:pt x="38862" y="381000"/>
                </a:lnTo>
                <a:lnTo>
                  <a:pt x="64008" y="381000"/>
                </a:lnTo>
                <a:close/>
              </a:path>
              <a:path w="118109" h="4053840">
                <a:moveTo>
                  <a:pt x="64770" y="482346"/>
                </a:moveTo>
                <a:lnTo>
                  <a:pt x="64008" y="406146"/>
                </a:lnTo>
                <a:lnTo>
                  <a:pt x="38862" y="406146"/>
                </a:lnTo>
                <a:lnTo>
                  <a:pt x="38862" y="482346"/>
                </a:lnTo>
                <a:lnTo>
                  <a:pt x="64770" y="482346"/>
                </a:lnTo>
                <a:close/>
              </a:path>
              <a:path w="118109" h="4053840">
                <a:moveTo>
                  <a:pt x="64770" y="583692"/>
                </a:moveTo>
                <a:lnTo>
                  <a:pt x="64770" y="507492"/>
                </a:lnTo>
                <a:lnTo>
                  <a:pt x="38862" y="507492"/>
                </a:lnTo>
                <a:lnTo>
                  <a:pt x="39624" y="583692"/>
                </a:lnTo>
                <a:lnTo>
                  <a:pt x="64770" y="583692"/>
                </a:lnTo>
                <a:close/>
              </a:path>
              <a:path w="118109" h="4053840">
                <a:moveTo>
                  <a:pt x="64770" y="685800"/>
                </a:moveTo>
                <a:lnTo>
                  <a:pt x="64770" y="609600"/>
                </a:lnTo>
                <a:lnTo>
                  <a:pt x="39624" y="609600"/>
                </a:lnTo>
                <a:lnTo>
                  <a:pt x="39624" y="685800"/>
                </a:lnTo>
                <a:lnTo>
                  <a:pt x="64770" y="685800"/>
                </a:lnTo>
                <a:close/>
              </a:path>
              <a:path w="118109" h="4053840">
                <a:moveTo>
                  <a:pt x="64770" y="787146"/>
                </a:moveTo>
                <a:lnTo>
                  <a:pt x="64770" y="710946"/>
                </a:lnTo>
                <a:lnTo>
                  <a:pt x="39624" y="710946"/>
                </a:lnTo>
                <a:lnTo>
                  <a:pt x="39624" y="787146"/>
                </a:lnTo>
                <a:lnTo>
                  <a:pt x="64770" y="787146"/>
                </a:lnTo>
                <a:close/>
              </a:path>
              <a:path w="118109" h="4053840">
                <a:moveTo>
                  <a:pt x="65532" y="888492"/>
                </a:moveTo>
                <a:lnTo>
                  <a:pt x="65532" y="812292"/>
                </a:lnTo>
                <a:lnTo>
                  <a:pt x="39624" y="812292"/>
                </a:lnTo>
                <a:lnTo>
                  <a:pt x="39624" y="888492"/>
                </a:lnTo>
                <a:lnTo>
                  <a:pt x="65532" y="888492"/>
                </a:lnTo>
                <a:close/>
              </a:path>
              <a:path w="118109" h="4053840">
                <a:moveTo>
                  <a:pt x="65532" y="990600"/>
                </a:moveTo>
                <a:lnTo>
                  <a:pt x="65532" y="914400"/>
                </a:lnTo>
                <a:lnTo>
                  <a:pt x="39624" y="914400"/>
                </a:lnTo>
                <a:lnTo>
                  <a:pt x="40386" y="990600"/>
                </a:lnTo>
                <a:lnTo>
                  <a:pt x="65532" y="990600"/>
                </a:lnTo>
                <a:close/>
              </a:path>
              <a:path w="118109" h="4053840">
                <a:moveTo>
                  <a:pt x="65532" y="1091946"/>
                </a:moveTo>
                <a:lnTo>
                  <a:pt x="65532" y="1015746"/>
                </a:lnTo>
                <a:lnTo>
                  <a:pt x="40386" y="1015746"/>
                </a:lnTo>
                <a:lnTo>
                  <a:pt x="40386" y="1091946"/>
                </a:lnTo>
                <a:lnTo>
                  <a:pt x="65532" y="1091946"/>
                </a:lnTo>
                <a:close/>
              </a:path>
              <a:path w="118109" h="4053840">
                <a:moveTo>
                  <a:pt x="66294" y="1193292"/>
                </a:moveTo>
                <a:lnTo>
                  <a:pt x="65532" y="1117092"/>
                </a:lnTo>
                <a:lnTo>
                  <a:pt x="40386" y="1117092"/>
                </a:lnTo>
                <a:lnTo>
                  <a:pt x="40386" y="1193292"/>
                </a:lnTo>
                <a:lnTo>
                  <a:pt x="66294" y="1193292"/>
                </a:lnTo>
                <a:close/>
              </a:path>
              <a:path w="118109" h="4053840">
                <a:moveTo>
                  <a:pt x="66294" y="1295400"/>
                </a:moveTo>
                <a:lnTo>
                  <a:pt x="66294" y="1219200"/>
                </a:lnTo>
                <a:lnTo>
                  <a:pt x="40386" y="1219200"/>
                </a:lnTo>
                <a:lnTo>
                  <a:pt x="41148" y="1295400"/>
                </a:lnTo>
                <a:lnTo>
                  <a:pt x="66294" y="1295400"/>
                </a:lnTo>
                <a:close/>
              </a:path>
              <a:path w="118109" h="4053840">
                <a:moveTo>
                  <a:pt x="66294" y="1396745"/>
                </a:moveTo>
                <a:lnTo>
                  <a:pt x="66294" y="1320545"/>
                </a:lnTo>
                <a:lnTo>
                  <a:pt x="41148" y="1320545"/>
                </a:lnTo>
                <a:lnTo>
                  <a:pt x="41148" y="1396745"/>
                </a:lnTo>
                <a:lnTo>
                  <a:pt x="66294" y="1396745"/>
                </a:lnTo>
                <a:close/>
              </a:path>
              <a:path w="118109" h="4053840">
                <a:moveTo>
                  <a:pt x="66294" y="1498091"/>
                </a:moveTo>
                <a:lnTo>
                  <a:pt x="66294" y="1421891"/>
                </a:lnTo>
                <a:lnTo>
                  <a:pt x="41148" y="1421891"/>
                </a:lnTo>
                <a:lnTo>
                  <a:pt x="41148" y="1498091"/>
                </a:lnTo>
                <a:lnTo>
                  <a:pt x="66294" y="1498091"/>
                </a:lnTo>
                <a:close/>
              </a:path>
              <a:path w="118109" h="4053840">
                <a:moveTo>
                  <a:pt x="67056" y="1600200"/>
                </a:moveTo>
                <a:lnTo>
                  <a:pt x="67056" y="1524000"/>
                </a:lnTo>
                <a:lnTo>
                  <a:pt x="41148" y="1524000"/>
                </a:lnTo>
                <a:lnTo>
                  <a:pt x="41148" y="1600200"/>
                </a:lnTo>
                <a:lnTo>
                  <a:pt x="67056" y="1600200"/>
                </a:lnTo>
                <a:close/>
              </a:path>
              <a:path w="118109" h="4053840">
                <a:moveTo>
                  <a:pt x="67056" y="1701545"/>
                </a:moveTo>
                <a:lnTo>
                  <a:pt x="67056" y="1625345"/>
                </a:lnTo>
                <a:lnTo>
                  <a:pt x="41148" y="1625345"/>
                </a:lnTo>
                <a:lnTo>
                  <a:pt x="41910" y="1701545"/>
                </a:lnTo>
                <a:lnTo>
                  <a:pt x="67056" y="1701545"/>
                </a:lnTo>
                <a:close/>
              </a:path>
              <a:path w="118109" h="4053840">
                <a:moveTo>
                  <a:pt x="67056" y="1802891"/>
                </a:moveTo>
                <a:lnTo>
                  <a:pt x="67056" y="1726691"/>
                </a:lnTo>
                <a:lnTo>
                  <a:pt x="41910" y="1726691"/>
                </a:lnTo>
                <a:lnTo>
                  <a:pt x="41910" y="1802891"/>
                </a:lnTo>
                <a:lnTo>
                  <a:pt x="67056" y="1802891"/>
                </a:lnTo>
                <a:close/>
              </a:path>
              <a:path w="118109" h="4053840">
                <a:moveTo>
                  <a:pt x="67818" y="1905000"/>
                </a:moveTo>
                <a:lnTo>
                  <a:pt x="67056" y="1828800"/>
                </a:lnTo>
                <a:lnTo>
                  <a:pt x="41910" y="1828800"/>
                </a:lnTo>
                <a:lnTo>
                  <a:pt x="41910" y="1905000"/>
                </a:lnTo>
                <a:lnTo>
                  <a:pt x="67818" y="1905000"/>
                </a:lnTo>
                <a:close/>
              </a:path>
              <a:path w="118109" h="4053840">
                <a:moveTo>
                  <a:pt x="67818" y="2006345"/>
                </a:moveTo>
                <a:lnTo>
                  <a:pt x="67818" y="1930145"/>
                </a:lnTo>
                <a:lnTo>
                  <a:pt x="41910" y="1930145"/>
                </a:lnTo>
                <a:lnTo>
                  <a:pt x="42672" y="2006345"/>
                </a:lnTo>
                <a:lnTo>
                  <a:pt x="67818" y="2006345"/>
                </a:lnTo>
                <a:close/>
              </a:path>
              <a:path w="118109" h="4053840">
                <a:moveTo>
                  <a:pt x="67818" y="2107691"/>
                </a:moveTo>
                <a:lnTo>
                  <a:pt x="67818" y="2031491"/>
                </a:lnTo>
                <a:lnTo>
                  <a:pt x="42672" y="2031491"/>
                </a:lnTo>
                <a:lnTo>
                  <a:pt x="42672" y="2107691"/>
                </a:lnTo>
                <a:lnTo>
                  <a:pt x="67818" y="2107691"/>
                </a:lnTo>
                <a:close/>
              </a:path>
              <a:path w="118109" h="4053840">
                <a:moveTo>
                  <a:pt x="67818" y="2209800"/>
                </a:moveTo>
                <a:lnTo>
                  <a:pt x="67818" y="2133600"/>
                </a:lnTo>
                <a:lnTo>
                  <a:pt x="42672" y="2133600"/>
                </a:lnTo>
                <a:lnTo>
                  <a:pt x="42672" y="2209800"/>
                </a:lnTo>
                <a:lnTo>
                  <a:pt x="67818" y="2209800"/>
                </a:lnTo>
                <a:close/>
              </a:path>
              <a:path w="118109" h="4053840">
                <a:moveTo>
                  <a:pt x="68579" y="2311145"/>
                </a:moveTo>
                <a:lnTo>
                  <a:pt x="68579" y="2234945"/>
                </a:lnTo>
                <a:lnTo>
                  <a:pt x="42672" y="2234945"/>
                </a:lnTo>
                <a:lnTo>
                  <a:pt x="42672" y="2311145"/>
                </a:lnTo>
                <a:lnTo>
                  <a:pt x="68579" y="2311145"/>
                </a:lnTo>
                <a:close/>
              </a:path>
              <a:path w="118109" h="4053840">
                <a:moveTo>
                  <a:pt x="68579" y="2412491"/>
                </a:moveTo>
                <a:lnTo>
                  <a:pt x="68579" y="2336291"/>
                </a:lnTo>
                <a:lnTo>
                  <a:pt x="42672" y="2336291"/>
                </a:lnTo>
                <a:lnTo>
                  <a:pt x="43434" y="2412491"/>
                </a:lnTo>
                <a:lnTo>
                  <a:pt x="68579" y="2412491"/>
                </a:lnTo>
                <a:close/>
              </a:path>
              <a:path w="118109" h="4053840">
                <a:moveTo>
                  <a:pt x="68579" y="2514600"/>
                </a:moveTo>
                <a:lnTo>
                  <a:pt x="68579" y="2438400"/>
                </a:lnTo>
                <a:lnTo>
                  <a:pt x="43433" y="2438400"/>
                </a:lnTo>
                <a:lnTo>
                  <a:pt x="43433" y="2514600"/>
                </a:lnTo>
                <a:lnTo>
                  <a:pt x="68579" y="2514600"/>
                </a:lnTo>
                <a:close/>
              </a:path>
              <a:path w="118109" h="4053840">
                <a:moveTo>
                  <a:pt x="69342" y="2615945"/>
                </a:moveTo>
                <a:lnTo>
                  <a:pt x="68579" y="2539745"/>
                </a:lnTo>
                <a:lnTo>
                  <a:pt x="43434" y="2539745"/>
                </a:lnTo>
                <a:lnTo>
                  <a:pt x="43434" y="2615945"/>
                </a:lnTo>
                <a:lnTo>
                  <a:pt x="69342" y="2615945"/>
                </a:lnTo>
                <a:close/>
              </a:path>
              <a:path w="118109" h="4053840">
                <a:moveTo>
                  <a:pt x="69342" y="2717291"/>
                </a:moveTo>
                <a:lnTo>
                  <a:pt x="69342" y="2641091"/>
                </a:lnTo>
                <a:lnTo>
                  <a:pt x="43434" y="2641091"/>
                </a:lnTo>
                <a:lnTo>
                  <a:pt x="44196" y="2717291"/>
                </a:lnTo>
                <a:lnTo>
                  <a:pt x="69342" y="2717291"/>
                </a:lnTo>
                <a:close/>
              </a:path>
              <a:path w="118109" h="4053840">
                <a:moveTo>
                  <a:pt x="69342" y="2819400"/>
                </a:moveTo>
                <a:lnTo>
                  <a:pt x="69342" y="2743200"/>
                </a:lnTo>
                <a:lnTo>
                  <a:pt x="44196" y="2743200"/>
                </a:lnTo>
                <a:lnTo>
                  <a:pt x="44196" y="2819400"/>
                </a:lnTo>
                <a:lnTo>
                  <a:pt x="69342" y="2819400"/>
                </a:lnTo>
                <a:close/>
              </a:path>
              <a:path w="118109" h="4053840">
                <a:moveTo>
                  <a:pt x="69342" y="2920745"/>
                </a:moveTo>
                <a:lnTo>
                  <a:pt x="69342" y="2844545"/>
                </a:lnTo>
                <a:lnTo>
                  <a:pt x="44196" y="2844545"/>
                </a:lnTo>
                <a:lnTo>
                  <a:pt x="44196" y="2920745"/>
                </a:lnTo>
                <a:lnTo>
                  <a:pt x="69342" y="2920745"/>
                </a:lnTo>
                <a:close/>
              </a:path>
              <a:path w="118109" h="4053840">
                <a:moveTo>
                  <a:pt x="70103" y="3022091"/>
                </a:moveTo>
                <a:lnTo>
                  <a:pt x="70103" y="2945891"/>
                </a:lnTo>
                <a:lnTo>
                  <a:pt x="44196" y="2945891"/>
                </a:lnTo>
                <a:lnTo>
                  <a:pt x="44196" y="3022091"/>
                </a:lnTo>
                <a:lnTo>
                  <a:pt x="70103" y="3022091"/>
                </a:lnTo>
                <a:close/>
              </a:path>
              <a:path w="118109" h="4053840">
                <a:moveTo>
                  <a:pt x="70103" y="3124200"/>
                </a:moveTo>
                <a:lnTo>
                  <a:pt x="70103" y="3048000"/>
                </a:lnTo>
                <a:lnTo>
                  <a:pt x="44196" y="3048000"/>
                </a:lnTo>
                <a:lnTo>
                  <a:pt x="44958" y="3124200"/>
                </a:lnTo>
                <a:lnTo>
                  <a:pt x="70103" y="3124200"/>
                </a:lnTo>
                <a:close/>
              </a:path>
              <a:path w="118109" h="4053840">
                <a:moveTo>
                  <a:pt x="70103" y="3225545"/>
                </a:moveTo>
                <a:lnTo>
                  <a:pt x="70103" y="3149345"/>
                </a:lnTo>
                <a:lnTo>
                  <a:pt x="44957" y="3149345"/>
                </a:lnTo>
                <a:lnTo>
                  <a:pt x="44957" y="3225545"/>
                </a:lnTo>
                <a:lnTo>
                  <a:pt x="70103" y="3225545"/>
                </a:lnTo>
                <a:close/>
              </a:path>
              <a:path w="118109" h="4053840">
                <a:moveTo>
                  <a:pt x="70866" y="3326891"/>
                </a:moveTo>
                <a:lnTo>
                  <a:pt x="70103" y="3250691"/>
                </a:lnTo>
                <a:lnTo>
                  <a:pt x="44958" y="3250691"/>
                </a:lnTo>
                <a:lnTo>
                  <a:pt x="44958" y="3326891"/>
                </a:lnTo>
                <a:lnTo>
                  <a:pt x="70866" y="3326891"/>
                </a:lnTo>
                <a:close/>
              </a:path>
              <a:path w="118109" h="4053840">
                <a:moveTo>
                  <a:pt x="70866" y="3429000"/>
                </a:moveTo>
                <a:lnTo>
                  <a:pt x="70866" y="3352800"/>
                </a:lnTo>
                <a:lnTo>
                  <a:pt x="44958" y="3352800"/>
                </a:lnTo>
                <a:lnTo>
                  <a:pt x="45720" y="3429000"/>
                </a:lnTo>
                <a:lnTo>
                  <a:pt x="70866" y="3429000"/>
                </a:lnTo>
                <a:close/>
              </a:path>
              <a:path w="118109" h="4053840">
                <a:moveTo>
                  <a:pt x="70866" y="3530345"/>
                </a:moveTo>
                <a:lnTo>
                  <a:pt x="70866" y="3454145"/>
                </a:lnTo>
                <a:lnTo>
                  <a:pt x="45720" y="3454145"/>
                </a:lnTo>
                <a:lnTo>
                  <a:pt x="45720" y="3530345"/>
                </a:lnTo>
                <a:lnTo>
                  <a:pt x="70866" y="3530345"/>
                </a:lnTo>
                <a:close/>
              </a:path>
              <a:path w="118109" h="4053840">
                <a:moveTo>
                  <a:pt x="70866" y="3631691"/>
                </a:moveTo>
                <a:lnTo>
                  <a:pt x="70866" y="3555491"/>
                </a:lnTo>
                <a:lnTo>
                  <a:pt x="45720" y="3555491"/>
                </a:lnTo>
                <a:lnTo>
                  <a:pt x="45720" y="3631691"/>
                </a:lnTo>
                <a:lnTo>
                  <a:pt x="70866" y="3631691"/>
                </a:lnTo>
                <a:close/>
              </a:path>
              <a:path w="118109" h="4053840">
                <a:moveTo>
                  <a:pt x="71627" y="3733800"/>
                </a:moveTo>
                <a:lnTo>
                  <a:pt x="71627" y="3657600"/>
                </a:lnTo>
                <a:lnTo>
                  <a:pt x="45720" y="3657600"/>
                </a:lnTo>
                <a:lnTo>
                  <a:pt x="45720" y="3733800"/>
                </a:lnTo>
                <a:lnTo>
                  <a:pt x="71627" y="3733800"/>
                </a:lnTo>
                <a:close/>
              </a:path>
              <a:path w="118109" h="4053840">
                <a:moveTo>
                  <a:pt x="71627" y="3835145"/>
                </a:moveTo>
                <a:lnTo>
                  <a:pt x="71627" y="3758945"/>
                </a:lnTo>
                <a:lnTo>
                  <a:pt x="46481" y="3758945"/>
                </a:lnTo>
                <a:lnTo>
                  <a:pt x="46481" y="3835145"/>
                </a:lnTo>
                <a:lnTo>
                  <a:pt x="71627" y="3835145"/>
                </a:lnTo>
                <a:close/>
              </a:path>
              <a:path w="118109" h="4053840">
                <a:moveTo>
                  <a:pt x="71627" y="3936491"/>
                </a:moveTo>
                <a:lnTo>
                  <a:pt x="71627" y="3860291"/>
                </a:lnTo>
                <a:lnTo>
                  <a:pt x="46481" y="3860291"/>
                </a:lnTo>
                <a:lnTo>
                  <a:pt x="46481" y="3936491"/>
                </a:lnTo>
                <a:lnTo>
                  <a:pt x="71627" y="3936491"/>
                </a:lnTo>
                <a:close/>
              </a:path>
              <a:path w="118109" h="4053840">
                <a:moveTo>
                  <a:pt x="59436" y="4003442"/>
                </a:moveTo>
                <a:lnTo>
                  <a:pt x="25908" y="3945636"/>
                </a:lnTo>
                <a:lnTo>
                  <a:pt x="22098" y="3939540"/>
                </a:lnTo>
                <a:lnTo>
                  <a:pt x="14477" y="3938016"/>
                </a:lnTo>
                <a:lnTo>
                  <a:pt x="8382" y="3941064"/>
                </a:lnTo>
                <a:lnTo>
                  <a:pt x="2286" y="3944874"/>
                </a:lnTo>
                <a:lnTo>
                  <a:pt x="0" y="3952493"/>
                </a:lnTo>
                <a:lnTo>
                  <a:pt x="3810" y="3958590"/>
                </a:lnTo>
                <a:lnTo>
                  <a:pt x="46482" y="4031658"/>
                </a:lnTo>
                <a:lnTo>
                  <a:pt x="46482" y="4028693"/>
                </a:lnTo>
                <a:lnTo>
                  <a:pt x="48768" y="4028693"/>
                </a:lnTo>
                <a:lnTo>
                  <a:pt x="48768" y="4021836"/>
                </a:lnTo>
                <a:lnTo>
                  <a:pt x="59436" y="4003442"/>
                </a:lnTo>
                <a:close/>
              </a:path>
              <a:path w="118109" h="4053840">
                <a:moveTo>
                  <a:pt x="71853" y="3982033"/>
                </a:moveTo>
                <a:lnTo>
                  <a:pt x="71627" y="3962400"/>
                </a:lnTo>
                <a:lnTo>
                  <a:pt x="46482" y="3962400"/>
                </a:lnTo>
                <a:lnTo>
                  <a:pt x="46482" y="3981108"/>
                </a:lnTo>
                <a:lnTo>
                  <a:pt x="59436" y="4003442"/>
                </a:lnTo>
                <a:lnTo>
                  <a:pt x="71853" y="3982033"/>
                </a:lnTo>
                <a:close/>
              </a:path>
              <a:path w="118109" h="4053840">
                <a:moveTo>
                  <a:pt x="72390" y="4031350"/>
                </a:moveTo>
                <a:lnTo>
                  <a:pt x="72390" y="4028693"/>
                </a:lnTo>
                <a:lnTo>
                  <a:pt x="46482" y="4028693"/>
                </a:lnTo>
                <a:lnTo>
                  <a:pt x="46482" y="4031658"/>
                </a:lnTo>
                <a:lnTo>
                  <a:pt x="59436" y="4053840"/>
                </a:lnTo>
                <a:lnTo>
                  <a:pt x="72390" y="4031350"/>
                </a:lnTo>
                <a:close/>
              </a:path>
              <a:path w="118109" h="4053840">
                <a:moveTo>
                  <a:pt x="70103" y="4021836"/>
                </a:moveTo>
                <a:lnTo>
                  <a:pt x="59436" y="4003442"/>
                </a:lnTo>
                <a:lnTo>
                  <a:pt x="48768" y="4021836"/>
                </a:lnTo>
                <a:lnTo>
                  <a:pt x="70103" y="4021836"/>
                </a:lnTo>
                <a:close/>
              </a:path>
              <a:path w="118109" h="4053840">
                <a:moveTo>
                  <a:pt x="70103" y="4028693"/>
                </a:moveTo>
                <a:lnTo>
                  <a:pt x="70103" y="4021836"/>
                </a:lnTo>
                <a:lnTo>
                  <a:pt x="48768" y="4021836"/>
                </a:lnTo>
                <a:lnTo>
                  <a:pt x="48768" y="4028693"/>
                </a:lnTo>
                <a:lnTo>
                  <a:pt x="70103" y="4028693"/>
                </a:lnTo>
                <a:close/>
              </a:path>
              <a:path w="118109" h="4053840">
                <a:moveTo>
                  <a:pt x="72390" y="4028693"/>
                </a:moveTo>
                <a:lnTo>
                  <a:pt x="71853" y="3982033"/>
                </a:lnTo>
                <a:lnTo>
                  <a:pt x="59436" y="4003442"/>
                </a:lnTo>
                <a:lnTo>
                  <a:pt x="70103" y="4021836"/>
                </a:lnTo>
                <a:lnTo>
                  <a:pt x="70103" y="4028693"/>
                </a:lnTo>
                <a:lnTo>
                  <a:pt x="72390" y="4028693"/>
                </a:lnTo>
                <a:close/>
              </a:path>
              <a:path w="118109" h="4053840">
                <a:moveTo>
                  <a:pt x="118110" y="3952493"/>
                </a:moveTo>
                <a:lnTo>
                  <a:pt x="115824" y="3944874"/>
                </a:lnTo>
                <a:lnTo>
                  <a:pt x="103632" y="3937254"/>
                </a:lnTo>
                <a:lnTo>
                  <a:pt x="96012" y="3939540"/>
                </a:lnTo>
                <a:lnTo>
                  <a:pt x="92964" y="3945636"/>
                </a:lnTo>
                <a:lnTo>
                  <a:pt x="71853" y="3982033"/>
                </a:lnTo>
                <a:lnTo>
                  <a:pt x="72390" y="4028693"/>
                </a:lnTo>
                <a:lnTo>
                  <a:pt x="72390" y="4031350"/>
                </a:lnTo>
                <a:lnTo>
                  <a:pt x="114300" y="3958590"/>
                </a:lnTo>
                <a:lnTo>
                  <a:pt x="118110" y="395249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CA" sz="1235"/>
          </a:p>
        </p:txBody>
      </p:sp>
      <p:sp>
        <p:nvSpPr>
          <p:cNvPr id="7" name="bk object 18"/>
          <p:cNvSpPr>
            <a:spLocks/>
          </p:cNvSpPr>
          <p:nvPr/>
        </p:nvSpPr>
        <p:spPr bwMode="auto">
          <a:xfrm>
            <a:off x="9961804" y="1785939"/>
            <a:ext cx="144317" cy="3577478"/>
          </a:xfrm>
          <a:custGeom>
            <a:avLst/>
            <a:gdLst>
              <a:gd name="T0" fmla="*/ 38100 w 118109"/>
              <a:gd name="T1" fmla="*/ 76200 h 4053840"/>
              <a:gd name="T2" fmla="*/ 38100 w 118109"/>
              <a:gd name="T3" fmla="*/ 101346 h 4053840"/>
              <a:gd name="T4" fmla="*/ 64008 w 118109"/>
              <a:gd name="T5" fmla="*/ 202692 h 4053840"/>
              <a:gd name="T6" fmla="*/ 64008 w 118109"/>
              <a:gd name="T7" fmla="*/ 381000 h 4053840"/>
              <a:gd name="T8" fmla="*/ 64008 w 118109"/>
              <a:gd name="T9" fmla="*/ 381000 h 4053840"/>
              <a:gd name="T10" fmla="*/ 38862 w 118109"/>
              <a:gd name="T11" fmla="*/ 482346 h 4053840"/>
              <a:gd name="T12" fmla="*/ 38862 w 118109"/>
              <a:gd name="T13" fmla="*/ 507492 h 4053840"/>
              <a:gd name="T14" fmla="*/ 64770 w 118109"/>
              <a:gd name="T15" fmla="*/ 609600 h 4053840"/>
              <a:gd name="T16" fmla="*/ 64770 w 118109"/>
              <a:gd name="T17" fmla="*/ 787146 h 4053840"/>
              <a:gd name="T18" fmla="*/ 64770 w 118109"/>
              <a:gd name="T19" fmla="*/ 787146 h 4053840"/>
              <a:gd name="T20" fmla="*/ 39624 w 118109"/>
              <a:gd name="T21" fmla="*/ 888492 h 4053840"/>
              <a:gd name="T22" fmla="*/ 39624 w 118109"/>
              <a:gd name="T23" fmla="*/ 914400 h 4053840"/>
              <a:gd name="T24" fmla="*/ 65532 w 118109"/>
              <a:gd name="T25" fmla="*/ 1015746 h 4053840"/>
              <a:gd name="T26" fmla="*/ 66294 w 118109"/>
              <a:gd name="T27" fmla="*/ 1193292 h 4053840"/>
              <a:gd name="T28" fmla="*/ 66294 w 118109"/>
              <a:gd name="T29" fmla="*/ 1193292 h 4053840"/>
              <a:gd name="T30" fmla="*/ 41148 w 118109"/>
              <a:gd name="T31" fmla="*/ 1295400 h 4053840"/>
              <a:gd name="T32" fmla="*/ 41148 w 118109"/>
              <a:gd name="T33" fmla="*/ 1320545 h 4053840"/>
              <a:gd name="T34" fmla="*/ 66294 w 118109"/>
              <a:gd name="T35" fmla="*/ 1421891 h 4053840"/>
              <a:gd name="T36" fmla="*/ 67056 w 118109"/>
              <a:gd name="T37" fmla="*/ 1600200 h 4053840"/>
              <a:gd name="T38" fmla="*/ 67056 w 118109"/>
              <a:gd name="T39" fmla="*/ 1600200 h 4053840"/>
              <a:gd name="T40" fmla="*/ 41910 w 118109"/>
              <a:gd name="T41" fmla="*/ 1701545 h 4053840"/>
              <a:gd name="T42" fmla="*/ 41910 w 118109"/>
              <a:gd name="T43" fmla="*/ 1726691 h 4053840"/>
              <a:gd name="T44" fmla="*/ 67056 w 118109"/>
              <a:gd name="T45" fmla="*/ 1828800 h 4053840"/>
              <a:gd name="T46" fmla="*/ 67818 w 118109"/>
              <a:gd name="T47" fmla="*/ 2006345 h 4053840"/>
              <a:gd name="T48" fmla="*/ 67818 w 118109"/>
              <a:gd name="T49" fmla="*/ 2006345 h 4053840"/>
              <a:gd name="T50" fmla="*/ 42672 w 118109"/>
              <a:gd name="T51" fmla="*/ 2107691 h 4053840"/>
              <a:gd name="T52" fmla="*/ 42672 w 118109"/>
              <a:gd name="T53" fmla="*/ 2133600 h 4053840"/>
              <a:gd name="T54" fmla="*/ 68579 w 118109"/>
              <a:gd name="T55" fmla="*/ 2234945 h 4053840"/>
              <a:gd name="T56" fmla="*/ 68579 w 118109"/>
              <a:gd name="T57" fmla="*/ 2412491 h 4053840"/>
              <a:gd name="T58" fmla="*/ 68579 w 118109"/>
              <a:gd name="T59" fmla="*/ 2412491 h 4053840"/>
              <a:gd name="T60" fmla="*/ 43433 w 118109"/>
              <a:gd name="T61" fmla="*/ 2514600 h 4053840"/>
              <a:gd name="T62" fmla="*/ 43434 w 118109"/>
              <a:gd name="T63" fmla="*/ 2539745 h 4053840"/>
              <a:gd name="T64" fmla="*/ 69342 w 118109"/>
              <a:gd name="T65" fmla="*/ 2641091 h 4053840"/>
              <a:gd name="T66" fmla="*/ 69342 w 118109"/>
              <a:gd name="T67" fmla="*/ 2819400 h 4053840"/>
              <a:gd name="T68" fmla="*/ 69342 w 118109"/>
              <a:gd name="T69" fmla="*/ 2819400 h 4053840"/>
              <a:gd name="T70" fmla="*/ 44196 w 118109"/>
              <a:gd name="T71" fmla="*/ 2920745 h 4053840"/>
              <a:gd name="T72" fmla="*/ 44196 w 118109"/>
              <a:gd name="T73" fmla="*/ 2945891 h 4053840"/>
              <a:gd name="T74" fmla="*/ 70103 w 118109"/>
              <a:gd name="T75" fmla="*/ 3048000 h 4053840"/>
              <a:gd name="T76" fmla="*/ 70103 w 118109"/>
              <a:gd name="T77" fmla="*/ 3225545 h 4053840"/>
              <a:gd name="T78" fmla="*/ 70103 w 118109"/>
              <a:gd name="T79" fmla="*/ 3225545 h 4053840"/>
              <a:gd name="T80" fmla="*/ 44958 w 118109"/>
              <a:gd name="T81" fmla="*/ 3326891 h 4053840"/>
              <a:gd name="T82" fmla="*/ 44958 w 118109"/>
              <a:gd name="T83" fmla="*/ 3352800 h 4053840"/>
              <a:gd name="T84" fmla="*/ 70866 w 118109"/>
              <a:gd name="T85" fmla="*/ 3454145 h 4053840"/>
              <a:gd name="T86" fmla="*/ 70866 w 118109"/>
              <a:gd name="T87" fmla="*/ 3631691 h 4053840"/>
              <a:gd name="T88" fmla="*/ 70866 w 118109"/>
              <a:gd name="T89" fmla="*/ 3631691 h 4053840"/>
              <a:gd name="T90" fmla="*/ 45720 w 118109"/>
              <a:gd name="T91" fmla="*/ 3733800 h 4053840"/>
              <a:gd name="T92" fmla="*/ 46481 w 118109"/>
              <a:gd name="T93" fmla="*/ 3758945 h 4053840"/>
              <a:gd name="T94" fmla="*/ 71627 w 118109"/>
              <a:gd name="T95" fmla="*/ 3860291 h 4053840"/>
              <a:gd name="T96" fmla="*/ 59436 w 118109"/>
              <a:gd name="T97" fmla="*/ 4003442 h 4053840"/>
              <a:gd name="T98" fmla="*/ 8382 w 118109"/>
              <a:gd name="T99" fmla="*/ 3941064 h 4053840"/>
              <a:gd name="T100" fmla="*/ 46482 w 118109"/>
              <a:gd name="T101" fmla="*/ 4031658 h 4053840"/>
              <a:gd name="T102" fmla="*/ 59436 w 118109"/>
              <a:gd name="T103" fmla="*/ 4003442 h 4053840"/>
              <a:gd name="T104" fmla="*/ 46482 w 118109"/>
              <a:gd name="T105" fmla="*/ 3981108 h 4053840"/>
              <a:gd name="T106" fmla="*/ 72390 w 118109"/>
              <a:gd name="T107" fmla="*/ 4028693 h 4053840"/>
              <a:gd name="T108" fmla="*/ 72390 w 118109"/>
              <a:gd name="T109" fmla="*/ 4031350 h 4053840"/>
              <a:gd name="T110" fmla="*/ 70103 w 118109"/>
              <a:gd name="T111" fmla="*/ 4021836 h 4053840"/>
              <a:gd name="T112" fmla="*/ 48768 w 118109"/>
              <a:gd name="T113" fmla="*/ 4028693 h 4053840"/>
              <a:gd name="T114" fmla="*/ 59436 w 118109"/>
              <a:gd name="T115" fmla="*/ 4003442 h 4053840"/>
              <a:gd name="T116" fmla="*/ 118110 w 118109"/>
              <a:gd name="T117" fmla="*/ 3952493 h 4053840"/>
              <a:gd name="T118" fmla="*/ 92964 w 118109"/>
              <a:gd name="T119" fmla="*/ 3945636 h 4053840"/>
              <a:gd name="T120" fmla="*/ 114300 w 118109"/>
              <a:gd name="T121" fmla="*/ 3958590 h 405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109" h="4053840">
                <a:moveTo>
                  <a:pt x="63246" y="76200"/>
                </a:moveTo>
                <a:lnTo>
                  <a:pt x="63246" y="0"/>
                </a:lnTo>
                <a:lnTo>
                  <a:pt x="38100" y="0"/>
                </a:lnTo>
                <a:lnTo>
                  <a:pt x="38100" y="76200"/>
                </a:lnTo>
                <a:lnTo>
                  <a:pt x="63246" y="76200"/>
                </a:lnTo>
                <a:close/>
              </a:path>
              <a:path w="118109" h="4053840">
                <a:moveTo>
                  <a:pt x="64008" y="177546"/>
                </a:moveTo>
                <a:lnTo>
                  <a:pt x="64008" y="101346"/>
                </a:lnTo>
                <a:lnTo>
                  <a:pt x="38100" y="101346"/>
                </a:lnTo>
                <a:lnTo>
                  <a:pt x="38100" y="177546"/>
                </a:lnTo>
                <a:lnTo>
                  <a:pt x="64008" y="177546"/>
                </a:lnTo>
                <a:close/>
              </a:path>
              <a:path w="118109" h="4053840">
                <a:moveTo>
                  <a:pt x="64008" y="278892"/>
                </a:moveTo>
                <a:lnTo>
                  <a:pt x="64008" y="202692"/>
                </a:lnTo>
                <a:lnTo>
                  <a:pt x="38100" y="202692"/>
                </a:lnTo>
                <a:lnTo>
                  <a:pt x="38862" y="278892"/>
                </a:lnTo>
                <a:lnTo>
                  <a:pt x="64008" y="278892"/>
                </a:lnTo>
                <a:close/>
              </a:path>
              <a:path w="118109" h="4053840">
                <a:moveTo>
                  <a:pt x="64008" y="381000"/>
                </a:moveTo>
                <a:lnTo>
                  <a:pt x="64008" y="304800"/>
                </a:lnTo>
                <a:lnTo>
                  <a:pt x="38862" y="304800"/>
                </a:lnTo>
                <a:lnTo>
                  <a:pt x="38862" y="381000"/>
                </a:lnTo>
                <a:lnTo>
                  <a:pt x="64008" y="381000"/>
                </a:lnTo>
                <a:close/>
              </a:path>
              <a:path w="118109" h="4053840">
                <a:moveTo>
                  <a:pt x="64770" y="482346"/>
                </a:moveTo>
                <a:lnTo>
                  <a:pt x="64008" y="406146"/>
                </a:lnTo>
                <a:lnTo>
                  <a:pt x="38862" y="406146"/>
                </a:lnTo>
                <a:lnTo>
                  <a:pt x="38862" y="482346"/>
                </a:lnTo>
                <a:lnTo>
                  <a:pt x="64770" y="482346"/>
                </a:lnTo>
                <a:close/>
              </a:path>
              <a:path w="118109" h="4053840">
                <a:moveTo>
                  <a:pt x="64770" y="583692"/>
                </a:moveTo>
                <a:lnTo>
                  <a:pt x="64770" y="507492"/>
                </a:lnTo>
                <a:lnTo>
                  <a:pt x="38862" y="507492"/>
                </a:lnTo>
                <a:lnTo>
                  <a:pt x="39624" y="583692"/>
                </a:lnTo>
                <a:lnTo>
                  <a:pt x="64770" y="583692"/>
                </a:lnTo>
                <a:close/>
              </a:path>
              <a:path w="118109" h="4053840">
                <a:moveTo>
                  <a:pt x="64770" y="685800"/>
                </a:moveTo>
                <a:lnTo>
                  <a:pt x="64770" y="609600"/>
                </a:lnTo>
                <a:lnTo>
                  <a:pt x="39624" y="609600"/>
                </a:lnTo>
                <a:lnTo>
                  <a:pt x="39624" y="685800"/>
                </a:lnTo>
                <a:lnTo>
                  <a:pt x="64770" y="685800"/>
                </a:lnTo>
                <a:close/>
              </a:path>
              <a:path w="118109" h="4053840">
                <a:moveTo>
                  <a:pt x="64770" y="787146"/>
                </a:moveTo>
                <a:lnTo>
                  <a:pt x="64770" y="710946"/>
                </a:lnTo>
                <a:lnTo>
                  <a:pt x="39624" y="710946"/>
                </a:lnTo>
                <a:lnTo>
                  <a:pt x="39624" y="787146"/>
                </a:lnTo>
                <a:lnTo>
                  <a:pt x="64770" y="787146"/>
                </a:lnTo>
                <a:close/>
              </a:path>
              <a:path w="118109" h="4053840">
                <a:moveTo>
                  <a:pt x="65532" y="888492"/>
                </a:moveTo>
                <a:lnTo>
                  <a:pt x="65532" y="812292"/>
                </a:lnTo>
                <a:lnTo>
                  <a:pt x="39624" y="812292"/>
                </a:lnTo>
                <a:lnTo>
                  <a:pt x="39624" y="888492"/>
                </a:lnTo>
                <a:lnTo>
                  <a:pt x="65532" y="888492"/>
                </a:lnTo>
                <a:close/>
              </a:path>
              <a:path w="118109" h="4053840">
                <a:moveTo>
                  <a:pt x="65532" y="990600"/>
                </a:moveTo>
                <a:lnTo>
                  <a:pt x="65532" y="914400"/>
                </a:lnTo>
                <a:lnTo>
                  <a:pt x="39624" y="914400"/>
                </a:lnTo>
                <a:lnTo>
                  <a:pt x="40386" y="990600"/>
                </a:lnTo>
                <a:lnTo>
                  <a:pt x="65532" y="990600"/>
                </a:lnTo>
                <a:close/>
              </a:path>
              <a:path w="118109" h="4053840">
                <a:moveTo>
                  <a:pt x="65532" y="1091946"/>
                </a:moveTo>
                <a:lnTo>
                  <a:pt x="65532" y="1015746"/>
                </a:lnTo>
                <a:lnTo>
                  <a:pt x="40386" y="1015746"/>
                </a:lnTo>
                <a:lnTo>
                  <a:pt x="40386" y="1091946"/>
                </a:lnTo>
                <a:lnTo>
                  <a:pt x="65532" y="1091946"/>
                </a:lnTo>
                <a:close/>
              </a:path>
              <a:path w="118109" h="4053840">
                <a:moveTo>
                  <a:pt x="66294" y="1193292"/>
                </a:moveTo>
                <a:lnTo>
                  <a:pt x="65532" y="1117092"/>
                </a:lnTo>
                <a:lnTo>
                  <a:pt x="40386" y="1117092"/>
                </a:lnTo>
                <a:lnTo>
                  <a:pt x="40386" y="1193292"/>
                </a:lnTo>
                <a:lnTo>
                  <a:pt x="66294" y="1193292"/>
                </a:lnTo>
                <a:close/>
              </a:path>
              <a:path w="118109" h="4053840">
                <a:moveTo>
                  <a:pt x="66294" y="1295400"/>
                </a:moveTo>
                <a:lnTo>
                  <a:pt x="66294" y="1219200"/>
                </a:lnTo>
                <a:lnTo>
                  <a:pt x="40386" y="1219200"/>
                </a:lnTo>
                <a:lnTo>
                  <a:pt x="41148" y="1295400"/>
                </a:lnTo>
                <a:lnTo>
                  <a:pt x="66294" y="1295400"/>
                </a:lnTo>
                <a:close/>
              </a:path>
              <a:path w="118109" h="4053840">
                <a:moveTo>
                  <a:pt x="66294" y="1396745"/>
                </a:moveTo>
                <a:lnTo>
                  <a:pt x="66294" y="1320545"/>
                </a:lnTo>
                <a:lnTo>
                  <a:pt x="41148" y="1320545"/>
                </a:lnTo>
                <a:lnTo>
                  <a:pt x="41148" y="1396745"/>
                </a:lnTo>
                <a:lnTo>
                  <a:pt x="66294" y="1396745"/>
                </a:lnTo>
                <a:close/>
              </a:path>
              <a:path w="118109" h="4053840">
                <a:moveTo>
                  <a:pt x="66294" y="1498091"/>
                </a:moveTo>
                <a:lnTo>
                  <a:pt x="66294" y="1421891"/>
                </a:lnTo>
                <a:lnTo>
                  <a:pt x="41148" y="1421891"/>
                </a:lnTo>
                <a:lnTo>
                  <a:pt x="41148" y="1498091"/>
                </a:lnTo>
                <a:lnTo>
                  <a:pt x="66294" y="1498091"/>
                </a:lnTo>
                <a:close/>
              </a:path>
              <a:path w="118109" h="4053840">
                <a:moveTo>
                  <a:pt x="67056" y="1600200"/>
                </a:moveTo>
                <a:lnTo>
                  <a:pt x="67056" y="1524000"/>
                </a:lnTo>
                <a:lnTo>
                  <a:pt x="41148" y="1524000"/>
                </a:lnTo>
                <a:lnTo>
                  <a:pt x="41148" y="1600200"/>
                </a:lnTo>
                <a:lnTo>
                  <a:pt x="67056" y="1600200"/>
                </a:lnTo>
                <a:close/>
              </a:path>
              <a:path w="118109" h="4053840">
                <a:moveTo>
                  <a:pt x="67056" y="1701545"/>
                </a:moveTo>
                <a:lnTo>
                  <a:pt x="67056" y="1625345"/>
                </a:lnTo>
                <a:lnTo>
                  <a:pt x="41148" y="1625345"/>
                </a:lnTo>
                <a:lnTo>
                  <a:pt x="41910" y="1701545"/>
                </a:lnTo>
                <a:lnTo>
                  <a:pt x="67056" y="1701545"/>
                </a:lnTo>
                <a:close/>
              </a:path>
              <a:path w="118109" h="4053840">
                <a:moveTo>
                  <a:pt x="67056" y="1802891"/>
                </a:moveTo>
                <a:lnTo>
                  <a:pt x="67056" y="1726691"/>
                </a:lnTo>
                <a:lnTo>
                  <a:pt x="41910" y="1726691"/>
                </a:lnTo>
                <a:lnTo>
                  <a:pt x="41910" y="1802891"/>
                </a:lnTo>
                <a:lnTo>
                  <a:pt x="67056" y="1802891"/>
                </a:lnTo>
                <a:close/>
              </a:path>
              <a:path w="118109" h="4053840">
                <a:moveTo>
                  <a:pt x="67818" y="1905000"/>
                </a:moveTo>
                <a:lnTo>
                  <a:pt x="67056" y="1828800"/>
                </a:lnTo>
                <a:lnTo>
                  <a:pt x="41910" y="1828800"/>
                </a:lnTo>
                <a:lnTo>
                  <a:pt x="41910" y="1905000"/>
                </a:lnTo>
                <a:lnTo>
                  <a:pt x="67818" y="1905000"/>
                </a:lnTo>
                <a:close/>
              </a:path>
              <a:path w="118109" h="4053840">
                <a:moveTo>
                  <a:pt x="67818" y="2006345"/>
                </a:moveTo>
                <a:lnTo>
                  <a:pt x="67818" y="1930145"/>
                </a:lnTo>
                <a:lnTo>
                  <a:pt x="41910" y="1930145"/>
                </a:lnTo>
                <a:lnTo>
                  <a:pt x="42672" y="2006345"/>
                </a:lnTo>
                <a:lnTo>
                  <a:pt x="67818" y="2006345"/>
                </a:lnTo>
                <a:close/>
              </a:path>
              <a:path w="118109" h="4053840">
                <a:moveTo>
                  <a:pt x="67818" y="2107691"/>
                </a:moveTo>
                <a:lnTo>
                  <a:pt x="67818" y="2031491"/>
                </a:lnTo>
                <a:lnTo>
                  <a:pt x="42672" y="2031491"/>
                </a:lnTo>
                <a:lnTo>
                  <a:pt x="42672" y="2107691"/>
                </a:lnTo>
                <a:lnTo>
                  <a:pt x="67818" y="2107691"/>
                </a:lnTo>
                <a:close/>
              </a:path>
              <a:path w="118109" h="4053840">
                <a:moveTo>
                  <a:pt x="67818" y="2209800"/>
                </a:moveTo>
                <a:lnTo>
                  <a:pt x="67818" y="2133600"/>
                </a:lnTo>
                <a:lnTo>
                  <a:pt x="42672" y="2133600"/>
                </a:lnTo>
                <a:lnTo>
                  <a:pt x="42672" y="2209800"/>
                </a:lnTo>
                <a:lnTo>
                  <a:pt x="67818" y="2209800"/>
                </a:lnTo>
                <a:close/>
              </a:path>
              <a:path w="118109" h="4053840">
                <a:moveTo>
                  <a:pt x="68579" y="2311145"/>
                </a:moveTo>
                <a:lnTo>
                  <a:pt x="68579" y="2234945"/>
                </a:lnTo>
                <a:lnTo>
                  <a:pt x="42672" y="2234945"/>
                </a:lnTo>
                <a:lnTo>
                  <a:pt x="42672" y="2311145"/>
                </a:lnTo>
                <a:lnTo>
                  <a:pt x="68579" y="2311145"/>
                </a:lnTo>
                <a:close/>
              </a:path>
              <a:path w="118109" h="4053840">
                <a:moveTo>
                  <a:pt x="68579" y="2412491"/>
                </a:moveTo>
                <a:lnTo>
                  <a:pt x="68579" y="2336291"/>
                </a:lnTo>
                <a:lnTo>
                  <a:pt x="42672" y="2336291"/>
                </a:lnTo>
                <a:lnTo>
                  <a:pt x="43434" y="2412491"/>
                </a:lnTo>
                <a:lnTo>
                  <a:pt x="68579" y="2412491"/>
                </a:lnTo>
                <a:close/>
              </a:path>
              <a:path w="118109" h="4053840">
                <a:moveTo>
                  <a:pt x="68579" y="2514600"/>
                </a:moveTo>
                <a:lnTo>
                  <a:pt x="68579" y="2438400"/>
                </a:lnTo>
                <a:lnTo>
                  <a:pt x="43433" y="2438400"/>
                </a:lnTo>
                <a:lnTo>
                  <a:pt x="43433" y="2514600"/>
                </a:lnTo>
                <a:lnTo>
                  <a:pt x="68579" y="2514600"/>
                </a:lnTo>
                <a:close/>
              </a:path>
              <a:path w="118109" h="4053840">
                <a:moveTo>
                  <a:pt x="69342" y="2615945"/>
                </a:moveTo>
                <a:lnTo>
                  <a:pt x="68579" y="2539745"/>
                </a:lnTo>
                <a:lnTo>
                  <a:pt x="43434" y="2539745"/>
                </a:lnTo>
                <a:lnTo>
                  <a:pt x="43434" y="2615945"/>
                </a:lnTo>
                <a:lnTo>
                  <a:pt x="69342" y="2615945"/>
                </a:lnTo>
                <a:close/>
              </a:path>
              <a:path w="118109" h="4053840">
                <a:moveTo>
                  <a:pt x="69342" y="2717291"/>
                </a:moveTo>
                <a:lnTo>
                  <a:pt x="69342" y="2641091"/>
                </a:lnTo>
                <a:lnTo>
                  <a:pt x="43434" y="2641091"/>
                </a:lnTo>
                <a:lnTo>
                  <a:pt x="44196" y="2717291"/>
                </a:lnTo>
                <a:lnTo>
                  <a:pt x="69342" y="2717291"/>
                </a:lnTo>
                <a:close/>
              </a:path>
              <a:path w="118109" h="4053840">
                <a:moveTo>
                  <a:pt x="69342" y="2819400"/>
                </a:moveTo>
                <a:lnTo>
                  <a:pt x="69342" y="2743200"/>
                </a:lnTo>
                <a:lnTo>
                  <a:pt x="44196" y="2743200"/>
                </a:lnTo>
                <a:lnTo>
                  <a:pt x="44196" y="2819400"/>
                </a:lnTo>
                <a:lnTo>
                  <a:pt x="69342" y="2819400"/>
                </a:lnTo>
                <a:close/>
              </a:path>
              <a:path w="118109" h="4053840">
                <a:moveTo>
                  <a:pt x="69342" y="2920745"/>
                </a:moveTo>
                <a:lnTo>
                  <a:pt x="69342" y="2844545"/>
                </a:lnTo>
                <a:lnTo>
                  <a:pt x="44196" y="2844545"/>
                </a:lnTo>
                <a:lnTo>
                  <a:pt x="44196" y="2920745"/>
                </a:lnTo>
                <a:lnTo>
                  <a:pt x="69342" y="2920745"/>
                </a:lnTo>
                <a:close/>
              </a:path>
              <a:path w="118109" h="4053840">
                <a:moveTo>
                  <a:pt x="70103" y="3022091"/>
                </a:moveTo>
                <a:lnTo>
                  <a:pt x="70103" y="2945891"/>
                </a:lnTo>
                <a:lnTo>
                  <a:pt x="44196" y="2945891"/>
                </a:lnTo>
                <a:lnTo>
                  <a:pt x="44196" y="3022091"/>
                </a:lnTo>
                <a:lnTo>
                  <a:pt x="70103" y="3022091"/>
                </a:lnTo>
                <a:close/>
              </a:path>
              <a:path w="118109" h="4053840">
                <a:moveTo>
                  <a:pt x="70103" y="3124200"/>
                </a:moveTo>
                <a:lnTo>
                  <a:pt x="70103" y="3048000"/>
                </a:lnTo>
                <a:lnTo>
                  <a:pt x="44196" y="3048000"/>
                </a:lnTo>
                <a:lnTo>
                  <a:pt x="44958" y="3124200"/>
                </a:lnTo>
                <a:lnTo>
                  <a:pt x="70103" y="3124200"/>
                </a:lnTo>
                <a:close/>
              </a:path>
              <a:path w="118109" h="4053840">
                <a:moveTo>
                  <a:pt x="70103" y="3225545"/>
                </a:moveTo>
                <a:lnTo>
                  <a:pt x="70103" y="3149345"/>
                </a:lnTo>
                <a:lnTo>
                  <a:pt x="44957" y="3149345"/>
                </a:lnTo>
                <a:lnTo>
                  <a:pt x="44957" y="3225545"/>
                </a:lnTo>
                <a:lnTo>
                  <a:pt x="70103" y="3225545"/>
                </a:lnTo>
                <a:close/>
              </a:path>
              <a:path w="118109" h="4053840">
                <a:moveTo>
                  <a:pt x="70866" y="3326891"/>
                </a:moveTo>
                <a:lnTo>
                  <a:pt x="70103" y="3250691"/>
                </a:lnTo>
                <a:lnTo>
                  <a:pt x="44958" y="3250691"/>
                </a:lnTo>
                <a:lnTo>
                  <a:pt x="44958" y="3326891"/>
                </a:lnTo>
                <a:lnTo>
                  <a:pt x="70866" y="3326891"/>
                </a:lnTo>
                <a:close/>
              </a:path>
              <a:path w="118109" h="4053840">
                <a:moveTo>
                  <a:pt x="70866" y="3429000"/>
                </a:moveTo>
                <a:lnTo>
                  <a:pt x="70866" y="3352800"/>
                </a:lnTo>
                <a:lnTo>
                  <a:pt x="44958" y="3352800"/>
                </a:lnTo>
                <a:lnTo>
                  <a:pt x="45720" y="3429000"/>
                </a:lnTo>
                <a:lnTo>
                  <a:pt x="70866" y="3429000"/>
                </a:lnTo>
                <a:close/>
              </a:path>
              <a:path w="118109" h="4053840">
                <a:moveTo>
                  <a:pt x="70866" y="3530345"/>
                </a:moveTo>
                <a:lnTo>
                  <a:pt x="70866" y="3454145"/>
                </a:lnTo>
                <a:lnTo>
                  <a:pt x="45720" y="3454145"/>
                </a:lnTo>
                <a:lnTo>
                  <a:pt x="45720" y="3530345"/>
                </a:lnTo>
                <a:lnTo>
                  <a:pt x="70866" y="3530345"/>
                </a:lnTo>
                <a:close/>
              </a:path>
              <a:path w="118109" h="4053840">
                <a:moveTo>
                  <a:pt x="70866" y="3631691"/>
                </a:moveTo>
                <a:lnTo>
                  <a:pt x="70866" y="3555491"/>
                </a:lnTo>
                <a:lnTo>
                  <a:pt x="45720" y="3555491"/>
                </a:lnTo>
                <a:lnTo>
                  <a:pt x="45720" y="3631691"/>
                </a:lnTo>
                <a:lnTo>
                  <a:pt x="70866" y="3631691"/>
                </a:lnTo>
                <a:close/>
              </a:path>
              <a:path w="118109" h="4053840">
                <a:moveTo>
                  <a:pt x="71627" y="3733800"/>
                </a:moveTo>
                <a:lnTo>
                  <a:pt x="71627" y="3657600"/>
                </a:lnTo>
                <a:lnTo>
                  <a:pt x="45720" y="3657600"/>
                </a:lnTo>
                <a:lnTo>
                  <a:pt x="45720" y="3733800"/>
                </a:lnTo>
                <a:lnTo>
                  <a:pt x="71627" y="3733800"/>
                </a:lnTo>
                <a:close/>
              </a:path>
              <a:path w="118109" h="4053840">
                <a:moveTo>
                  <a:pt x="71627" y="3835145"/>
                </a:moveTo>
                <a:lnTo>
                  <a:pt x="71627" y="3758945"/>
                </a:lnTo>
                <a:lnTo>
                  <a:pt x="46481" y="3758945"/>
                </a:lnTo>
                <a:lnTo>
                  <a:pt x="46481" y="3835145"/>
                </a:lnTo>
                <a:lnTo>
                  <a:pt x="71627" y="3835145"/>
                </a:lnTo>
                <a:close/>
              </a:path>
              <a:path w="118109" h="4053840">
                <a:moveTo>
                  <a:pt x="71627" y="3936491"/>
                </a:moveTo>
                <a:lnTo>
                  <a:pt x="71627" y="3860291"/>
                </a:lnTo>
                <a:lnTo>
                  <a:pt x="46481" y="3860291"/>
                </a:lnTo>
                <a:lnTo>
                  <a:pt x="46481" y="3936491"/>
                </a:lnTo>
                <a:lnTo>
                  <a:pt x="71627" y="3936491"/>
                </a:lnTo>
                <a:close/>
              </a:path>
              <a:path w="118109" h="4053840">
                <a:moveTo>
                  <a:pt x="59436" y="4003442"/>
                </a:moveTo>
                <a:lnTo>
                  <a:pt x="25908" y="3945636"/>
                </a:lnTo>
                <a:lnTo>
                  <a:pt x="22098" y="3939540"/>
                </a:lnTo>
                <a:lnTo>
                  <a:pt x="14477" y="3938016"/>
                </a:lnTo>
                <a:lnTo>
                  <a:pt x="8382" y="3941064"/>
                </a:lnTo>
                <a:lnTo>
                  <a:pt x="2286" y="3944874"/>
                </a:lnTo>
                <a:lnTo>
                  <a:pt x="0" y="3952493"/>
                </a:lnTo>
                <a:lnTo>
                  <a:pt x="3810" y="3958590"/>
                </a:lnTo>
                <a:lnTo>
                  <a:pt x="46482" y="4031658"/>
                </a:lnTo>
                <a:lnTo>
                  <a:pt x="46482" y="4028693"/>
                </a:lnTo>
                <a:lnTo>
                  <a:pt x="48768" y="4028693"/>
                </a:lnTo>
                <a:lnTo>
                  <a:pt x="48768" y="4021836"/>
                </a:lnTo>
                <a:lnTo>
                  <a:pt x="59436" y="4003442"/>
                </a:lnTo>
                <a:close/>
              </a:path>
              <a:path w="118109" h="4053840">
                <a:moveTo>
                  <a:pt x="71853" y="3982033"/>
                </a:moveTo>
                <a:lnTo>
                  <a:pt x="71627" y="3962400"/>
                </a:lnTo>
                <a:lnTo>
                  <a:pt x="46482" y="3962400"/>
                </a:lnTo>
                <a:lnTo>
                  <a:pt x="46482" y="3981108"/>
                </a:lnTo>
                <a:lnTo>
                  <a:pt x="59436" y="4003442"/>
                </a:lnTo>
                <a:lnTo>
                  <a:pt x="71853" y="3982033"/>
                </a:lnTo>
                <a:close/>
              </a:path>
              <a:path w="118109" h="4053840">
                <a:moveTo>
                  <a:pt x="72390" y="4031350"/>
                </a:moveTo>
                <a:lnTo>
                  <a:pt x="72390" y="4028693"/>
                </a:lnTo>
                <a:lnTo>
                  <a:pt x="46482" y="4028693"/>
                </a:lnTo>
                <a:lnTo>
                  <a:pt x="46482" y="4031658"/>
                </a:lnTo>
                <a:lnTo>
                  <a:pt x="59436" y="4053840"/>
                </a:lnTo>
                <a:lnTo>
                  <a:pt x="72390" y="4031350"/>
                </a:lnTo>
                <a:close/>
              </a:path>
              <a:path w="118109" h="4053840">
                <a:moveTo>
                  <a:pt x="70103" y="4021836"/>
                </a:moveTo>
                <a:lnTo>
                  <a:pt x="59436" y="4003442"/>
                </a:lnTo>
                <a:lnTo>
                  <a:pt x="48768" y="4021836"/>
                </a:lnTo>
                <a:lnTo>
                  <a:pt x="70103" y="4021836"/>
                </a:lnTo>
                <a:close/>
              </a:path>
              <a:path w="118109" h="4053840">
                <a:moveTo>
                  <a:pt x="70103" y="4028693"/>
                </a:moveTo>
                <a:lnTo>
                  <a:pt x="70103" y="4021836"/>
                </a:lnTo>
                <a:lnTo>
                  <a:pt x="48768" y="4021836"/>
                </a:lnTo>
                <a:lnTo>
                  <a:pt x="48768" y="4028693"/>
                </a:lnTo>
                <a:lnTo>
                  <a:pt x="70103" y="4028693"/>
                </a:lnTo>
                <a:close/>
              </a:path>
              <a:path w="118109" h="4053840">
                <a:moveTo>
                  <a:pt x="72390" y="4028693"/>
                </a:moveTo>
                <a:lnTo>
                  <a:pt x="71853" y="3982033"/>
                </a:lnTo>
                <a:lnTo>
                  <a:pt x="59436" y="4003442"/>
                </a:lnTo>
                <a:lnTo>
                  <a:pt x="70103" y="4021836"/>
                </a:lnTo>
                <a:lnTo>
                  <a:pt x="70103" y="4028693"/>
                </a:lnTo>
                <a:lnTo>
                  <a:pt x="72390" y="4028693"/>
                </a:lnTo>
                <a:close/>
              </a:path>
              <a:path w="118109" h="4053840">
                <a:moveTo>
                  <a:pt x="118110" y="3952493"/>
                </a:moveTo>
                <a:lnTo>
                  <a:pt x="115824" y="3944874"/>
                </a:lnTo>
                <a:lnTo>
                  <a:pt x="103632" y="3937254"/>
                </a:lnTo>
                <a:lnTo>
                  <a:pt x="96012" y="3939540"/>
                </a:lnTo>
                <a:lnTo>
                  <a:pt x="92964" y="3945636"/>
                </a:lnTo>
                <a:lnTo>
                  <a:pt x="71853" y="3982033"/>
                </a:lnTo>
                <a:lnTo>
                  <a:pt x="72390" y="4028693"/>
                </a:lnTo>
                <a:lnTo>
                  <a:pt x="72390" y="4031350"/>
                </a:lnTo>
                <a:lnTo>
                  <a:pt x="114300" y="3958590"/>
                </a:lnTo>
                <a:lnTo>
                  <a:pt x="118110" y="3952493"/>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CA" sz="1235"/>
          </a:p>
        </p:txBody>
      </p:sp>
      <p:sp>
        <p:nvSpPr>
          <p:cNvPr id="8" name="bk object 19"/>
          <p:cNvSpPr>
            <a:spLocks/>
          </p:cNvSpPr>
          <p:nvPr/>
        </p:nvSpPr>
        <p:spPr bwMode="auto">
          <a:xfrm>
            <a:off x="8505152" y="1836365"/>
            <a:ext cx="0" cy="140074"/>
          </a:xfrm>
          <a:custGeom>
            <a:avLst/>
            <a:gdLst>
              <a:gd name="T0" fmla="*/ 0 h 158750"/>
              <a:gd name="T1" fmla="*/ 158496 h 158750"/>
            </a:gdLst>
            <a:ahLst/>
            <a:cxnLst>
              <a:cxn ang="0">
                <a:pos x="0" y="T0"/>
              </a:cxn>
              <a:cxn ang="0">
                <a:pos x="0" y="T1"/>
              </a:cxn>
            </a:cxnLst>
            <a:rect l="0" t="0" r="r" b="b"/>
            <a:pathLst>
              <a:path h="158750">
                <a:moveTo>
                  <a:pt x="0" y="0"/>
                </a:moveTo>
                <a:lnTo>
                  <a:pt x="0" y="158496"/>
                </a:lnTo>
              </a:path>
            </a:pathLst>
          </a:custGeom>
          <a:noFill/>
          <a:ln w="9143">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9" name="bk object 20"/>
          <p:cNvSpPr>
            <a:spLocks/>
          </p:cNvSpPr>
          <p:nvPr/>
        </p:nvSpPr>
        <p:spPr bwMode="auto">
          <a:xfrm>
            <a:off x="8505152"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143">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0" name="bk object 21"/>
          <p:cNvSpPr>
            <a:spLocks/>
          </p:cNvSpPr>
          <p:nvPr/>
        </p:nvSpPr>
        <p:spPr bwMode="auto">
          <a:xfrm>
            <a:off x="8505152" y="2842092"/>
            <a:ext cx="0" cy="2238376"/>
          </a:xfrm>
          <a:custGeom>
            <a:avLst/>
            <a:gdLst>
              <a:gd name="T0" fmla="*/ 0 h 2536825"/>
              <a:gd name="T1" fmla="*/ 2536697 h 2536825"/>
            </a:gdLst>
            <a:ahLst/>
            <a:cxnLst>
              <a:cxn ang="0">
                <a:pos x="0" y="T0"/>
              </a:cxn>
              <a:cxn ang="0">
                <a:pos x="0" y="T1"/>
              </a:cxn>
            </a:cxnLst>
            <a:rect l="0" t="0" r="r" b="b"/>
            <a:pathLst>
              <a:path h="2536825">
                <a:moveTo>
                  <a:pt x="0" y="0"/>
                </a:moveTo>
                <a:lnTo>
                  <a:pt x="0" y="2536697"/>
                </a:lnTo>
              </a:path>
            </a:pathLst>
          </a:custGeom>
          <a:noFill/>
          <a:ln w="9143">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1" name="bk object 22"/>
          <p:cNvSpPr>
            <a:spLocks/>
          </p:cNvSpPr>
          <p:nvPr/>
        </p:nvSpPr>
        <p:spPr bwMode="auto">
          <a:xfrm>
            <a:off x="8839969" y="1836365"/>
            <a:ext cx="0" cy="140074"/>
          </a:xfrm>
          <a:custGeom>
            <a:avLst/>
            <a:gdLst>
              <a:gd name="T0" fmla="*/ 0 h 158750"/>
              <a:gd name="T1" fmla="*/ 158496 h 158750"/>
            </a:gdLst>
            <a:ahLst/>
            <a:cxnLst>
              <a:cxn ang="0">
                <a:pos x="0" y="T0"/>
              </a:cxn>
              <a:cxn ang="0">
                <a:pos x="0" y="T1"/>
              </a:cxn>
            </a:cxnLst>
            <a:rect l="0" t="0" r="r" b="b"/>
            <a:pathLst>
              <a:path h="158750">
                <a:moveTo>
                  <a:pt x="0" y="0"/>
                </a:moveTo>
                <a:lnTo>
                  <a:pt x="0" y="158496"/>
                </a:lnTo>
              </a:path>
            </a:pathLst>
          </a:custGeom>
          <a:noFill/>
          <a:ln w="9906">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2" name="bk object 23"/>
          <p:cNvSpPr>
            <a:spLocks/>
          </p:cNvSpPr>
          <p:nvPr/>
        </p:nvSpPr>
        <p:spPr bwMode="auto">
          <a:xfrm>
            <a:off x="8839969"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906">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3" name="bk object 24"/>
          <p:cNvSpPr>
            <a:spLocks/>
          </p:cNvSpPr>
          <p:nvPr/>
        </p:nvSpPr>
        <p:spPr bwMode="auto">
          <a:xfrm>
            <a:off x="8839969" y="2842092"/>
            <a:ext cx="0" cy="2238376"/>
          </a:xfrm>
          <a:custGeom>
            <a:avLst/>
            <a:gdLst>
              <a:gd name="T0" fmla="*/ 0 h 2536825"/>
              <a:gd name="T1" fmla="*/ 2536697 h 2536825"/>
            </a:gdLst>
            <a:ahLst/>
            <a:cxnLst>
              <a:cxn ang="0">
                <a:pos x="0" y="T0"/>
              </a:cxn>
              <a:cxn ang="0">
                <a:pos x="0" y="T1"/>
              </a:cxn>
            </a:cxnLst>
            <a:rect l="0" t="0" r="r" b="b"/>
            <a:pathLst>
              <a:path h="2536825">
                <a:moveTo>
                  <a:pt x="0" y="0"/>
                </a:moveTo>
                <a:lnTo>
                  <a:pt x="0" y="2536697"/>
                </a:lnTo>
              </a:path>
            </a:pathLst>
          </a:custGeom>
          <a:noFill/>
          <a:ln w="9906">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4" name="bk object 25"/>
          <p:cNvSpPr>
            <a:spLocks/>
          </p:cNvSpPr>
          <p:nvPr/>
        </p:nvSpPr>
        <p:spPr bwMode="auto">
          <a:xfrm>
            <a:off x="10163848" y="1836365"/>
            <a:ext cx="0" cy="140074"/>
          </a:xfrm>
          <a:custGeom>
            <a:avLst/>
            <a:gdLst>
              <a:gd name="T0" fmla="*/ 0 h 158750"/>
              <a:gd name="T1" fmla="*/ 158496 h 158750"/>
            </a:gdLst>
            <a:ahLst/>
            <a:cxnLst>
              <a:cxn ang="0">
                <a:pos x="0" y="T0"/>
              </a:cxn>
              <a:cxn ang="0">
                <a:pos x="0" y="T1"/>
              </a:cxn>
            </a:cxnLst>
            <a:rect l="0" t="0" r="r" b="b"/>
            <a:pathLst>
              <a:path h="158750">
                <a:moveTo>
                  <a:pt x="0" y="0"/>
                </a:moveTo>
                <a:lnTo>
                  <a:pt x="0" y="158496"/>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5" name="bk object 26"/>
          <p:cNvSpPr>
            <a:spLocks/>
          </p:cNvSpPr>
          <p:nvPr/>
        </p:nvSpPr>
        <p:spPr bwMode="auto">
          <a:xfrm>
            <a:off x="10163848"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6" name="bk object 27"/>
          <p:cNvSpPr>
            <a:spLocks/>
          </p:cNvSpPr>
          <p:nvPr/>
        </p:nvSpPr>
        <p:spPr bwMode="auto">
          <a:xfrm>
            <a:off x="10163848" y="2842092"/>
            <a:ext cx="0" cy="2238376"/>
          </a:xfrm>
          <a:custGeom>
            <a:avLst/>
            <a:gdLst>
              <a:gd name="T0" fmla="*/ 0 h 2536825"/>
              <a:gd name="T1" fmla="*/ 2536697 h 2536825"/>
            </a:gdLst>
            <a:ahLst/>
            <a:cxnLst>
              <a:cxn ang="0">
                <a:pos x="0" y="T0"/>
              </a:cxn>
              <a:cxn ang="0">
                <a:pos x="0" y="T1"/>
              </a:cxn>
            </a:cxnLst>
            <a:rect l="0" t="0" r="r" b="b"/>
            <a:pathLst>
              <a:path h="2536825">
                <a:moveTo>
                  <a:pt x="0" y="0"/>
                </a:moveTo>
                <a:lnTo>
                  <a:pt x="0" y="253669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7" name="bk object 28"/>
          <p:cNvSpPr>
            <a:spLocks/>
          </p:cNvSpPr>
          <p:nvPr/>
        </p:nvSpPr>
        <p:spPr bwMode="auto">
          <a:xfrm>
            <a:off x="9182485" y="1836365"/>
            <a:ext cx="0" cy="140074"/>
          </a:xfrm>
          <a:custGeom>
            <a:avLst/>
            <a:gdLst>
              <a:gd name="T0" fmla="*/ 0 h 158750"/>
              <a:gd name="T1" fmla="*/ 158496 h 158750"/>
            </a:gdLst>
            <a:ahLst/>
            <a:cxnLst>
              <a:cxn ang="0">
                <a:pos x="0" y="T0"/>
              </a:cxn>
              <a:cxn ang="0">
                <a:pos x="0" y="T1"/>
              </a:cxn>
            </a:cxnLst>
            <a:rect l="0" t="0" r="r" b="b"/>
            <a:pathLst>
              <a:path h="158750">
                <a:moveTo>
                  <a:pt x="0" y="0"/>
                </a:moveTo>
                <a:lnTo>
                  <a:pt x="0" y="158496"/>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8" name="bk object 29"/>
          <p:cNvSpPr>
            <a:spLocks/>
          </p:cNvSpPr>
          <p:nvPr/>
        </p:nvSpPr>
        <p:spPr bwMode="auto">
          <a:xfrm>
            <a:off x="9182485"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9" name="bk object 30"/>
          <p:cNvSpPr>
            <a:spLocks/>
          </p:cNvSpPr>
          <p:nvPr/>
        </p:nvSpPr>
        <p:spPr bwMode="auto">
          <a:xfrm>
            <a:off x="9182485" y="2842092"/>
            <a:ext cx="0" cy="2238376"/>
          </a:xfrm>
          <a:custGeom>
            <a:avLst/>
            <a:gdLst>
              <a:gd name="T0" fmla="*/ 0 h 2536825"/>
              <a:gd name="T1" fmla="*/ 2536697 h 2536825"/>
            </a:gdLst>
            <a:ahLst/>
            <a:cxnLst>
              <a:cxn ang="0">
                <a:pos x="0" y="T0"/>
              </a:cxn>
              <a:cxn ang="0">
                <a:pos x="0" y="T1"/>
              </a:cxn>
            </a:cxnLst>
            <a:rect l="0" t="0" r="r" b="b"/>
            <a:pathLst>
              <a:path h="2536825">
                <a:moveTo>
                  <a:pt x="0" y="0"/>
                </a:moveTo>
                <a:lnTo>
                  <a:pt x="0" y="2536697"/>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20" name="bk object 31"/>
          <p:cNvSpPr>
            <a:spLocks/>
          </p:cNvSpPr>
          <p:nvPr/>
        </p:nvSpPr>
        <p:spPr bwMode="auto">
          <a:xfrm>
            <a:off x="9815561" y="1836365"/>
            <a:ext cx="0" cy="140074"/>
          </a:xfrm>
          <a:custGeom>
            <a:avLst/>
            <a:gdLst>
              <a:gd name="T0" fmla="*/ 0 h 158750"/>
              <a:gd name="T1" fmla="*/ 158496 h 158750"/>
            </a:gdLst>
            <a:ahLst/>
            <a:cxnLst>
              <a:cxn ang="0">
                <a:pos x="0" y="T0"/>
              </a:cxn>
              <a:cxn ang="0">
                <a:pos x="0" y="T1"/>
              </a:cxn>
            </a:cxnLst>
            <a:rect l="0" t="0" r="r" b="b"/>
            <a:pathLst>
              <a:path h="158750">
                <a:moveTo>
                  <a:pt x="0" y="0"/>
                </a:moveTo>
                <a:lnTo>
                  <a:pt x="0" y="158496"/>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21" name="bk object 32"/>
          <p:cNvSpPr>
            <a:spLocks/>
          </p:cNvSpPr>
          <p:nvPr/>
        </p:nvSpPr>
        <p:spPr bwMode="auto">
          <a:xfrm>
            <a:off x="9815561"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22" name="bk object 33"/>
          <p:cNvSpPr>
            <a:spLocks/>
          </p:cNvSpPr>
          <p:nvPr/>
        </p:nvSpPr>
        <p:spPr bwMode="auto">
          <a:xfrm>
            <a:off x="9815561" y="2842092"/>
            <a:ext cx="0" cy="2238376"/>
          </a:xfrm>
          <a:custGeom>
            <a:avLst/>
            <a:gdLst>
              <a:gd name="T0" fmla="*/ 0 h 2536825"/>
              <a:gd name="T1" fmla="*/ 2536697 h 2536825"/>
            </a:gdLst>
            <a:ahLst/>
            <a:cxnLst>
              <a:cxn ang="0">
                <a:pos x="0" y="T0"/>
              </a:cxn>
              <a:cxn ang="0">
                <a:pos x="0" y="T1"/>
              </a:cxn>
            </a:cxnLst>
            <a:rect l="0" t="0" r="r" b="b"/>
            <a:pathLst>
              <a:path h="2536825">
                <a:moveTo>
                  <a:pt x="0" y="0"/>
                </a:moveTo>
                <a:lnTo>
                  <a:pt x="0" y="253669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23" name="bk object 34"/>
          <p:cNvSpPr>
            <a:spLocks/>
          </p:cNvSpPr>
          <p:nvPr/>
        </p:nvSpPr>
        <p:spPr bwMode="auto">
          <a:xfrm>
            <a:off x="9499985" y="1836365"/>
            <a:ext cx="0" cy="140074"/>
          </a:xfrm>
          <a:custGeom>
            <a:avLst/>
            <a:gdLst>
              <a:gd name="T0" fmla="*/ 0 h 158750"/>
              <a:gd name="T1" fmla="*/ 158496 h 158750"/>
            </a:gdLst>
            <a:ahLst/>
            <a:cxnLst>
              <a:cxn ang="0">
                <a:pos x="0" y="T0"/>
              </a:cxn>
              <a:cxn ang="0">
                <a:pos x="0" y="T1"/>
              </a:cxn>
            </a:cxnLst>
            <a:rect l="0" t="0" r="r" b="b"/>
            <a:pathLst>
              <a:path h="158750">
                <a:moveTo>
                  <a:pt x="0" y="0"/>
                </a:moveTo>
                <a:lnTo>
                  <a:pt x="0" y="158496"/>
                </a:lnTo>
              </a:path>
            </a:pathLst>
          </a:custGeom>
          <a:noFill/>
          <a:ln w="9143">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24" name="bk object 35"/>
          <p:cNvSpPr>
            <a:spLocks/>
          </p:cNvSpPr>
          <p:nvPr/>
        </p:nvSpPr>
        <p:spPr bwMode="auto">
          <a:xfrm>
            <a:off x="9499985"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143">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25" name="bk object 36"/>
          <p:cNvSpPr>
            <a:spLocks/>
          </p:cNvSpPr>
          <p:nvPr/>
        </p:nvSpPr>
        <p:spPr bwMode="auto">
          <a:xfrm>
            <a:off x="9499985" y="2842092"/>
            <a:ext cx="0" cy="2238376"/>
          </a:xfrm>
          <a:custGeom>
            <a:avLst/>
            <a:gdLst>
              <a:gd name="T0" fmla="*/ 0 h 2536825"/>
              <a:gd name="T1" fmla="*/ 2536697 h 2536825"/>
            </a:gdLst>
            <a:ahLst/>
            <a:cxnLst>
              <a:cxn ang="0">
                <a:pos x="0" y="T0"/>
              </a:cxn>
              <a:cxn ang="0">
                <a:pos x="0" y="T1"/>
              </a:cxn>
            </a:cxnLst>
            <a:rect l="0" t="0" r="r" b="b"/>
            <a:pathLst>
              <a:path h="2536825">
                <a:moveTo>
                  <a:pt x="0" y="0"/>
                </a:moveTo>
                <a:lnTo>
                  <a:pt x="0" y="2536697"/>
                </a:lnTo>
              </a:path>
            </a:pathLst>
          </a:custGeom>
          <a:noFill/>
          <a:ln w="9143">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26" name="bk object 37"/>
          <p:cNvSpPr>
            <a:spLocks/>
          </p:cNvSpPr>
          <p:nvPr/>
        </p:nvSpPr>
        <p:spPr bwMode="auto">
          <a:xfrm>
            <a:off x="6838757" y="1844770"/>
            <a:ext cx="0" cy="808224"/>
          </a:xfrm>
          <a:custGeom>
            <a:avLst/>
            <a:gdLst>
              <a:gd name="T0" fmla="*/ 0 h 915669"/>
              <a:gd name="T1" fmla="*/ 915161 h 915669"/>
            </a:gdLst>
            <a:ahLst/>
            <a:cxnLst>
              <a:cxn ang="0">
                <a:pos x="0" y="T0"/>
              </a:cxn>
              <a:cxn ang="0">
                <a:pos x="0" y="T1"/>
              </a:cxn>
            </a:cxnLst>
            <a:rect l="0" t="0" r="r" b="b"/>
            <a:pathLst>
              <a:path h="915669">
                <a:moveTo>
                  <a:pt x="0" y="0"/>
                </a:moveTo>
                <a:lnTo>
                  <a:pt x="0" y="915161"/>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27" name="bk object 38"/>
          <p:cNvSpPr>
            <a:spLocks/>
          </p:cNvSpPr>
          <p:nvPr/>
        </p:nvSpPr>
        <p:spPr bwMode="auto">
          <a:xfrm>
            <a:off x="6838757" y="2842092"/>
            <a:ext cx="0" cy="746592"/>
          </a:xfrm>
          <a:custGeom>
            <a:avLst/>
            <a:gdLst>
              <a:gd name="T0" fmla="*/ 0 h 845185"/>
              <a:gd name="T1" fmla="*/ 845058 h 845185"/>
            </a:gdLst>
            <a:ahLst/>
            <a:cxnLst>
              <a:cxn ang="0">
                <a:pos x="0" y="T0"/>
              </a:cxn>
              <a:cxn ang="0">
                <a:pos x="0" y="T1"/>
              </a:cxn>
            </a:cxnLst>
            <a:rect l="0" t="0" r="r" b="b"/>
            <a:pathLst>
              <a:path h="845185">
                <a:moveTo>
                  <a:pt x="0" y="0"/>
                </a:moveTo>
                <a:lnTo>
                  <a:pt x="0" y="845058"/>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28" name="bk object 39"/>
          <p:cNvSpPr>
            <a:spLocks/>
          </p:cNvSpPr>
          <p:nvPr/>
        </p:nvSpPr>
        <p:spPr bwMode="auto">
          <a:xfrm>
            <a:off x="6838757" y="3770780"/>
            <a:ext cx="0" cy="1309688"/>
          </a:xfrm>
          <a:custGeom>
            <a:avLst/>
            <a:gdLst>
              <a:gd name="T0" fmla="*/ 0 h 1485264"/>
              <a:gd name="T1" fmla="*/ 1485137 h 1485264"/>
            </a:gdLst>
            <a:ahLst/>
            <a:cxnLst>
              <a:cxn ang="0">
                <a:pos x="0" y="T0"/>
              </a:cxn>
              <a:cxn ang="0">
                <a:pos x="0" y="T1"/>
              </a:cxn>
            </a:cxnLst>
            <a:rect l="0" t="0" r="r" b="b"/>
            <a:pathLst>
              <a:path h="1485264">
                <a:moveTo>
                  <a:pt x="0" y="0"/>
                </a:moveTo>
                <a:lnTo>
                  <a:pt x="0" y="148513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29" name="bk object 40"/>
          <p:cNvSpPr>
            <a:spLocks/>
          </p:cNvSpPr>
          <p:nvPr/>
        </p:nvSpPr>
        <p:spPr bwMode="auto">
          <a:xfrm>
            <a:off x="7173576" y="1844769"/>
            <a:ext cx="0" cy="133069"/>
          </a:xfrm>
          <a:custGeom>
            <a:avLst/>
            <a:gdLst>
              <a:gd name="T0" fmla="*/ 0 h 149860"/>
              <a:gd name="T1" fmla="*/ 149351 h 149860"/>
            </a:gdLst>
            <a:ahLst/>
            <a:cxnLst>
              <a:cxn ang="0">
                <a:pos x="0" y="T0"/>
              </a:cxn>
              <a:cxn ang="0">
                <a:pos x="0" y="T1"/>
              </a:cxn>
            </a:cxnLst>
            <a:rect l="0" t="0" r="r" b="b"/>
            <a:pathLst>
              <a:path h="149860">
                <a:moveTo>
                  <a:pt x="0" y="0"/>
                </a:moveTo>
                <a:lnTo>
                  <a:pt x="0" y="149351"/>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30" name="bk object 41"/>
          <p:cNvSpPr>
            <a:spLocks/>
          </p:cNvSpPr>
          <p:nvPr/>
        </p:nvSpPr>
        <p:spPr bwMode="auto">
          <a:xfrm>
            <a:off x="7173576"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31" name="bk object 42"/>
          <p:cNvSpPr>
            <a:spLocks/>
          </p:cNvSpPr>
          <p:nvPr/>
        </p:nvSpPr>
        <p:spPr bwMode="auto">
          <a:xfrm>
            <a:off x="7173576" y="2842092"/>
            <a:ext cx="0" cy="746592"/>
          </a:xfrm>
          <a:custGeom>
            <a:avLst/>
            <a:gdLst>
              <a:gd name="T0" fmla="*/ 0 h 845185"/>
              <a:gd name="T1" fmla="*/ 845058 h 845185"/>
            </a:gdLst>
            <a:ahLst/>
            <a:cxnLst>
              <a:cxn ang="0">
                <a:pos x="0" y="T0"/>
              </a:cxn>
              <a:cxn ang="0">
                <a:pos x="0" y="T1"/>
              </a:cxn>
            </a:cxnLst>
            <a:rect l="0" t="0" r="r" b="b"/>
            <a:pathLst>
              <a:path h="845185">
                <a:moveTo>
                  <a:pt x="0" y="0"/>
                </a:moveTo>
                <a:lnTo>
                  <a:pt x="0" y="845058"/>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32" name="bk object 43"/>
          <p:cNvSpPr>
            <a:spLocks/>
          </p:cNvSpPr>
          <p:nvPr/>
        </p:nvSpPr>
        <p:spPr bwMode="auto">
          <a:xfrm>
            <a:off x="7173576" y="3770780"/>
            <a:ext cx="0" cy="1309688"/>
          </a:xfrm>
          <a:custGeom>
            <a:avLst/>
            <a:gdLst>
              <a:gd name="T0" fmla="*/ 0 h 1485264"/>
              <a:gd name="T1" fmla="*/ 1485137 h 1485264"/>
            </a:gdLst>
            <a:ahLst/>
            <a:cxnLst>
              <a:cxn ang="0">
                <a:pos x="0" y="T0"/>
              </a:cxn>
              <a:cxn ang="0">
                <a:pos x="0" y="T1"/>
              </a:cxn>
            </a:cxnLst>
            <a:rect l="0" t="0" r="r" b="b"/>
            <a:pathLst>
              <a:path h="1485264">
                <a:moveTo>
                  <a:pt x="0" y="0"/>
                </a:moveTo>
                <a:lnTo>
                  <a:pt x="0" y="1485137"/>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33" name="bk object 44"/>
          <p:cNvSpPr>
            <a:spLocks/>
          </p:cNvSpPr>
          <p:nvPr/>
        </p:nvSpPr>
        <p:spPr bwMode="auto">
          <a:xfrm>
            <a:off x="8497455" y="1844769"/>
            <a:ext cx="0" cy="133069"/>
          </a:xfrm>
          <a:custGeom>
            <a:avLst/>
            <a:gdLst>
              <a:gd name="T0" fmla="*/ 0 h 149860"/>
              <a:gd name="T1" fmla="*/ 149351 h 149860"/>
            </a:gdLst>
            <a:ahLst/>
            <a:cxnLst>
              <a:cxn ang="0">
                <a:pos x="0" y="T0"/>
              </a:cxn>
              <a:cxn ang="0">
                <a:pos x="0" y="T1"/>
              </a:cxn>
            </a:cxnLst>
            <a:rect l="0" t="0" r="r" b="b"/>
            <a:pathLst>
              <a:path h="149860">
                <a:moveTo>
                  <a:pt x="0" y="0"/>
                </a:moveTo>
                <a:lnTo>
                  <a:pt x="0" y="149351"/>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34" name="bk object 45"/>
          <p:cNvSpPr>
            <a:spLocks/>
          </p:cNvSpPr>
          <p:nvPr/>
        </p:nvSpPr>
        <p:spPr bwMode="auto">
          <a:xfrm>
            <a:off x="8497455"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35" name="bk object 46"/>
          <p:cNvSpPr>
            <a:spLocks/>
          </p:cNvSpPr>
          <p:nvPr/>
        </p:nvSpPr>
        <p:spPr bwMode="auto">
          <a:xfrm>
            <a:off x="8497455" y="2842092"/>
            <a:ext cx="0" cy="2238376"/>
          </a:xfrm>
          <a:custGeom>
            <a:avLst/>
            <a:gdLst>
              <a:gd name="T0" fmla="*/ 0 h 2536825"/>
              <a:gd name="T1" fmla="*/ 2536697 h 2536825"/>
            </a:gdLst>
            <a:ahLst/>
            <a:cxnLst>
              <a:cxn ang="0">
                <a:pos x="0" y="T0"/>
              </a:cxn>
              <a:cxn ang="0">
                <a:pos x="0" y="T1"/>
              </a:cxn>
            </a:cxnLst>
            <a:rect l="0" t="0" r="r" b="b"/>
            <a:pathLst>
              <a:path h="2536825">
                <a:moveTo>
                  <a:pt x="0" y="0"/>
                </a:moveTo>
                <a:lnTo>
                  <a:pt x="0" y="253669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36" name="bk object 47"/>
          <p:cNvSpPr>
            <a:spLocks/>
          </p:cNvSpPr>
          <p:nvPr/>
        </p:nvSpPr>
        <p:spPr bwMode="auto">
          <a:xfrm>
            <a:off x="7516091" y="1844769"/>
            <a:ext cx="0" cy="133069"/>
          </a:xfrm>
          <a:custGeom>
            <a:avLst/>
            <a:gdLst>
              <a:gd name="T0" fmla="*/ 0 h 149860"/>
              <a:gd name="T1" fmla="*/ 149351 h 149860"/>
            </a:gdLst>
            <a:ahLst/>
            <a:cxnLst>
              <a:cxn ang="0">
                <a:pos x="0" y="T0"/>
              </a:cxn>
              <a:cxn ang="0">
                <a:pos x="0" y="T1"/>
              </a:cxn>
            </a:cxnLst>
            <a:rect l="0" t="0" r="r" b="b"/>
            <a:pathLst>
              <a:path h="149860">
                <a:moveTo>
                  <a:pt x="0" y="0"/>
                </a:moveTo>
                <a:lnTo>
                  <a:pt x="0" y="149351"/>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37" name="bk object 48"/>
          <p:cNvSpPr>
            <a:spLocks/>
          </p:cNvSpPr>
          <p:nvPr/>
        </p:nvSpPr>
        <p:spPr bwMode="auto">
          <a:xfrm>
            <a:off x="7516091"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38" name="bk object 49"/>
          <p:cNvSpPr>
            <a:spLocks/>
          </p:cNvSpPr>
          <p:nvPr/>
        </p:nvSpPr>
        <p:spPr bwMode="auto">
          <a:xfrm>
            <a:off x="7516091" y="2842092"/>
            <a:ext cx="0" cy="746592"/>
          </a:xfrm>
          <a:custGeom>
            <a:avLst/>
            <a:gdLst>
              <a:gd name="T0" fmla="*/ 0 h 845185"/>
              <a:gd name="T1" fmla="*/ 845058 h 845185"/>
            </a:gdLst>
            <a:ahLst/>
            <a:cxnLst>
              <a:cxn ang="0">
                <a:pos x="0" y="T0"/>
              </a:cxn>
              <a:cxn ang="0">
                <a:pos x="0" y="T1"/>
              </a:cxn>
            </a:cxnLst>
            <a:rect l="0" t="0" r="r" b="b"/>
            <a:pathLst>
              <a:path h="845185">
                <a:moveTo>
                  <a:pt x="0" y="0"/>
                </a:moveTo>
                <a:lnTo>
                  <a:pt x="0" y="845058"/>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39" name="bk object 50"/>
          <p:cNvSpPr>
            <a:spLocks/>
          </p:cNvSpPr>
          <p:nvPr/>
        </p:nvSpPr>
        <p:spPr bwMode="auto">
          <a:xfrm>
            <a:off x="7516091" y="3770780"/>
            <a:ext cx="0" cy="1309688"/>
          </a:xfrm>
          <a:custGeom>
            <a:avLst/>
            <a:gdLst>
              <a:gd name="T0" fmla="*/ 0 h 1485264"/>
              <a:gd name="T1" fmla="*/ 1485137 h 1485264"/>
            </a:gdLst>
            <a:ahLst/>
            <a:cxnLst>
              <a:cxn ang="0">
                <a:pos x="0" y="T0"/>
              </a:cxn>
              <a:cxn ang="0">
                <a:pos x="0" y="T1"/>
              </a:cxn>
            </a:cxnLst>
            <a:rect l="0" t="0" r="r" b="b"/>
            <a:pathLst>
              <a:path h="1485264">
                <a:moveTo>
                  <a:pt x="0" y="0"/>
                </a:moveTo>
                <a:lnTo>
                  <a:pt x="0" y="1485137"/>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40" name="bk object 51"/>
          <p:cNvSpPr>
            <a:spLocks/>
          </p:cNvSpPr>
          <p:nvPr/>
        </p:nvSpPr>
        <p:spPr bwMode="auto">
          <a:xfrm>
            <a:off x="8149167" y="1844769"/>
            <a:ext cx="0" cy="133069"/>
          </a:xfrm>
          <a:custGeom>
            <a:avLst/>
            <a:gdLst>
              <a:gd name="T0" fmla="*/ 0 h 149860"/>
              <a:gd name="T1" fmla="*/ 149351 h 149860"/>
            </a:gdLst>
            <a:ahLst/>
            <a:cxnLst>
              <a:cxn ang="0">
                <a:pos x="0" y="T0"/>
              </a:cxn>
              <a:cxn ang="0">
                <a:pos x="0" y="T1"/>
              </a:cxn>
            </a:cxnLst>
            <a:rect l="0" t="0" r="r" b="b"/>
            <a:pathLst>
              <a:path h="149860">
                <a:moveTo>
                  <a:pt x="0" y="0"/>
                </a:moveTo>
                <a:lnTo>
                  <a:pt x="0" y="149351"/>
                </a:lnTo>
              </a:path>
            </a:pathLst>
          </a:custGeom>
          <a:noFill/>
          <a:ln w="9906">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41" name="bk object 52"/>
          <p:cNvSpPr>
            <a:spLocks/>
          </p:cNvSpPr>
          <p:nvPr/>
        </p:nvSpPr>
        <p:spPr bwMode="auto">
          <a:xfrm>
            <a:off x="8149167"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906">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42" name="bk object 53"/>
          <p:cNvSpPr>
            <a:spLocks/>
          </p:cNvSpPr>
          <p:nvPr/>
        </p:nvSpPr>
        <p:spPr bwMode="auto">
          <a:xfrm>
            <a:off x="8149167" y="2842092"/>
            <a:ext cx="0" cy="2238376"/>
          </a:xfrm>
          <a:custGeom>
            <a:avLst/>
            <a:gdLst>
              <a:gd name="T0" fmla="*/ 0 h 2536825"/>
              <a:gd name="T1" fmla="*/ 2536697 h 2536825"/>
            </a:gdLst>
            <a:ahLst/>
            <a:cxnLst>
              <a:cxn ang="0">
                <a:pos x="0" y="T0"/>
              </a:cxn>
              <a:cxn ang="0">
                <a:pos x="0" y="T1"/>
              </a:cxn>
            </a:cxnLst>
            <a:rect l="0" t="0" r="r" b="b"/>
            <a:pathLst>
              <a:path h="2536825">
                <a:moveTo>
                  <a:pt x="0" y="0"/>
                </a:moveTo>
                <a:lnTo>
                  <a:pt x="0" y="2536697"/>
                </a:lnTo>
              </a:path>
            </a:pathLst>
          </a:custGeom>
          <a:noFill/>
          <a:ln w="9906">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43" name="bk object 54"/>
          <p:cNvSpPr>
            <a:spLocks/>
          </p:cNvSpPr>
          <p:nvPr/>
        </p:nvSpPr>
        <p:spPr bwMode="auto">
          <a:xfrm>
            <a:off x="7833592" y="1844769"/>
            <a:ext cx="0" cy="133069"/>
          </a:xfrm>
          <a:custGeom>
            <a:avLst/>
            <a:gdLst>
              <a:gd name="T0" fmla="*/ 0 h 149860"/>
              <a:gd name="T1" fmla="*/ 149351 h 149860"/>
            </a:gdLst>
            <a:ahLst/>
            <a:cxnLst>
              <a:cxn ang="0">
                <a:pos x="0" y="T0"/>
              </a:cxn>
              <a:cxn ang="0">
                <a:pos x="0" y="T1"/>
              </a:cxn>
            </a:cxnLst>
            <a:rect l="0" t="0" r="r" b="b"/>
            <a:pathLst>
              <a:path h="149860">
                <a:moveTo>
                  <a:pt x="0" y="0"/>
                </a:moveTo>
                <a:lnTo>
                  <a:pt x="0" y="149351"/>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44" name="bk object 55"/>
          <p:cNvSpPr>
            <a:spLocks/>
          </p:cNvSpPr>
          <p:nvPr/>
        </p:nvSpPr>
        <p:spPr bwMode="auto">
          <a:xfrm>
            <a:off x="7833592"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45" name="bk object 56"/>
          <p:cNvSpPr>
            <a:spLocks/>
          </p:cNvSpPr>
          <p:nvPr/>
        </p:nvSpPr>
        <p:spPr bwMode="auto">
          <a:xfrm>
            <a:off x="7833592" y="2842092"/>
            <a:ext cx="0" cy="2238376"/>
          </a:xfrm>
          <a:custGeom>
            <a:avLst/>
            <a:gdLst>
              <a:gd name="T0" fmla="*/ 0 h 2536825"/>
              <a:gd name="T1" fmla="*/ 2536697 h 2536825"/>
            </a:gdLst>
            <a:ahLst/>
            <a:cxnLst>
              <a:cxn ang="0">
                <a:pos x="0" y="T0"/>
              </a:cxn>
              <a:cxn ang="0">
                <a:pos x="0" y="T1"/>
              </a:cxn>
            </a:cxnLst>
            <a:rect l="0" t="0" r="r" b="b"/>
            <a:pathLst>
              <a:path h="2536825">
                <a:moveTo>
                  <a:pt x="0" y="0"/>
                </a:moveTo>
                <a:lnTo>
                  <a:pt x="0" y="253669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46" name="bk object 57"/>
          <p:cNvSpPr>
            <a:spLocks/>
          </p:cNvSpPr>
          <p:nvPr/>
        </p:nvSpPr>
        <p:spPr bwMode="auto">
          <a:xfrm>
            <a:off x="6819517" y="1822357"/>
            <a:ext cx="13471"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47" name="bk object 58"/>
          <p:cNvSpPr>
            <a:spLocks/>
          </p:cNvSpPr>
          <p:nvPr/>
        </p:nvSpPr>
        <p:spPr bwMode="auto">
          <a:xfrm>
            <a:off x="6819517" y="1881188"/>
            <a:ext cx="13471"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48" name="bk object 59"/>
          <p:cNvSpPr>
            <a:spLocks/>
          </p:cNvSpPr>
          <p:nvPr/>
        </p:nvSpPr>
        <p:spPr bwMode="auto">
          <a:xfrm>
            <a:off x="6821442" y="1940018"/>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49" name="bk object 60"/>
          <p:cNvSpPr>
            <a:spLocks/>
          </p:cNvSpPr>
          <p:nvPr/>
        </p:nvSpPr>
        <p:spPr bwMode="auto">
          <a:xfrm>
            <a:off x="6821442" y="1998850"/>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50" name="bk object 61"/>
          <p:cNvSpPr>
            <a:spLocks/>
          </p:cNvSpPr>
          <p:nvPr/>
        </p:nvSpPr>
        <p:spPr bwMode="auto">
          <a:xfrm>
            <a:off x="6821442" y="2057681"/>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51" name="bk object 62"/>
          <p:cNvSpPr>
            <a:spLocks/>
          </p:cNvSpPr>
          <p:nvPr/>
        </p:nvSpPr>
        <p:spPr bwMode="auto">
          <a:xfrm>
            <a:off x="6821442" y="2116512"/>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52" name="bk object 63"/>
          <p:cNvSpPr>
            <a:spLocks/>
          </p:cNvSpPr>
          <p:nvPr/>
        </p:nvSpPr>
        <p:spPr bwMode="auto">
          <a:xfrm>
            <a:off x="6821440" y="2175342"/>
            <a:ext cx="13469"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53" name="bk object 64"/>
          <p:cNvSpPr>
            <a:spLocks/>
          </p:cNvSpPr>
          <p:nvPr/>
        </p:nvSpPr>
        <p:spPr bwMode="auto">
          <a:xfrm>
            <a:off x="6821440" y="2234173"/>
            <a:ext cx="13469"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54" name="bk object 65"/>
          <p:cNvSpPr>
            <a:spLocks/>
          </p:cNvSpPr>
          <p:nvPr/>
        </p:nvSpPr>
        <p:spPr bwMode="auto">
          <a:xfrm>
            <a:off x="6823365" y="2293004"/>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55" name="bk object 66"/>
          <p:cNvSpPr>
            <a:spLocks/>
          </p:cNvSpPr>
          <p:nvPr/>
        </p:nvSpPr>
        <p:spPr bwMode="auto">
          <a:xfrm>
            <a:off x="6823365" y="2351836"/>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56" name="bk object 67"/>
          <p:cNvSpPr>
            <a:spLocks/>
          </p:cNvSpPr>
          <p:nvPr/>
        </p:nvSpPr>
        <p:spPr bwMode="auto">
          <a:xfrm>
            <a:off x="6823365" y="2410666"/>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57" name="bk object 68"/>
          <p:cNvSpPr>
            <a:spLocks/>
          </p:cNvSpPr>
          <p:nvPr/>
        </p:nvSpPr>
        <p:spPr bwMode="auto">
          <a:xfrm>
            <a:off x="6823365" y="2469497"/>
            <a:ext cx="13471"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58" name="bk object 69"/>
          <p:cNvSpPr>
            <a:spLocks/>
          </p:cNvSpPr>
          <p:nvPr/>
        </p:nvSpPr>
        <p:spPr bwMode="auto">
          <a:xfrm>
            <a:off x="6823365" y="2528328"/>
            <a:ext cx="13471"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59" name="bk object 70"/>
          <p:cNvSpPr>
            <a:spLocks/>
          </p:cNvSpPr>
          <p:nvPr/>
        </p:nvSpPr>
        <p:spPr bwMode="auto">
          <a:xfrm>
            <a:off x="6825290" y="2587158"/>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60" name="bk object 71"/>
          <p:cNvSpPr>
            <a:spLocks/>
          </p:cNvSpPr>
          <p:nvPr/>
        </p:nvSpPr>
        <p:spPr bwMode="auto">
          <a:xfrm>
            <a:off x="6825290" y="2645989"/>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61" name="bk object 72"/>
          <p:cNvSpPr>
            <a:spLocks/>
          </p:cNvSpPr>
          <p:nvPr/>
        </p:nvSpPr>
        <p:spPr bwMode="auto">
          <a:xfrm>
            <a:off x="6827214" y="2881313"/>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62" name="bk object 73"/>
          <p:cNvSpPr>
            <a:spLocks/>
          </p:cNvSpPr>
          <p:nvPr/>
        </p:nvSpPr>
        <p:spPr bwMode="auto">
          <a:xfrm>
            <a:off x="6827214" y="2940144"/>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63" name="bk object 74"/>
          <p:cNvSpPr>
            <a:spLocks/>
          </p:cNvSpPr>
          <p:nvPr/>
        </p:nvSpPr>
        <p:spPr bwMode="auto">
          <a:xfrm>
            <a:off x="6827214" y="2998975"/>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64" name="bk object 75"/>
          <p:cNvSpPr>
            <a:spLocks/>
          </p:cNvSpPr>
          <p:nvPr/>
        </p:nvSpPr>
        <p:spPr bwMode="auto">
          <a:xfrm>
            <a:off x="6827214" y="3057805"/>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65" name="bk object 76"/>
          <p:cNvSpPr>
            <a:spLocks/>
          </p:cNvSpPr>
          <p:nvPr/>
        </p:nvSpPr>
        <p:spPr bwMode="auto">
          <a:xfrm>
            <a:off x="6827212" y="3116636"/>
            <a:ext cx="13471"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66" name="bk object 77"/>
          <p:cNvSpPr>
            <a:spLocks/>
          </p:cNvSpPr>
          <p:nvPr/>
        </p:nvSpPr>
        <p:spPr bwMode="auto">
          <a:xfrm>
            <a:off x="6827212" y="3175468"/>
            <a:ext cx="13471"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67" name="bk object 78"/>
          <p:cNvSpPr>
            <a:spLocks/>
          </p:cNvSpPr>
          <p:nvPr/>
        </p:nvSpPr>
        <p:spPr bwMode="auto">
          <a:xfrm>
            <a:off x="6829138" y="3234299"/>
            <a:ext cx="11545" cy="0"/>
          </a:xfrm>
          <a:custGeom>
            <a:avLst/>
            <a:gdLst>
              <a:gd name="T0" fmla="*/ 0 w 9525"/>
              <a:gd name="T1" fmla="*/ 9143 w 9525"/>
            </a:gdLst>
            <a:ahLst/>
            <a:cxnLst>
              <a:cxn ang="0">
                <a:pos x="T0" y="0"/>
              </a:cxn>
              <a:cxn ang="0">
                <a:pos x="T1" y="0"/>
              </a:cxn>
            </a:cxnLst>
            <a:rect l="0" t="0" r="r" b="b"/>
            <a:pathLst>
              <a:path w="9525">
                <a:moveTo>
                  <a:pt x="0" y="0"/>
                </a:moveTo>
                <a:lnTo>
                  <a:pt x="9143"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68" name="bk object 79"/>
          <p:cNvSpPr>
            <a:spLocks/>
          </p:cNvSpPr>
          <p:nvPr/>
        </p:nvSpPr>
        <p:spPr bwMode="auto">
          <a:xfrm>
            <a:off x="6829138" y="3293129"/>
            <a:ext cx="11545" cy="0"/>
          </a:xfrm>
          <a:custGeom>
            <a:avLst/>
            <a:gdLst>
              <a:gd name="T0" fmla="*/ 0 w 10160"/>
              <a:gd name="T1" fmla="*/ 9905 w 10160"/>
            </a:gdLst>
            <a:ahLst/>
            <a:cxnLst>
              <a:cxn ang="0">
                <a:pos x="T0" y="0"/>
              </a:cxn>
              <a:cxn ang="0">
                <a:pos x="T1" y="0"/>
              </a:cxn>
            </a:cxnLst>
            <a:rect l="0" t="0" r="r" b="b"/>
            <a:pathLst>
              <a:path w="10160">
                <a:moveTo>
                  <a:pt x="0" y="0"/>
                </a:moveTo>
                <a:lnTo>
                  <a:pt x="9905"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69" name="bk object 80"/>
          <p:cNvSpPr>
            <a:spLocks/>
          </p:cNvSpPr>
          <p:nvPr/>
        </p:nvSpPr>
        <p:spPr bwMode="auto">
          <a:xfrm>
            <a:off x="6829138" y="3351960"/>
            <a:ext cx="11545" cy="0"/>
          </a:xfrm>
          <a:custGeom>
            <a:avLst/>
            <a:gdLst>
              <a:gd name="T0" fmla="*/ 0 w 9525"/>
              <a:gd name="T1" fmla="*/ 9143 w 9525"/>
            </a:gdLst>
            <a:ahLst/>
            <a:cxnLst>
              <a:cxn ang="0">
                <a:pos x="T0" y="0"/>
              </a:cxn>
              <a:cxn ang="0">
                <a:pos x="T1" y="0"/>
              </a:cxn>
            </a:cxnLst>
            <a:rect l="0" t="0" r="r" b="b"/>
            <a:pathLst>
              <a:path w="9525">
                <a:moveTo>
                  <a:pt x="0" y="0"/>
                </a:moveTo>
                <a:lnTo>
                  <a:pt x="9143"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70" name="bk object 81"/>
          <p:cNvSpPr>
            <a:spLocks/>
          </p:cNvSpPr>
          <p:nvPr/>
        </p:nvSpPr>
        <p:spPr bwMode="auto">
          <a:xfrm>
            <a:off x="6829138" y="3410791"/>
            <a:ext cx="13469"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71" name="bk object 82"/>
          <p:cNvSpPr>
            <a:spLocks/>
          </p:cNvSpPr>
          <p:nvPr/>
        </p:nvSpPr>
        <p:spPr bwMode="auto">
          <a:xfrm>
            <a:off x="6829138" y="3469621"/>
            <a:ext cx="13469"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72" name="bk object 83"/>
          <p:cNvSpPr>
            <a:spLocks/>
          </p:cNvSpPr>
          <p:nvPr/>
        </p:nvSpPr>
        <p:spPr bwMode="auto">
          <a:xfrm>
            <a:off x="6831062" y="3528452"/>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73" name="bk object 84"/>
          <p:cNvSpPr>
            <a:spLocks/>
          </p:cNvSpPr>
          <p:nvPr/>
        </p:nvSpPr>
        <p:spPr bwMode="auto">
          <a:xfrm>
            <a:off x="6831062" y="3587284"/>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74" name="bk object 85"/>
          <p:cNvSpPr>
            <a:spLocks/>
          </p:cNvSpPr>
          <p:nvPr/>
        </p:nvSpPr>
        <p:spPr bwMode="auto">
          <a:xfrm>
            <a:off x="6831062" y="3774982"/>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75" name="bk object 86"/>
          <p:cNvSpPr>
            <a:spLocks/>
          </p:cNvSpPr>
          <p:nvPr/>
        </p:nvSpPr>
        <p:spPr bwMode="auto">
          <a:xfrm>
            <a:off x="6832988" y="3822607"/>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76" name="bk object 87"/>
          <p:cNvSpPr>
            <a:spLocks/>
          </p:cNvSpPr>
          <p:nvPr/>
        </p:nvSpPr>
        <p:spPr bwMode="auto">
          <a:xfrm>
            <a:off x="6832988" y="3881438"/>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77" name="bk object 88"/>
          <p:cNvSpPr>
            <a:spLocks/>
          </p:cNvSpPr>
          <p:nvPr/>
        </p:nvSpPr>
        <p:spPr bwMode="auto">
          <a:xfrm>
            <a:off x="6832988" y="3940268"/>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78" name="bk object 89"/>
          <p:cNvSpPr>
            <a:spLocks/>
          </p:cNvSpPr>
          <p:nvPr/>
        </p:nvSpPr>
        <p:spPr bwMode="auto">
          <a:xfrm>
            <a:off x="6832988" y="3999100"/>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0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79" name="bk object 90"/>
          <p:cNvSpPr>
            <a:spLocks/>
          </p:cNvSpPr>
          <p:nvPr/>
        </p:nvSpPr>
        <p:spPr bwMode="auto">
          <a:xfrm>
            <a:off x="6832988" y="4057931"/>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80" name="bk object 91"/>
          <p:cNvSpPr>
            <a:spLocks/>
          </p:cNvSpPr>
          <p:nvPr/>
        </p:nvSpPr>
        <p:spPr bwMode="auto">
          <a:xfrm>
            <a:off x="6832988" y="4116762"/>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81" name="bk object 92"/>
          <p:cNvSpPr>
            <a:spLocks/>
          </p:cNvSpPr>
          <p:nvPr/>
        </p:nvSpPr>
        <p:spPr bwMode="auto">
          <a:xfrm>
            <a:off x="6834910" y="4175592"/>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82" name="bk object 93"/>
          <p:cNvSpPr>
            <a:spLocks/>
          </p:cNvSpPr>
          <p:nvPr/>
        </p:nvSpPr>
        <p:spPr bwMode="auto">
          <a:xfrm>
            <a:off x="6834910" y="4234423"/>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83" name="bk object 94"/>
          <p:cNvSpPr>
            <a:spLocks/>
          </p:cNvSpPr>
          <p:nvPr/>
        </p:nvSpPr>
        <p:spPr bwMode="auto">
          <a:xfrm>
            <a:off x="6834910" y="4293254"/>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84" name="bk object 95"/>
          <p:cNvSpPr>
            <a:spLocks/>
          </p:cNvSpPr>
          <p:nvPr/>
        </p:nvSpPr>
        <p:spPr bwMode="auto">
          <a:xfrm>
            <a:off x="6834910" y="4352086"/>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85" name="bk object 96"/>
          <p:cNvSpPr>
            <a:spLocks/>
          </p:cNvSpPr>
          <p:nvPr/>
        </p:nvSpPr>
        <p:spPr bwMode="auto">
          <a:xfrm>
            <a:off x="6834910" y="4410916"/>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86" name="bk object 97"/>
          <p:cNvSpPr>
            <a:spLocks/>
          </p:cNvSpPr>
          <p:nvPr/>
        </p:nvSpPr>
        <p:spPr bwMode="auto">
          <a:xfrm>
            <a:off x="6834910" y="4469747"/>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87" name="bk object 98"/>
          <p:cNvSpPr>
            <a:spLocks/>
          </p:cNvSpPr>
          <p:nvPr/>
        </p:nvSpPr>
        <p:spPr bwMode="auto">
          <a:xfrm>
            <a:off x="6834910" y="4528578"/>
            <a:ext cx="13471"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88" name="bk object 99"/>
          <p:cNvSpPr>
            <a:spLocks/>
          </p:cNvSpPr>
          <p:nvPr/>
        </p:nvSpPr>
        <p:spPr bwMode="auto">
          <a:xfrm>
            <a:off x="6834910" y="4587408"/>
            <a:ext cx="13471"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89" name="bk object 100"/>
          <p:cNvSpPr>
            <a:spLocks/>
          </p:cNvSpPr>
          <p:nvPr/>
        </p:nvSpPr>
        <p:spPr bwMode="auto">
          <a:xfrm>
            <a:off x="6836836" y="4646239"/>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90" name="bk object 101"/>
          <p:cNvSpPr>
            <a:spLocks/>
          </p:cNvSpPr>
          <p:nvPr/>
        </p:nvSpPr>
        <p:spPr bwMode="auto">
          <a:xfrm>
            <a:off x="6836836" y="4705070"/>
            <a:ext cx="11545" cy="0"/>
          </a:xfrm>
          <a:custGeom>
            <a:avLst/>
            <a:gdLst>
              <a:gd name="T0" fmla="*/ 0 w 10160"/>
              <a:gd name="T1" fmla="*/ 9906 w 10160"/>
            </a:gdLst>
            <a:ahLst/>
            <a:cxnLst>
              <a:cxn ang="0">
                <a:pos x="T0" y="0"/>
              </a:cxn>
              <a:cxn ang="0">
                <a:pos x="T1" y="0"/>
              </a:cxn>
            </a:cxnLst>
            <a:rect l="0" t="0" r="r" b="b"/>
            <a:pathLst>
              <a:path w="10160">
                <a:moveTo>
                  <a:pt x="0" y="0"/>
                </a:moveTo>
                <a:lnTo>
                  <a:pt x="9906"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91" name="bk object 102"/>
          <p:cNvSpPr>
            <a:spLocks/>
          </p:cNvSpPr>
          <p:nvPr/>
        </p:nvSpPr>
        <p:spPr bwMode="auto">
          <a:xfrm>
            <a:off x="6836836" y="4763902"/>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92" name="bk object 103"/>
          <p:cNvSpPr>
            <a:spLocks/>
          </p:cNvSpPr>
          <p:nvPr/>
        </p:nvSpPr>
        <p:spPr bwMode="auto">
          <a:xfrm>
            <a:off x="6836834" y="4822732"/>
            <a:ext cx="13469" cy="0"/>
          </a:xfrm>
          <a:custGeom>
            <a:avLst/>
            <a:gdLst>
              <a:gd name="T0" fmla="*/ 0 w 10160"/>
              <a:gd name="T1" fmla="*/ 9905 w 10160"/>
            </a:gdLst>
            <a:ahLst/>
            <a:cxnLst>
              <a:cxn ang="0">
                <a:pos x="T0" y="0"/>
              </a:cxn>
              <a:cxn ang="0">
                <a:pos x="T1" y="0"/>
              </a:cxn>
            </a:cxnLst>
            <a:rect l="0" t="0" r="r" b="b"/>
            <a:pathLst>
              <a:path w="10160">
                <a:moveTo>
                  <a:pt x="0" y="0"/>
                </a:moveTo>
                <a:lnTo>
                  <a:pt x="9905"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93" name="bk object 104"/>
          <p:cNvSpPr>
            <a:spLocks/>
          </p:cNvSpPr>
          <p:nvPr/>
        </p:nvSpPr>
        <p:spPr bwMode="auto">
          <a:xfrm>
            <a:off x="6836834" y="4881563"/>
            <a:ext cx="13469" cy="0"/>
          </a:xfrm>
          <a:custGeom>
            <a:avLst/>
            <a:gdLst>
              <a:gd name="T0" fmla="*/ 0 w 10160"/>
              <a:gd name="T1" fmla="*/ 9905 w 10160"/>
            </a:gdLst>
            <a:ahLst/>
            <a:cxnLst>
              <a:cxn ang="0">
                <a:pos x="T0" y="0"/>
              </a:cxn>
              <a:cxn ang="0">
                <a:pos x="T1" y="0"/>
              </a:cxn>
            </a:cxnLst>
            <a:rect l="0" t="0" r="r" b="b"/>
            <a:pathLst>
              <a:path w="10160">
                <a:moveTo>
                  <a:pt x="0" y="0"/>
                </a:moveTo>
                <a:lnTo>
                  <a:pt x="9905"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94" name="bk object 105"/>
          <p:cNvSpPr>
            <a:spLocks/>
          </p:cNvSpPr>
          <p:nvPr/>
        </p:nvSpPr>
        <p:spPr bwMode="auto">
          <a:xfrm>
            <a:off x="6838760" y="4940394"/>
            <a:ext cx="11545" cy="0"/>
          </a:xfrm>
          <a:custGeom>
            <a:avLst/>
            <a:gdLst>
              <a:gd name="T0" fmla="*/ 0 w 9525"/>
              <a:gd name="T1" fmla="*/ 9144 w 9525"/>
            </a:gdLst>
            <a:ahLst/>
            <a:cxnLst>
              <a:cxn ang="0">
                <a:pos x="T0" y="0"/>
              </a:cxn>
              <a:cxn ang="0">
                <a:pos x="T1" y="0"/>
              </a:cxn>
            </a:cxnLst>
            <a:rect l="0" t="0" r="r" b="b"/>
            <a:pathLst>
              <a:path w="9525">
                <a:moveTo>
                  <a:pt x="0" y="0"/>
                </a:moveTo>
                <a:lnTo>
                  <a:pt x="9144"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95" name="bk object 106"/>
          <p:cNvSpPr>
            <a:spLocks/>
          </p:cNvSpPr>
          <p:nvPr/>
        </p:nvSpPr>
        <p:spPr bwMode="auto">
          <a:xfrm>
            <a:off x="6838760" y="4999225"/>
            <a:ext cx="11545" cy="0"/>
          </a:xfrm>
          <a:custGeom>
            <a:avLst/>
            <a:gdLst>
              <a:gd name="T0" fmla="*/ 0 w 10160"/>
              <a:gd name="T1" fmla="*/ 9905 w 10160"/>
            </a:gdLst>
            <a:ahLst/>
            <a:cxnLst>
              <a:cxn ang="0">
                <a:pos x="T0" y="0"/>
              </a:cxn>
              <a:cxn ang="0">
                <a:pos x="T1" y="0"/>
              </a:cxn>
            </a:cxnLst>
            <a:rect l="0" t="0" r="r" b="b"/>
            <a:pathLst>
              <a:path w="10160">
                <a:moveTo>
                  <a:pt x="0" y="0"/>
                </a:moveTo>
                <a:lnTo>
                  <a:pt x="9905"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96" name="bk object 107"/>
          <p:cNvSpPr>
            <a:spLocks/>
          </p:cNvSpPr>
          <p:nvPr/>
        </p:nvSpPr>
        <p:spPr bwMode="auto">
          <a:xfrm>
            <a:off x="6838760" y="5058055"/>
            <a:ext cx="11545" cy="0"/>
          </a:xfrm>
          <a:custGeom>
            <a:avLst/>
            <a:gdLst>
              <a:gd name="T0" fmla="*/ 0 w 10160"/>
              <a:gd name="T1" fmla="*/ 9905 w 10160"/>
            </a:gdLst>
            <a:ahLst/>
            <a:cxnLst>
              <a:cxn ang="0">
                <a:pos x="T0" y="0"/>
              </a:cxn>
              <a:cxn ang="0">
                <a:pos x="T1" y="0"/>
              </a:cxn>
            </a:cxnLst>
            <a:rect l="0" t="0" r="r" b="b"/>
            <a:pathLst>
              <a:path w="10160">
                <a:moveTo>
                  <a:pt x="0" y="0"/>
                </a:moveTo>
                <a:lnTo>
                  <a:pt x="9905" y="0"/>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97" name="bk object 108"/>
          <p:cNvSpPr>
            <a:spLocks/>
          </p:cNvSpPr>
          <p:nvPr/>
        </p:nvSpPr>
        <p:spPr bwMode="auto">
          <a:xfrm>
            <a:off x="5520652" y="1844769"/>
            <a:ext cx="0" cy="1743916"/>
          </a:xfrm>
          <a:custGeom>
            <a:avLst/>
            <a:gdLst>
              <a:gd name="T0" fmla="*/ 0 h 1976120"/>
              <a:gd name="T1" fmla="*/ 1975865 h 1976120"/>
            </a:gdLst>
            <a:ahLst/>
            <a:cxnLst>
              <a:cxn ang="0">
                <a:pos x="0" y="T0"/>
              </a:cxn>
              <a:cxn ang="0">
                <a:pos x="0" y="T1"/>
              </a:cxn>
            </a:cxnLst>
            <a:rect l="0" t="0" r="r" b="b"/>
            <a:pathLst>
              <a:path h="1976120">
                <a:moveTo>
                  <a:pt x="0" y="0"/>
                </a:moveTo>
                <a:lnTo>
                  <a:pt x="0" y="1975865"/>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98" name="bk object 109"/>
          <p:cNvSpPr>
            <a:spLocks/>
          </p:cNvSpPr>
          <p:nvPr/>
        </p:nvSpPr>
        <p:spPr bwMode="auto">
          <a:xfrm>
            <a:off x="5520652" y="3770780"/>
            <a:ext cx="0" cy="935692"/>
          </a:xfrm>
          <a:custGeom>
            <a:avLst/>
            <a:gdLst>
              <a:gd name="T0" fmla="*/ 0 h 1061085"/>
              <a:gd name="T1" fmla="*/ 1060703 h 1061085"/>
            </a:gdLst>
            <a:ahLst/>
            <a:cxnLst>
              <a:cxn ang="0">
                <a:pos x="0" y="T0"/>
              </a:cxn>
              <a:cxn ang="0">
                <a:pos x="0" y="T1"/>
              </a:cxn>
            </a:cxnLst>
            <a:rect l="0" t="0" r="r" b="b"/>
            <a:pathLst>
              <a:path h="1061085">
                <a:moveTo>
                  <a:pt x="0" y="0"/>
                </a:moveTo>
                <a:lnTo>
                  <a:pt x="0" y="1060703"/>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99" name="bk object 110"/>
          <p:cNvSpPr>
            <a:spLocks/>
          </p:cNvSpPr>
          <p:nvPr/>
        </p:nvSpPr>
        <p:spPr bwMode="auto">
          <a:xfrm>
            <a:off x="5520652" y="4937592"/>
            <a:ext cx="0" cy="142876"/>
          </a:xfrm>
          <a:custGeom>
            <a:avLst/>
            <a:gdLst>
              <a:gd name="T0" fmla="*/ 0 h 163195"/>
              <a:gd name="T1" fmla="*/ 163067 h 163195"/>
            </a:gdLst>
            <a:ahLst/>
            <a:cxnLst>
              <a:cxn ang="0">
                <a:pos x="0" y="T0"/>
              </a:cxn>
              <a:cxn ang="0">
                <a:pos x="0" y="T1"/>
              </a:cxn>
            </a:cxnLst>
            <a:rect l="0" t="0" r="r" b="b"/>
            <a:pathLst>
              <a:path h="163195">
                <a:moveTo>
                  <a:pt x="0" y="0"/>
                </a:moveTo>
                <a:lnTo>
                  <a:pt x="0" y="16306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00" name="bk object 111"/>
          <p:cNvSpPr>
            <a:spLocks/>
          </p:cNvSpPr>
          <p:nvPr/>
        </p:nvSpPr>
        <p:spPr bwMode="auto">
          <a:xfrm>
            <a:off x="5855471" y="1844769"/>
            <a:ext cx="0" cy="1743916"/>
          </a:xfrm>
          <a:custGeom>
            <a:avLst/>
            <a:gdLst>
              <a:gd name="T0" fmla="*/ 0 h 1976120"/>
              <a:gd name="T1" fmla="*/ 1975865 h 1976120"/>
            </a:gdLst>
            <a:ahLst/>
            <a:cxnLst>
              <a:cxn ang="0">
                <a:pos x="0" y="T0"/>
              </a:cxn>
              <a:cxn ang="0">
                <a:pos x="0" y="T1"/>
              </a:cxn>
            </a:cxnLst>
            <a:rect l="0" t="0" r="r" b="b"/>
            <a:pathLst>
              <a:path h="1976120">
                <a:moveTo>
                  <a:pt x="0" y="0"/>
                </a:moveTo>
                <a:lnTo>
                  <a:pt x="0" y="1975865"/>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01" name="bk object 112"/>
          <p:cNvSpPr>
            <a:spLocks/>
          </p:cNvSpPr>
          <p:nvPr/>
        </p:nvSpPr>
        <p:spPr bwMode="auto">
          <a:xfrm>
            <a:off x="5855471" y="3770780"/>
            <a:ext cx="0" cy="935692"/>
          </a:xfrm>
          <a:custGeom>
            <a:avLst/>
            <a:gdLst>
              <a:gd name="T0" fmla="*/ 0 h 1061085"/>
              <a:gd name="T1" fmla="*/ 1060703 h 1061085"/>
            </a:gdLst>
            <a:ahLst/>
            <a:cxnLst>
              <a:cxn ang="0">
                <a:pos x="0" y="T0"/>
              </a:cxn>
              <a:cxn ang="0">
                <a:pos x="0" y="T1"/>
              </a:cxn>
            </a:cxnLst>
            <a:rect l="0" t="0" r="r" b="b"/>
            <a:pathLst>
              <a:path h="1061085">
                <a:moveTo>
                  <a:pt x="0" y="0"/>
                </a:moveTo>
                <a:lnTo>
                  <a:pt x="0" y="1060703"/>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02" name="bk object 113"/>
          <p:cNvSpPr>
            <a:spLocks/>
          </p:cNvSpPr>
          <p:nvPr/>
        </p:nvSpPr>
        <p:spPr bwMode="auto">
          <a:xfrm>
            <a:off x="5855471" y="4937592"/>
            <a:ext cx="0" cy="142876"/>
          </a:xfrm>
          <a:custGeom>
            <a:avLst/>
            <a:gdLst>
              <a:gd name="T0" fmla="*/ 0 h 163195"/>
              <a:gd name="T1" fmla="*/ 163067 h 163195"/>
            </a:gdLst>
            <a:ahLst/>
            <a:cxnLst>
              <a:cxn ang="0">
                <a:pos x="0" y="T0"/>
              </a:cxn>
              <a:cxn ang="0">
                <a:pos x="0" y="T1"/>
              </a:cxn>
            </a:cxnLst>
            <a:rect l="0" t="0" r="r" b="b"/>
            <a:pathLst>
              <a:path h="163195">
                <a:moveTo>
                  <a:pt x="0" y="0"/>
                </a:moveTo>
                <a:lnTo>
                  <a:pt x="0" y="163067"/>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03" name="bk object 114"/>
          <p:cNvSpPr>
            <a:spLocks/>
          </p:cNvSpPr>
          <p:nvPr/>
        </p:nvSpPr>
        <p:spPr bwMode="auto">
          <a:xfrm>
            <a:off x="7179349" y="1844769"/>
            <a:ext cx="0" cy="133069"/>
          </a:xfrm>
          <a:custGeom>
            <a:avLst/>
            <a:gdLst>
              <a:gd name="T0" fmla="*/ 0 h 149860"/>
              <a:gd name="T1" fmla="*/ 149351 h 149860"/>
            </a:gdLst>
            <a:ahLst/>
            <a:cxnLst>
              <a:cxn ang="0">
                <a:pos x="0" y="T0"/>
              </a:cxn>
              <a:cxn ang="0">
                <a:pos x="0" y="T1"/>
              </a:cxn>
            </a:cxnLst>
            <a:rect l="0" t="0" r="r" b="b"/>
            <a:pathLst>
              <a:path h="149860">
                <a:moveTo>
                  <a:pt x="0" y="0"/>
                </a:moveTo>
                <a:lnTo>
                  <a:pt x="0" y="149351"/>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04" name="bk object 115"/>
          <p:cNvSpPr>
            <a:spLocks/>
          </p:cNvSpPr>
          <p:nvPr/>
        </p:nvSpPr>
        <p:spPr bwMode="auto">
          <a:xfrm>
            <a:off x="7179349" y="2166937"/>
            <a:ext cx="0" cy="486055"/>
          </a:xfrm>
          <a:custGeom>
            <a:avLst/>
            <a:gdLst>
              <a:gd name="T0" fmla="*/ 0 h 550544"/>
              <a:gd name="T1" fmla="*/ 550163 h 550544"/>
            </a:gdLst>
            <a:ahLst/>
            <a:cxnLst>
              <a:cxn ang="0">
                <a:pos x="0" y="T0"/>
              </a:cxn>
              <a:cxn ang="0">
                <a:pos x="0" y="T1"/>
              </a:cxn>
            </a:cxnLst>
            <a:rect l="0" t="0" r="r" b="b"/>
            <a:pathLst>
              <a:path h="550544">
                <a:moveTo>
                  <a:pt x="0" y="0"/>
                </a:moveTo>
                <a:lnTo>
                  <a:pt x="0" y="550163"/>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05" name="bk object 116"/>
          <p:cNvSpPr>
            <a:spLocks/>
          </p:cNvSpPr>
          <p:nvPr/>
        </p:nvSpPr>
        <p:spPr bwMode="auto">
          <a:xfrm>
            <a:off x="7179349" y="2842092"/>
            <a:ext cx="0" cy="746592"/>
          </a:xfrm>
          <a:custGeom>
            <a:avLst/>
            <a:gdLst>
              <a:gd name="T0" fmla="*/ 0 h 845185"/>
              <a:gd name="T1" fmla="*/ 845058 h 845185"/>
            </a:gdLst>
            <a:ahLst/>
            <a:cxnLst>
              <a:cxn ang="0">
                <a:pos x="0" y="T0"/>
              </a:cxn>
              <a:cxn ang="0">
                <a:pos x="0" y="T1"/>
              </a:cxn>
            </a:cxnLst>
            <a:rect l="0" t="0" r="r" b="b"/>
            <a:pathLst>
              <a:path h="845185">
                <a:moveTo>
                  <a:pt x="0" y="0"/>
                </a:moveTo>
                <a:lnTo>
                  <a:pt x="0" y="845058"/>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06" name="bk object 117"/>
          <p:cNvSpPr>
            <a:spLocks/>
          </p:cNvSpPr>
          <p:nvPr/>
        </p:nvSpPr>
        <p:spPr bwMode="auto">
          <a:xfrm>
            <a:off x="7179349" y="3770780"/>
            <a:ext cx="0" cy="1309688"/>
          </a:xfrm>
          <a:custGeom>
            <a:avLst/>
            <a:gdLst>
              <a:gd name="T0" fmla="*/ 0 h 1485264"/>
              <a:gd name="T1" fmla="*/ 1485137 h 1485264"/>
            </a:gdLst>
            <a:ahLst/>
            <a:cxnLst>
              <a:cxn ang="0">
                <a:pos x="0" y="T0"/>
              </a:cxn>
              <a:cxn ang="0">
                <a:pos x="0" y="T1"/>
              </a:cxn>
            </a:cxnLst>
            <a:rect l="0" t="0" r="r" b="b"/>
            <a:pathLst>
              <a:path h="1485264">
                <a:moveTo>
                  <a:pt x="0" y="0"/>
                </a:moveTo>
                <a:lnTo>
                  <a:pt x="0" y="148513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07" name="bk object 118"/>
          <p:cNvSpPr>
            <a:spLocks/>
          </p:cNvSpPr>
          <p:nvPr/>
        </p:nvSpPr>
        <p:spPr bwMode="auto">
          <a:xfrm>
            <a:off x="6197985" y="1844769"/>
            <a:ext cx="0" cy="1743916"/>
          </a:xfrm>
          <a:custGeom>
            <a:avLst/>
            <a:gdLst>
              <a:gd name="T0" fmla="*/ 0 h 1976120"/>
              <a:gd name="T1" fmla="*/ 1975865 h 1976120"/>
            </a:gdLst>
            <a:ahLst/>
            <a:cxnLst>
              <a:cxn ang="0">
                <a:pos x="0" y="T0"/>
              </a:cxn>
              <a:cxn ang="0">
                <a:pos x="0" y="T1"/>
              </a:cxn>
            </a:cxnLst>
            <a:rect l="0" t="0" r="r" b="b"/>
            <a:pathLst>
              <a:path h="1976120">
                <a:moveTo>
                  <a:pt x="0" y="0"/>
                </a:moveTo>
                <a:lnTo>
                  <a:pt x="0" y="1975865"/>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08" name="bk object 119"/>
          <p:cNvSpPr>
            <a:spLocks/>
          </p:cNvSpPr>
          <p:nvPr/>
        </p:nvSpPr>
        <p:spPr bwMode="auto">
          <a:xfrm>
            <a:off x="6197985" y="3770780"/>
            <a:ext cx="0" cy="935692"/>
          </a:xfrm>
          <a:custGeom>
            <a:avLst/>
            <a:gdLst>
              <a:gd name="T0" fmla="*/ 0 h 1061085"/>
              <a:gd name="T1" fmla="*/ 1060703 h 1061085"/>
            </a:gdLst>
            <a:ahLst/>
            <a:cxnLst>
              <a:cxn ang="0">
                <a:pos x="0" y="T0"/>
              </a:cxn>
              <a:cxn ang="0">
                <a:pos x="0" y="T1"/>
              </a:cxn>
            </a:cxnLst>
            <a:rect l="0" t="0" r="r" b="b"/>
            <a:pathLst>
              <a:path h="1061085">
                <a:moveTo>
                  <a:pt x="0" y="0"/>
                </a:moveTo>
                <a:lnTo>
                  <a:pt x="0" y="1060703"/>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09" name="bk object 120"/>
          <p:cNvSpPr>
            <a:spLocks/>
          </p:cNvSpPr>
          <p:nvPr/>
        </p:nvSpPr>
        <p:spPr bwMode="auto">
          <a:xfrm>
            <a:off x="6197985" y="4937592"/>
            <a:ext cx="0" cy="142876"/>
          </a:xfrm>
          <a:custGeom>
            <a:avLst/>
            <a:gdLst>
              <a:gd name="T0" fmla="*/ 0 h 163195"/>
              <a:gd name="T1" fmla="*/ 163067 h 163195"/>
            </a:gdLst>
            <a:ahLst/>
            <a:cxnLst>
              <a:cxn ang="0">
                <a:pos x="0" y="T0"/>
              </a:cxn>
              <a:cxn ang="0">
                <a:pos x="0" y="T1"/>
              </a:cxn>
            </a:cxnLst>
            <a:rect l="0" t="0" r="r" b="b"/>
            <a:pathLst>
              <a:path h="163195">
                <a:moveTo>
                  <a:pt x="0" y="0"/>
                </a:moveTo>
                <a:lnTo>
                  <a:pt x="0" y="163067"/>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10" name="bk object 121"/>
          <p:cNvSpPr>
            <a:spLocks/>
          </p:cNvSpPr>
          <p:nvPr/>
        </p:nvSpPr>
        <p:spPr bwMode="auto">
          <a:xfrm>
            <a:off x="6831060" y="1844770"/>
            <a:ext cx="0" cy="808224"/>
          </a:xfrm>
          <a:custGeom>
            <a:avLst/>
            <a:gdLst>
              <a:gd name="T0" fmla="*/ 0 h 915669"/>
              <a:gd name="T1" fmla="*/ 915161 h 915669"/>
            </a:gdLst>
            <a:ahLst/>
            <a:cxnLst>
              <a:cxn ang="0">
                <a:pos x="0" y="T0"/>
              </a:cxn>
              <a:cxn ang="0">
                <a:pos x="0" y="T1"/>
              </a:cxn>
            </a:cxnLst>
            <a:rect l="0" t="0" r="r" b="b"/>
            <a:pathLst>
              <a:path h="915669">
                <a:moveTo>
                  <a:pt x="0" y="0"/>
                </a:moveTo>
                <a:lnTo>
                  <a:pt x="0" y="915161"/>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11" name="bk object 122"/>
          <p:cNvSpPr>
            <a:spLocks/>
          </p:cNvSpPr>
          <p:nvPr/>
        </p:nvSpPr>
        <p:spPr bwMode="auto">
          <a:xfrm>
            <a:off x="6831060" y="2842092"/>
            <a:ext cx="0" cy="746592"/>
          </a:xfrm>
          <a:custGeom>
            <a:avLst/>
            <a:gdLst>
              <a:gd name="T0" fmla="*/ 0 h 845185"/>
              <a:gd name="T1" fmla="*/ 845058 h 845185"/>
            </a:gdLst>
            <a:ahLst/>
            <a:cxnLst>
              <a:cxn ang="0">
                <a:pos x="0" y="T0"/>
              </a:cxn>
              <a:cxn ang="0">
                <a:pos x="0" y="T1"/>
              </a:cxn>
            </a:cxnLst>
            <a:rect l="0" t="0" r="r" b="b"/>
            <a:pathLst>
              <a:path h="845185">
                <a:moveTo>
                  <a:pt x="0" y="0"/>
                </a:moveTo>
                <a:lnTo>
                  <a:pt x="0" y="845058"/>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12" name="bk object 123"/>
          <p:cNvSpPr>
            <a:spLocks/>
          </p:cNvSpPr>
          <p:nvPr/>
        </p:nvSpPr>
        <p:spPr bwMode="auto">
          <a:xfrm>
            <a:off x="6831060" y="3770780"/>
            <a:ext cx="0" cy="1309688"/>
          </a:xfrm>
          <a:custGeom>
            <a:avLst/>
            <a:gdLst>
              <a:gd name="T0" fmla="*/ 0 h 1485264"/>
              <a:gd name="T1" fmla="*/ 1485137 h 1485264"/>
            </a:gdLst>
            <a:ahLst/>
            <a:cxnLst>
              <a:cxn ang="0">
                <a:pos x="0" y="T0"/>
              </a:cxn>
              <a:cxn ang="0">
                <a:pos x="0" y="T1"/>
              </a:cxn>
            </a:cxnLst>
            <a:rect l="0" t="0" r="r" b="b"/>
            <a:pathLst>
              <a:path h="1485264">
                <a:moveTo>
                  <a:pt x="0" y="0"/>
                </a:moveTo>
                <a:lnTo>
                  <a:pt x="0" y="148513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13" name="bk object 124"/>
          <p:cNvSpPr>
            <a:spLocks/>
          </p:cNvSpPr>
          <p:nvPr/>
        </p:nvSpPr>
        <p:spPr bwMode="auto">
          <a:xfrm>
            <a:off x="6515485" y="1844770"/>
            <a:ext cx="0" cy="808224"/>
          </a:xfrm>
          <a:custGeom>
            <a:avLst/>
            <a:gdLst>
              <a:gd name="T0" fmla="*/ 0 h 915669"/>
              <a:gd name="T1" fmla="*/ 915161 h 915669"/>
            </a:gdLst>
            <a:ahLst/>
            <a:cxnLst>
              <a:cxn ang="0">
                <a:pos x="0" y="T0"/>
              </a:cxn>
              <a:cxn ang="0">
                <a:pos x="0" y="T1"/>
              </a:cxn>
            </a:cxnLst>
            <a:rect l="0" t="0" r="r" b="b"/>
            <a:pathLst>
              <a:path h="915669">
                <a:moveTo>
                  <a:pt x="0" y="0"/>
                </a:moveTo>
                <a:lnTo>
                  <a:pt x="0" y="915161"/>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14" name="bk object 125"/>
          <p:cNvSpPr>
            <a:spLocks/>
          </p:cNvSpPr>
          <p:nvPr/>
        </p:nvSpPr>
        <p:spPr bwMode="auto">
          <a:xfrm>
            <a:off x="6515485" y="2842092"/>
            <a:ext cx="0" cy="746592"/>
          </a:xfrm>
          <a:custGeom>
            <a:avLst/>
            <a:gdLst>
              <a:gd name="T0" fmla="*/ 0 h 845185"/>
              <a:gd name="T1" fmla="*/ 845058 h 845185"/>
            </a:gdLst>
            <a:ahLst/>
            <a:cxnLst>
              <a:cxn ang="0">
                <a:pos x="0" y="T0"/>
              </a:cxn>
              <a:cxn ang="0">
                <a:pos x="0" y="T1"/>
              </a:cxn>
            </a:cxnLst>
            <a:rect l="0" t="0" r="r" b="b"/>
            <a:pathLst>
              <a:path h="845185">
                <a:moveTo>
                  <a:pt x="0" y="0"/>
                </a:moveTo>
                <a:lnTo>
                  <a:pt x="0" y="845058"/>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15" name="bk object 126"/>
          <p:cNvSpPr>
            <a:spLocks/>
          </p:cNvSpPr>
          <p:nvPr/>
        </p:nvSpPr>
        <p:spPr bwMode="auto">
          <a:xfrm>
            <a:off x="6515485" y="3770780"/>
            <a:ext cx="0" cy="935692"/>
          </a:xfrm>
          <a:custGeom>
            <a:avLst/>
            <a:gdLst>
              <a:gd name="T0" fmla="*/ 0 h 1061085"/>
              <a:gd name="T1" fmla="*/ 1060703 h 1061085"/>
            </a:gdLst>
            <a:ahLst/>
            <a:cxnLst>
              <a:cxn ang="0">
                <a:pos x="0" y="T0"/>
              </a:cxn>
              <a:cxn ang="0">
                <a:pos x="0" y="T1"/>
              </a:cxn>
            </a:cxnLst>
            <a:rect l="0" t="0" r="r" b="b"/>
            <a:pathLst>
              <a:path h="1061085">
                <a:moveTo>
                  <a:pt x="0" y="0"/>
                </a:moveTo>
                <a:lnTo>
                  <a:pt x="0" y="1060703"/>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16" name="bk object 127"/>
          <p:cNvSpPr>
            <a:spLocks/>
          </p:cNvSpPr>
          <p:nvPr/>
        </p:nvSpPr>
        <p:spPr bwMode="auto">
          <a:xfrm>
            <a:off x="6515485" y="4937592"/>
            <a:ext cx="0" cy="142876"/>
          </a:xfrm>
          <a:custGeom>
            <a:avLst/>
            <a:gdLst>
              <a:gd name="T0" fmla="*/ 0 h 163195"/>
              <a:gd name="T1" fmla="*/ 163067 h 163195"/>
            </a:gdLst>
            <a:ahLst/>
            <a:cxnLst>
              <a:cxn ang="0">
                <a:pos x="0" y="T0"/>
              </a:cxn>
              <a:cxn ang="0">
                <a:pos x="0" y="T1"/>
              </a:cxn>
            </a:cxnLst>
            <a:rect l="0" t="0" r="r" b="b"/>
            <a:pathLst>
              <a:path h="163195">
                <a:moveTo>
                  <a:pt x="0" y="0"/>
                </a:moveTo>
                <a:lnTo>
                  <a:pt x="0" y="16306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17" name="bk object 128"/>
          <p:cNvSpPr>
            <a:spLocks/>
          </p:cNvSpPr>
          <p:nvPr/>
        </p:nvSpPr>
        <p:spPr bwMode="auto">
          <a:xfrm>
            <a:off x="3858107" y="1844769"/>
            <a:ext cx="0" cy="1743916"/>
          </a:xfrm>
          <a:custGeom>
            <a:avLst/>
            <a:gdLst>
              <a:gd name="T0" fmla="*/ 0 h 1976120"/>
              <a:gd name="T1" fmla="*/ 1975865 h 1976120"/>
            </a:gdLst>
            <a:ahLst/>
            <a:cxnLst>
              <a:cxn ang="0">
                <a:pos x="0" y="T0"/>
              </a:cxn>
              <a:cxn ang="0">
                <a:pos x="0" y="T1"/>
              </a:cxn>
            </a:cxnLst>
            <a:rect l="0" t="0" r="r" b="b"/>
            <a:pathLst>
              <a:path h="1976120">
                <a:moveTo>
                  <a:pt x="0" y="0"/>
                </a:moveTo>
                <a:lnTo>
                  <a:pt x="0" y="1975865"/>
                </a:lnTo>
              </a:path>
            </a:pathLst>
          </a:custGeom>
          <a:noFill/>
          <a:ln w="9906">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18" name="bk object 129"/>
          <p:cNvSpPr>
            <a:spLocks/>
          </p:cNvSpPr>
          <p:nvPr/>
        </p:nvSpPr>
        <p:spPr bwMode="auto">
          <a:xfrm>
            <a:off x="3858107" y="3770780"/>
            <a:ext cx="0" cy="1309688"/>
          </a:xfrm>
          <a:custGeom>
            <a:avLst/>
            <a:gdLst>
              <a:gd name="T0" fmla="*/ 0 h 1485264"/>
              <a:gd name="T1" fmla="*/ 1485137 h 1485264"/>
            </a:gdLst>
            <a:ahLst/>
            <a:cxnLst>
              <a:cxn ang="0">
                <a:pos x="0" y="T0"/>
              </a:cxn>
              <a:cxn ang="0">
                <a:pos x="0" y="T1"/>
              </a:cxn>
            </a:cxnLst>
            <a:rect l="0" t="0" r="r" b="b"/>
            <a:pathLst>
              <a:path h="1485264">
                <a:moveTo>
                  <a:pt x="0" y="0"/>
                </a:moveTo>
                <a:lnTo>
                  <a:pt x="0" y="1485137"/>
                </a:lnTo>
              </a:path>
            </a:pathLst>
          </a:custGeom>
          <a:noFill/>
          <a:ln w="9906">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19" name="bk object 130"/>
          <p:cNvSpPr>
            <a:spLocks/>
          </p:cNvSpPr>
          <p:nvPr/>
        </p:nvSpPr>
        <p:spPr bwMode="auto">
          <a:xfrm>
            <a:off x="4192925" y="1844769"/>
            <a:ext cx="0" cy="1743916"/>
          </a:xfrm>
          <a:custGeom>
            <a:avLst/>
            <a:gdLst>
              <a:gd name="T0" fmla="*/ 0 h 1976120"/>
              <a:gd name="T1" fmla="*/ 1975865 h 1976120"/>
            </a:gdLst>
            <a:ahLst/>
            <a:cxnLst>
              <a:cxn ang="0">
                <a:pos x="0" y="T0"/>
              </a:cxn>
              <a:cxn ang="0">
                <a:pos x="0" y="T1"/>
              </a:cxn>
            </a:cxnLst>
            <a:rect l="0" t="0" r="r" b="b"/>
            <a:pathLst>
              <a:path h="1976120">
                <a:moveTo>
                  <a:pt x="0" y="0"/>
                </a:moveTo>
                <a:lnTo>
                  <a:pt x="0" y="1975865"/>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20" name="bk object 131"/>
          <p:cNvSpPr>
            <a:spLocks/>
          </p:cNvSpPr>
          <p:nvPr/>
        </p:nvSpPr>
        <p:spPr bwMode="auto">
          <a:xfrm>
            <a:off x="4192925" y="3770780"/>
            <a:ext cx="0" cy="1309688"/>
          </a:xfrm>
          <a:custGeom>
            <a:avLst/>
            <a:gdLst>
              <a:gd name="T0" fmla="*/ 0 h 1485264"/>
              <a:gd name="T1" fmla="*/ 1485137 h 1485264"/>
            </a:gdLst>
            <a:ahLst/>
            <a:cxnLst>
              <a:cxn ang="0">
                <a:pos x="0" y="T0"/>
              </a:cxn>
              <a:cxn ang="0">
                <a:pos x="0" y="T1"/>
              </a:cxn>
            </a:cxnLst>
            <a:rect l="0" t="0" r="r" b="b"/>
            <a:pathLst>
              <a:path h="1485264">
                <a:moveTo>
                  <a:pt x="0" y="0"/>
                </a:moveTo>
                <a:lnTo>
                  <a:pt x="0" y="1485137"/>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21" name="bk object 132"/>
          <p:cNvSpPr>
            <a:spLocks/>
          </p:cNvSpPr>
          <p:nvPr/>
        </p:nvSpPr>
        <p:spPr bwMode="auto">
          <a:xfrm>
            <a:off x="5516804" y="1844769"/>
            <a:ext cx="0" cy="1743916"/>
          </a:xfrm>
          <a:custGeom>
            <a:avLst/>
            <a:gdLst>
              <a:gd name="T0" fmla="*/ 0 h 1976120"/>
              <a:gd name="T1" fmla="*/ 1975865 h 1976120"/>
            </a:gdLst>
            <a:ahLst/>
            <a:cxnLst>
              <a:cxn ang="0">
                <a:pos x="0" y="T0"/>
              </a:cxn>
              <a:cxn ang="0">
                <a:pos x="0" y="T1"/>
              </a:cxn>
            </a:cxnLst>
            <a:rect l="0" t="0" r="r" b="b"/>
            <a:pathLst>
              <a:path h="1976120">
                <a:moveTo>
                  <a:pt x="0" y="0"/>
                </a:moveTo>
                <a:lnTo>
                  <a:pt x="0" y="1975865"/>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22" name="bk object 133"/>
          <p:cNvSpPr>
            <a:spLocks/>
          </p:cNvSpPr>
          <p:nvPr/>
        </p:nvSpPr>
        <p:spPr bwMode="auto">
          <a:xfrm>
            <a:off x="5516804" y="3770780"/>
            <a:ext cx="0" cy="935692"/>
          </a:xfrm>
          <a:custGeom>
            <a:avLst/>
            <a:gdLst>
              <a:gd name="T0" fmla="*/ 0 h 1061085"/>
              <a:gd name="T1" fmla="*/ 1060703 h 1061085"/>
            </a:gdLst>
            <a:ahLst/>
            <a:cxnLst>
              <a:cxn ang="0">
                <a:pos x="0" y="T0"/>
              </a:cxn>
              <a:cxn ang="0">
                <a:pos x="0" y="T1"/>
              </a:cxn>
            </a:cxnLst>
            <a:rect l="0" t="0" r="r" b="b"/>
            <a:pathLst>
              <a:path h="1061085">
                <a:moveTo>
                  <a:pt x="0" y="0"/>
                </a:moveTo>
                <a:lnTo>
                  <a:pt x="0" y="1060703"/>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23" name="bk object 134"/>
          <p:cNvSpPr>
            <a:spLocks/>
          </p:cNvSpPr>
          <p:nvPr/>
        </p:nvSpPr>
        <p:spPr bwMode="auto">
          <a:xfrm>
            <a:off x="5516804" y="4937592"/>
            <a:ext cx="0" cy="142876"/>
          </a:xfrm>
          <a:custGeom>
            <a:avLst/>
            <a:gdLst>
              <a:gd name="T0" fmla="*/ 0 h 163195"/>
              <a:gd name="T1" fmla="*/ 163067 h 163195"/>
            </a:gdLst>
            <a:ahLst/>
            <a:cxnLst>
              <a:cxn ang="0">
                <a:pos x="0" y="T0"/>
              </a:cxn>
              <a:cxn ang="0">
                <a:pos x="0" y="T1"/>
              </a:cxn>
            </a:cxnLst>
            <a:rect l="0" t="0" r="r" b="b"/>
            <a:pathLst>
              <a:path h="163195">
                <a:moveTo>
                  <a:pt x="0" y="0"/>
                </a:moveTo>
                <a:lnTo>
                  <a:pt x="0" y="16306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24" name="bk object 135"/>
          <p:cNvSpPr>
            <a:spLocks/>
          </p:cNvSpPr>
          <p:nvPr/>
        </p:nvSpPr>
        <p:spPr bwMode="auto">
          <a:xfrm>
            <a:off x="4535440" y="1844769"/>
            <a:ext cx="0" cy="1743916"/>
          </a:xfrm>
          <a:custGeom>
            <a:avLst/>
            <a:gdLst>
              <a:gd name="T0" fmla="*/ 0 h 1976120"/>
              <a:gd name="T1" fmla="*/ 1975865 h 1976120"/>
            </a:gdLst>
            <a:ahLst/>
            <a:cxnLst>
              <a:cxn ang="0">
                <a:pos x="0" y="T0"/>
              </a:cxn>
              <a:cxn ang="0">
                <a:pos x="0" y="T1"/>
              </a:cxn>
            </a:cxnLst>
            <a:rect l="0" t="0" r="r" b="b"/>
            <a:pathLst>
              <a:path h="1976120">
                <a:moveTo>
                  <a:pt x="0" y="0"/>
                </a:moveTo>
                <a:lnTo>
                  <a:pt x="0" y="1975865"/>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25" name="bk object 136"/>
          <p:cNvSpPr>
            <a:spLocks/>
          </p:cNvSpPr>
          <p:nvPr/>
        </p:nvSpPr>
        <p:spPr bwMode="auto">
          <a:xfrm>
            <a:off x="4535440" y="3770780"/>
            <a:ext cx="0" cy="1309688"/>
          </a:xfrm>
          <a:custGeom>
            <a:avLst/>
            <a:gdLst>
              <a:gd name="T0" fmla="*/ 0 h 1485264"/>
              <a:gd name="T1" fmla="*/ 1485137 h 1485264"/>
            </a:gdLst>
            <a:ahLst/>
            <a:cxnLst>
              <a:cxn ang="0">
                <a:pos x="0" y="T0"/>
              </a:cxn>
              <a:cxn ang="0">
                <a:pos x="0" y="T1"/>
              </a:cxn>
            </a:cxnLst>
            <a:rect l="0" t="0" r="r" b="b"/>
            <a:pathLst>
              <a:path h="1485264">
                <a:moveTo>
                  <a:pt x="0" y="0"/>
                </a:moveTo>
                <a:lnTo>
                  <a:pt x="0" y="1485137"/>
                </a:lnTo>
              </a:path>
            </a:pathLst>
          </a:custGeom>
          <a:noFill/>
          <a:ln w="9144">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26" name="bk object 137"/>
          <p:cNvSpPr>
            <a:spLocks/>
          </p:cNvSpPr>
          <p:nvPr/>
        </p:nvSpPr>
        <p:spPr bwMode="auto">
          <a:xfrm>
            <a:off x="5168515" y="1844769"/>
            <a:ext cx="0" cy="1743916"/>
          </a:xfrm>
          <a:custGeom>
            <a:avLst/>
            <a:gdLst>
              <a:gd name="T0" fmla="*/ 0 h 1976120"/>
              <a:gd name="T1" fmla="*/ 1975865 h 1976120"/>
            </a:gdLst>
            <a:ahLst/>
            <a:cxnLst>
              <a:cxn ang="0">
                <a:pos x="0" y="T0"/>
              </a:cxn>
              <a:cxn ang="0">
                <a:pos x="0" y="T1"/>
              </a:cxn>
            </a:cxnLst>
            <a:rect l="0" t="0" r="r" b="b"/>
            <a:pathLst>
              <a:path h="1976120">
                <a:moveTo>
                  <a:pt x="0" y="0"/>
                </a:moveTo>
                <a:lnTo>
                  <a:pt x="0" y="1975865"/>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27" name="bk object 138"/>
          <p:cNvSpPr>
            <a:spLocks/>
          </p:cNvSpPr>
          <p:nvPr/>
        </p:nvSpPr>
        <p:spPr bwMode="auto">
          <a:xfrm>
            <a:off x="5168515" y="3770780"/>
            <a:ext cx="0" cy="935692"/>
          </a:xfrm>
          <a:custGeom>
            <a:avLst/>
            <a:gdLst>
              <a:gd name="T0" fmla="*/ 0 h 1061085"/>
              <a:gd name="T1" fmla="*/ 1060703 h 1061085"/>
            </a:gdLst>
            <a:ahLst/>
            <a:cxnLst>
              <a:cxn ang="0">
                <a:pos x="0" y="T0"/>
              </a:cxn>
              <a:cxn ang="0">
                <a:pos x="0" y="T1"/>
              </a:cxn>
            </a:cxnLst>
            <a:rect l="0" t="0" r="r" b="b"/>
            <a:pathLst>
              <a:path h="1061085">
                <a:moveTo>
                  <a:pt x="0" y="0"/>
                </a:moveTo>
                <a:lnTo>
                  <a:pt x="0" y="1060703"/>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28" name="bk object 139"/>
          <p:cNvSpPr>
            <a:spLocks/>
          </p:cNvSpPr>
          <p:nvPr/>
        </p:nvSpPr>
        <p:spPr bwMode="auto">
          <a:xfrm>
            <a:off x="5168515" y="4937592"/>
            <a:ext cx="0" cy="142876"/>
          </a:xfrm>
          <a:custGeom>
            <a:avLst/>
            <a:gdLst>
              <a:gd name="T0" fmla="*/ 0 h 163195"/>
              <a:gd name="T1" fmla="*/ 163067 h 163195"/>
            </a:gdLst>
            <a:ahLst/>
            <a:cxnLst>
              <a:cxn ang="0">
                <a:pos x="0" y="T0"/>
              </a:cxn>
              <a:cxn ang="0">
                <a:pos x="0" y="T1"/>
              </a:cxn>
            </a:cxnLst>
            <a:rect l="0" t="0" r="r" b="b"/>
            <a:pathLst>
              <a:path h="163195">
                <a:moveTo>
                  <a:pt x="0" y="0"/>
                </a:moveTo>
                <a:lnTo>
                  <a:pt x="0" y="16306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29" name="bk object 140"/>
          <p:cNvSpPr>
            <a:spLocks/>
          </p:cNvSpPr>
          <p:nvPr/>
        </p:nvSpPr>
        <p:spPr bwMode="auto">
          <a:xfrm>
            <a:off x="4852940" y="1844769"/>
            <a:ext cx="0" cy="1743916"/>
          </a:xfrm>
          <a:custGeom>
            <a:avLst/>
            <a:gdLst>
              <a:gd name="T0" fmla="*/ 0 h 1976120"/>
              <a:gd name="T1" fmla="*/ 1975865 h 1976120"/>
            </a:gdLst>
            <a:ahLst/>
            <a:cxnLst>
              <a:cxn ang="0">
                <a:pos x="0" y="T0"/>
              </a:cxn>
              <a:cxn ang="0">
                <a:pos x="0" y="T1"/>
              </a:cxn>
            </a:cxnLst>
            <a:rect l="0" t="0" r="r" b="b"/>
            <a:pathLst>
              <a:path h="1976120">
                <a:moveTo>
                  <a:pt x="0" y="0"/>
                </a:moveTo>
                <a:lnTo>
                  <a:pt x="0" y="1975865"/>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30" name="bk object 141"/>
          <p:cNvSpPr>
            <a:spLocks/>
          </p:cNvSpPr>
          <p:nvPr/>
        </p:nvSpPr>
        <p:spPr bwMode="auto">
          <a:xfrm>
            <a:off x="4852940" y="3770780"/>
            <a:ext cx="0" cy="935692"/>
          </a:xfrm>
          <a:custGeom>
            <a:avLst/>
            <a:gdLst>
              <a:gd name="T0" fmla="*/ 0 h 1061085"/>
              <a:gd name="T1" fmla="*/ 1060703 h 1061085"/>
            </a:gdLst>
            <a:ahLst/>
            <a:cxnLst>
              <a:cxn ang="0">
                <a:pos x="0" y="T0"/>
              </a:cxn>
              <a:cxn ang="0">
                <a:pos x="0" y="T1"/>
              </a:cxn>
            </a:cxnLst>
            <a:rect l="0" t="0" r="r" b="b"/>
            <a:pathLst>
              <a:path h="1061085">
                <a:moveTo>
                  <a:pt x="0" y="0"/>
                </a:moveTo>
                <a:lnTo>
                  <a:pt x="0" y="1060703"/>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31" name="bk object 142"/>
          <p:cNvSpPr>
            <a:spLocks/>
          </p:cNvSpPr>
          <p:nvPr/>
        </p:nvSpPr>
        <p:spPr bwMode="auto">
          <a:xfrm>
            <a:off x="4852940" y="4937592"/>
            <a:ext cx="0" cy="142876"/>
          </a:xfrm>
          <a:custGeom>
            <a:avLst/>
            <a:gdLst>
              <a:gd name="T0" fmla="*/ 0 h 163195"/>
              <a:gd name="T1" fmla="*/ 163067 h 163195"/>
            </a:gdLst>
            <a:ahLst/>
            <a:cxnLst>
              <a:cxn ang="0">
                <a:pos x="0" y="T0"/>
              </a:cxn>
              <a:cxn ang="0">
                <a:pos x="0" y="T1"/>
              </a:cxn>
            </a:cxnLst>
            <a:rect l="0" t="0" r="r" b="b"/>
            <a:pathLst>
              <a:path h="163195">
                <a:moveTo>
                  <a:pt x="0" y="0"/>
                </a:moveTo>
                <a:lnTo>
                  <a:pt x="0" y="163067"/>
                </a:lnTo>
              </a:path>
            </a:pathLst>
          </a:custGeom>
          <a:noFill/>
          <a:ln w="9905">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132" name="bk object 143"/>
          <p:cNvSpPr>
            <a:spLocks/>
          </p:cNvSpPr>
          <p:nvPr/>
        </p:nvSpPr>
        <p:spPr bwMode="auto">
          <a:xfrm>
            <a:off x="6238395" y="2652992"/>
            <a:ext cx="5180060" cy="190500"/>
          </a:xfrm>
          <a:custGeom>
            <a:avLst/>
            <a:gdLst>
              <a:gd name="T0" fmla="*/ 0 w 4273550"/>
              <a:gd name="T1" fmla="*/ 0 h 215900"/>
              <a:gd name="T2" fmla="*/ 0 w 4273550"/>
              <a:gd name="T3" fmla="*/ 215646 h 215900"/>
              <a:gd name="T4" fmla="*/ 4273295 w 4273550"/>
              <a:gd name="T5" fmla="*/ 215645 h 215900"/>
              <a:gd name="T6" fmla="*/ 4273295 w 4273550"/>
              <a:gd name="T7" fmla="*/ 0 h 215900"/>
              <a:gd name="T8" fmla="*/ 0 w 4273550"/>
              <a:gd name="T9" fmla="*/ 0 h 215900"/>
            </a:gdLst>
            <a:ahLst/>
            <a:cxnLst>
              <a:cxn ang="0">
                <a:pos x="T0" y="T1"/>
              </a:cxn>
              <a:cxn ang="0">
                <a:pos x="T2" y="T3"/>
              </a:cxn>
              <a:cxn ang="0">
                <a:pos x="T4" y="T5"/>
              </a:cxn>
              <a:cxn ang="0">
                <a:pos x="T6" y="T7"/>
              </a:cxn>
              <a:cxn ang="0">
                <a:pos x="T8" y="T9"/>
              </a:cxn>
            </a:cxnLst>
            <a:rect l="0" t="0" r="r" b="b"/>
            <a:pathLst>
              <a:path w="4273550" h="215900">
                <a:moveTo>
                  <a:pt x="0" y="0"/>
                </a:moveTo>
                <a:lnTo>
                  <a:pt x="0" y="215646"/>
                </a:lnTo>
                <a:lnTo>
                  <a:pt x="4273295" y="215645"/>
                </a:lnTo>
                <a:lnTo>
                  <a:pt x="4273295" y="0"/>
                </a:lnTo>
                <a:lnTo>
                  <a:pt x="0"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CA" sz="1235"/>
          </a:p>
        </p:txBody>
      </p:sp>
      <p:sp>
        <p:nvSpPr>
          <p:cNvPr id="133" name="bk object 144"/>
          <p:cNvSpPr>
            <a:spLocks/>
          </p:cNvSpPr>
          <p:nvPr/>
        </p:nvSpPr>
        <p:spPr bwMode="auto">
          <a:xfrm>
            <a:off x="6942669" y="1805548"/>
            <a:ext cx="142393" cy="3557868"/>
          </a:xfrm>
          <a:custGeom>
            <a:avLst/>
            <a:gdLst>
              <a:gd name="T0" fmla="*/ 31241 w 118110"/>
              <a:gd name="T1" fmla="*/ 76200 h 4032250"/>
              <a:gd name="T2" fmla="*/ 31241 w 118110"/>
              <a:gd name="T3" fmla="*/ 101345 h 4032250"/>
              <a:gd name="T4" fmla="*/ 57149 w 118110"/>
              <a:gd name="T5" fmla="*/ 202692 h 4032250"/>
              <a:gd name="T6" fmla="*/ 57911 w 118110"/>
              <a:gd name="T7" fmla="*/ 381000 h 4032250"/>
              <a:gd name="T8" fmla="*/ 57911 w 118110"/>
              <a:gd name="T9" fmla="*/ 381000 h 4032250"/>
              <a:gd name="T10" fmla="*/ 32765 w 118110"/>
              <a:gd name="T11" fmla="*/ 482345 h 4032250"/>
              <a:gd name="T12" fmla="*/ 32765 w 118110"/>
              <a:gd name="T13" fmla="*/ 508254 h 4032250"/>
              <a:gd name="T14" fmla="*/ 58673 w 118110"/>
              <a:gd name="T15" fmla="*/ 609600 h 4032250"/>
              <a:gd name="T16" fmla="*/ 59435 w 118110"/>
              <a:gd name="T17" fmla="*/ 787145 h 4032250"/>
              <a:gd name="T18" fmla="*/ 59435 w 118110"/>
              <a:gd name="T19" fmla="*/ 787145 h 4032250"/>
              <a:gd name="T20" fmla="*/ 34289 w 118110"/>
              <a:gd name="T21" fmla="*/ 889254 h 4032250"/>
              <a:gd name="T22" fmla="*/ 34289 w 118110"/>
              <a:gd name="T23" fmla="*/ 914400 h 4032250"/>
              <a:gd name="T24" fmla="*/ 60197 w 118110"/>
              <a:gd name="T25" fmla="*/ 1015745 h 4032250"/>
              <a:gd name="T26" fmla="*/ 60959 w 118110"/>
              <a:gd name="T27" fmla="*/ 1193292 h 4032250"/>
              <a:gd name="T28" fmla="*/ 60959 w 118110"/>
              <a:gd name="T29" fmla="*/ 1193292 h 4032250"/>
              <a:gd name="T30" fmla="*/ 35813 w 118110"/>
              <a:gd name="T31" fmla="*/ 1295400 h 4032250"/>
              <a:gd name="T32" fmla="*/ 36575 w 118110"/>
              <a:gd name="T33" fmla="*/ 1320546 h 4032250"/>
              <a:gd name="T34" fmla="*/ 61721 w 118110"/>
              <a:gd name="T35" fmla="*/ 1421892 h 4032250"/>
              <a:gd name="T36" fmla="*/ 62483 w 118110"/>
              <a:gd name="T37" fmla="*/ 1600200 h 4032250"/>
              <a:gd name="T38" fmla="*/ 62483 w 118110"/>
              <a:gd name="T39" fmla="*/ 1600200 h 4032250"/>
              <a:gd name="T40" fmla="*/ 38099 w 118110"/>
              <a:gd name="T41" fmla="*/ 1701546 h 4032250"/>
              <a:gd name="T42" fmla="*/ 38099 w 118110"/>
              <a:gd name="T43" fmla="*/ 1727454 h 4032250"/>
              <a:gd name="T44" fmla="*/ 64007 w 118110"/>
              <a:gd name="T45" fmla="*/ 1828800 h 4032250"/>
              <a:gd name="T46" fmla="*/ 64007 w 118110"/>
              <a:gd name="T47" fmla="*/ 2006346 h 4032250"/>
              <a:gd name="T48" fmla="*/ 64007 w 118110"/>
              <a:gd name="T49" fmla="*/ 2006346 h 4032250"/>
              <a:gd name="T50" fmla="*/ 39623 w 118110"/>
              <a:gd name="T51" fmla="*/ 2108454 h 4032250"/>
              <a:gd name="T52" fmla="*/ 39623 w 118110"/>
              <a:gd name="T53" fmla="*/ 2133600 h 4032250"/>
              <a:gd name="T54" fmla="*/ 65531 w 118110"/>
              <a:gd name="T55" fmla="*/ 2234946 h 4032250"/>
              <a:gd name="T56" fmla="*/ 66293 w 118110"/>
              <a:gd name="T57" fmla="*/ 2412492 h 4032250"/>
              <a:gd name="T58" fmla="*/ 66293 w 118110"/>
              <a:gd name="T59" fmla="*/ 2412492 h 4032250"/>
              <a:gd name="T60" fmla="*/ 41147 w 118110"/>
              <a:gd name="T61" fmla="*/ 2514600 h 4032250"/>
              <a:gd name="T62" fmla="*/ 41147 w 118110"/>
              <a:gd name="T63" fmla="*/ 2539746 h 4032250"/>
              <a:gd name="T64" fmla="*/ 67055 w 118110"/>
              <a:gd name="T65" fmla="*/ 2641092 h 4032250"/>
              <a:gd name="T66" fmla="*/ 67817 w 118110"/>
              <a:gd name="T67" fmla="*/ 2819400 h 4032250"/>
              <a:gd name="T68" fmla="*/ 67817 w 118110"/>
              <a:gd name="T69" fmla="*/ 2819400 h 4032250"/>
              <a:gd name="T70" fmla="*/ 42671 w 118110"/>
              <a:gd name="T71" fmla="*/ 2920746 h 4032250"/>
              <a:gd name="T72" fmla="*/ 42671 w 118110"/>
              <a:gd name="T73" fmla="*/ 2946654 h 4032250"/>
              <a:gd name="T74" fmla="*/ 68579 w 118110"/>
              <a:gd name="T75" fmla="*/ 3048000 h 4032250"/>
              <a:gd name="T76" fmla="*/ 69341 w 118110"/>
              <a:gd name="T77" fmla="*/ 3225546 h 4032250"/>
              <a:gd name="T78" fmla="*/ 69341 w 118110"/>
              <a:gd name="T79" fmla="*/ 3225546 h 4032250"/>
              <a:gd name="T80" fmla="*/ 44195 w 118110"/>
              <a:gd name="T81" fmla="*/ 3327654 h 4032250"/>
              <a:gd name="T82" fmla="*/ 44195 w 118110"/>
              <a:gd name="T83" fmla="*/ 3352800 h 4032250"/>
              <a:gd name="T84" fmla="*/ 70103 w 118110"/>
              <a:gd name="T85" fmla="*/ 3454146 h 4032250"/>
              <a:gd name="T86" fmla="*/ 70865 w 118110"/>
              <a:gd name="T87" fmla="*/ 3631692 h 4032250"/>
              <a:gd name="T88" fmla="*/ 70865 w 118110"/>
              <a:gd name="T89" fmla="*/ 3631692 h 4032250"/>
              <a:gd name="T90" fmla="*/ 45719 w 118110"/>
              <a:gd name="T91" fmla="*/ 3733800 h 4032250"/>
              <a:gd name="T92" fmla="*/ 45719 w 118110"/>
              <a:gd name="T93" fmla="*/ 3758946 h 4032250"/>
              <a:gd name="T94" fmla="*/ 25908 w 118110"/>
              <a:gd name="T95" fmla="*/ 3923538 h 4032250"/>
              <a:gd name="T96" fmla="*/ 2286 w 118110"/>
              <a:gd name="T97" fmla="*/ 3922776 h 4032250"/>
              <a:gd name="T98" fmla="*/ 46482 w 118110"/>
              <a:gd name="T99" fmla="*/ 3962400 h 4032250"/>
              <a:gd name="T100" fmla="*/ 46482 w 118110"/>
              <a:gd name="T101" fmla="*/ 3861054 h 4032250"/>
              <a:gd name="T102" fmla="*/ 48447 w 118110"/>
              <a:gd name="T103" fmla="*/ 3962400 h 4032250"/>
              <a:gd name="T104" fmla="*/ 48768 w 118110"/>
              <a:gd name="T105" fmla="*/ 3999738 h 4032250"/>
              <a:gd name="T106" fmla="*/ 46482 w 118110"/>
              <a:gd name="T107" fmla="*/ 4006596 h 4032250"/>
              <a:gd name="T108" fmla="*/ 70424 w 118110"/>
              <a:gd name="T109" fmla="*/ 3962400 h 4032250"/>
              <a:gd name="T110" fmla="*/ 70104 w 118110"/>
              <a:gd name="T111" fmla="*/ 3999738 h 4032250"/>
              <a:gd name="T112" fmla="*/ 70104 w 118110"/>
              <a:gd name="T113" fmla="*/ 4006596 h 4032250"/>
              <a:gd name="T114" fmla="*/ 70104 w 118110"/>
              <a:gd name="T115" fmla="*/ 4006596 h 4032250"/>
              <a:gd name="T116" fmla="*/ 59436 w 118110"/>
              <a:gd name="T117" fmla="*/ 3981344 h 4032250"/>
              <a:gd name="T118" fmla="*/ 118110 w 118110"/>
              <a:gd name="T119" fmla="*/ 3930396 h 4032250"/>
              <a:gd name="T120" fmla="*/ 92963 w 118110"/>
              <a:gd name="T121" fmla="*/ 3923538 h 4032250"/>
              <a:gd name="T122" fmla="*/ 114300 w 118110"/>
              <a:gd name="T123" fmla="*/ 3936492 h 403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110" h="4032250">
                <a:moveTo>
                  <a:pt x="56387" y="76200"/>
                </a:moveTo>
                <a:lnTo>
                  <a:pt x="56387" y="0"/>
                </a:lnTo>
                <a:lnTo>
                  <a:pt x="31241" y="0"/>
                </a:lnTo>
                <a:lnTo>
                  <a:pt x="31241" y="76200"/>
                </a:lnTo>
                <a:lnTo>
                  <a:pt x="56387" y="76200"/>
                </a:lnTo>
                <a:close/>
              </a:path>
              <a:path w="118110" h="4032250">
                <a:moveTo>
                  <a:pt x="57149" y="177545"/>
                </a:moveTo>
                <a:lnTo>
                  <a:pt x="57149" y="101345"/>
                </a:lnTo>
                <a:lnTo>
                  <a:pt x="31241" y="101345"/>
                </a:lnTo>
                <a:lnTo>
                  <a:pt x="32003" y="177545"/>
                </a:lnTo>
                <a:lnTo>
                  <a:pt x="57149" y="177545"/>
                </a:lnTo>
                <a:close/>
              </a:path>
              <a:path w="118110" h="4032250">
                <a:moveTo>
                  <a:pt x="57149" y="278892"/>
                </a:moveTo>
                <a:lnTo>
                  <a:pt x="57149" y="202692"/>
                </a:lnTo>
                <a:lnTo>
                  <a:pt x="32003" y="203454"/>
                </a:lnTo>
                <a:lnTo>
                  <a:pt x="32003" y="279654"/>
                </a:lnTo>
                <a:lnTo>
                  <a:pt x="57149" y="278892"/>
                </a:lnTo>
                <a:close/>
              </a:path>
              <a:path w="118110" h="4032250">
                <a:moveTo>
                  <a:pt x="57911" y="381000"/>
                </a:moveTo>
                <a:lnTo>
                  <a:pt x="57911" y="304800"/>
                </a:lnTo>
                <a:lnTo>
                  <a:pt x="32003" y="304800"/>
                </a:lnTo>
                <a:lnTo>
                  <a:pt x="32765" y="381000"/>
                </a:lnTo>
                <a:lnTo>
                  <a:pt x="57911" y="381000"/>
                </a:lnTo>
                <a:close/>
              </a:path>
              <a:path w="118110" h="4032250">
                <a:moveTo>
                  <a:pt x="58673" y="482345"/>
                </a:moveTo>
                <a:lnTo>
                  <a:pt x="57911" y="406145"/>
                </a:lnTo>
                <a:lnTo>
                  <a:pt x="32765" y="406145"/>
                </a:lnTo>
                <a:lnTo>
                  <a:pt x="32765" y="482345"/>
                </a:lnTo>
                <a:lnTo>
                  <a:pt x="58673" y="482345"/>
                </a:lnTo>
                <a:close/>
              </a:path>
              <a:path w="118110" h="4032250">
                <a:moveTo>
                  <a:pt x="58673" y="583692"/>
                </a:moveTo>
                <a:lnTo>
                  <a:pt x="58673" y="507492"/>
                </a:lnTo>
                <a:lnTo>
                  <a:pt x="32765" y="508254"/>
                </a:lnTo>
                <a:lnTo>
                  <a:pt x="33527" y="584454"/>
                </a:lnTo>
                <a:lnTo>
                  <a:pt x="58673" y="583692"/>
                </a:lnTo>
                <a:close/>
              </a:path>
              <a:path w="118110" h="4032250">
                <a:moveTo>
                  <a:pt x="59435" y="685800"/>
                </a:moveTo>
                <a:lnTo>
                  <a:pt x="58673" y="609600"/>
                </a:lnTo>
                <a:lnTo>
                  <a:pt x="33527" y="609600"/>
                </a:lnTo>
                <a:lnTo>
                  <a:pt x="33527" y="685800"/>
                </a:lnTo>
                <a:lnTo>
                  <a:pt x="59435" y="685800"/>
                </a:lnTo>
                <a:close/>
              </a:path>
              <a:path w="118110" h="4032250">
                <a:moveTo>
                  <a:pt x="59435" y="787145"/>
                </a:moveTo>
                <a:lnTo>
                  <a:pt x="59435" y="710945"/>
                </a:lnTo>
                <a:lnTo>
                  <a:pt x="33527" y="710945"/>
                </a:lnTo>
                <a:lnTo>
                  <a:pt x="34289" y="787145"/>
                </a:lnTo>
                <a:lnTo>
                  <a:pt x="59435" y="787145"/>
                </a:lnTo>
                <a:close/>
              </a:path>
              <a:path w="118110" h="4032250">
                <a:moveTo>
                  <a:pt x="60197" y="888492"/>
                </a:moveTo>
                <a:lnTo>
                  <a:pt x="59435" y="812292"/>
                </a:lnTo>
                <a:lnTo>
                  <a:pt x="34289" y="813054"/>
                </a:lnTo>
                <a:lnTo>
                  <a:pt x="34289" y="889254"/>
                </a:lnTo>
                <a:lnTo>
                  <a:pt x="60197" y="888492"/>
                </a:lnTo>
                <a:close/>
              </a:path>
              <a:path w="118110" h="4032250">
                <a:moveTo>
                  <a:pt x="60197" y="990600"/>
                </a:moveTo>
                <a:lnTo>
                  <a:pt x="60197" y="914400"/>
                </a:lnTo>
                <a:lnTo>
                  <a:pt x="34289" y="914400"/>
                </a:lnTo>
                <a:lnTo>
                  <a:pt x="35051" y="990600"/>
                </a:lnTo>
                <a:lnTo>
                  <a:pt x="60197" y="990600"/>
                </a:lnTo>
                <a:close/>
              </a:path>
              <a:path w="118110" h="4032250">
                <a:moveTo>
                  <a:pt x="60959" y="1091945"/>
                </a:moveTo>
                <a:lnTo>
                  <a:pt x="60197" y="1015745"/>
                </a:lnTo>
                <a:lnTo>
                  <a:pt x="35051" y="1015745"/>
                </a:lnTo>
                <a:lnTo>
                  <a:pt x="35051" y="1091945"/>
                </a:lnTo>
                <a:lnTo>
                  <a:pt x="60959" y="1091945"/>
                </a:lnTo>
                <a:close/>
              </a:path>
              <a:path w="118110" h="4032250">
                <a:moveTo>
                  <a:pt x="60959" y="1193292"/>
                </a:moveTo>
                <a:lnTo>
                  <a:pt x="60959" y="1117092"/>
                </a:lnTo>
                <a:lnTo>
                  <a:pt x="35051" y="1117854"/>
                </a:lnTo>
                <a:lnTo>
                  <a:pt x="35813" y="1194054"/>
                </a:lnTo>
                <a:lnTo>
                  <a:pt x="60959" y="1193292"/>
                </a:lnTo>
                <a:close/>
              </a:path>
              <a:path w="118110" h="4032250">
                <a:moveTo>
                  <a:pt x="61721" y="1295400"/>
                </a:moveTo>
                <a:lnTo>
                  <a:pt x="60959" y="1219200"/>
                </a:lnTo>
                <a:lnTo>
                  <a:pt x="35813" y="1219200"/>
                </a:lnTo>
                <a:lnTo>
                  <a:pt x="35813" y="1295400"/>
                </a:lnTo>
                <a:lnTo>
                  <a:pt x="61721" y="1295400"/>
                </a:lnTo>
                <a:close/>
              </a:path>
              <a:path w="118110" h="4032250">
                <a:moveTo>
                  <a:pt x="61721" y="1396746"/>
                </a:moveTo>
                <a:lnTo>
                  <a:pt x="61721" y="1320546"/>
                </a:lnTo>
                <a:lnTo>
                  <a:pt x="36575" y="1320546"/>
                </a:lnTo>
                <a:lnTo>
                  <a:pt x="36575" y="1396746"/>
                </a:lnTo>
                <a:lnTo>
                  <a:pt x="61721" y="1396746"/>
                </a:lnTo>
                <a:close/>
              </a:path>
              <a:path w="118110" h="4032250">
                <a:moveTo>
                  <a:pt x="62483" y="1498092"/>
                </a:moveTo>
                <a:lnTo>
                  <a:pt x="61721" y="1421892"/>
                </a:lnTo>
                <a:lnTo>
                  <a:pt x="36575" y="1422654"/>
                </a:lnTo>
                <a:lnTo>
                  <a:pt x="36575" y="1498854"/>
                </a:lnTo>
                <a:lnTo>
                  <a:pt x="62483" y="1498092"/>
                </a:lnTo>
                <a:close/>
              </a:path>
              <a:path w="118110" h="4032250">
                <a:moveTo>
                  <a:pt x="62483" y="1600200"/>
                </a:moveTo>
                <a:lnTo>
                  <a:pt x="62483" y="1524000"/>
                </a:lnTo>
                <a:lnTo>
                  <a:pt x="37337" y="1524000"/>
                </a:lnTo>
                <a:lnTo>
                  <a:pt x="37337" y="1600200"/>
                </a:lnTo>
                <a:lnTo>
                  <a:pt x="62483" y="1600200"/>
                </a:lnTo>
                <a:close/>
              </a:path>
              <a:path w="118110" h="4032250">
                <a:moveTo>
                  <a:pt x="63245" y="1701546"/>
                </a:moveTo>
                <a:lnTo>
                  <a:pt x="62483" y="1625346"/>
                </a:lnTo>
                <a:lnTo>
                  <a:pt x="37337" y="1625346"/>
                </a:lnTo>
                <a:lnTo>
                  <a:pt x="38099" y="1701546"/>
                </a:lnTo>
                <a:lnTo>
                  <a:pt x="63245" y="1701546"/>
                </a:lnTo>
                <a:close/>
              </a:path>
              <a:path w="118110" h="4032250">
                <a:moveTo>
                  <a:pt x="63245" y="1802892"/>
                </a:moveTo>
                <a:lnTo>
                  <a:pt x="63245" y="1726692"/>
                </a:lnTo>
                <a:lnTo>
                  <a:pt x="38099" y="1727454"/>
                </a:lnTo>
                <a:lnTo>
                  <a:pt x="38099" y="1803654"/>
                </a:lnTo>
                <a:lnTo>
                  <a:pt x="63245" y="1802892"/>
                </a:lnTo>
                <a:close/>
              </a:path>
              <a:path w="118110" h="4032250">
                <a:moveTo>
                  <a:pt x="64007" y="1905000"/>
                </a:moveTo>
                <a:lnTo>
                  <a:pt x="64007" y="1828800"/>
                </a:lnTo>
                <a:lnTo>
                  <a:pt x="38099" y="1828800"/>
                </a:lnTo>
                <a:lnTo>
                  <a:pt x="38861" y="1905000"/>
                </a:lnTo>
                <a:lnTo>
                  <a:pt x="64007" y="1905000"/>
                </a:lnTo>
                <a:close/>
              </a:path>
              <a:path w="118110" h="4032250">
                <a:moveTo>
                  <a:pt x="64007" y="2006346"/>
                </a:moveTo>
                <a:lnTo>
                  <a:pt x="64007" y="1930146"/>
                </a:lnTo>
                <a:lnTo>
                  <a:pt x="38861" y="1930146"/>
                </a:lnTo>
                <a:lnTo>
                  <a:pt x="38861" y="2006346"/>
                </a:lnTo>
                <a:lnTo>
                  <a:pt x="64007" y="2006346"/>
                </a:lnTo>
                <a:close/>
              </a:path>
              <a:path w="118110" h="4032250">
                <a:moveTo>
                  <a:pt x="64769" y="2107692"/>
                </a:moveTo>
                <a:lnTo>
                  <a:pt x="64769" y="2031492"/>
                </a:lnTo>
                <a:lnTo>
                  <a:pt x="38861" y="2032254"/>
                </a:lnTo>
                <a:lnTo>
                  <a:pt x="39623" y="2108454"/>
                </a:lnTo>
                <a:lnTo>
                  <a:pt x="64769" y="2107692"/>
                </a:lnTo>
                <a:close/>
              </a:path>
              <a:path w="118110" h="4032250">
                <a:moveTo>
                  <a:pt x="64769" y="2209800"/>
                </a:moveTo>
                <a:lnTo>
                  <a:pt x="64769" y="2133600"/>
                </a:lnTo>
                <a:lnTo>
                  <a:pt x="39623" y="2133600"/>
                </a:lnTo>
                <a:lnTo>
                  <a:pt x="39623" y="2209800"/>
                </a:lnTo>
                <a:lnTo>
                  <a:pt x="64769" y="2209800"/>
                </a:lnTo>
                <a:close/>
              </a:path>
              <a:path w="118110" h="4032250">
                <a:moveTo>
                  <a:pt x="65531" y="2311146"/>
                </a:moveTo>
                <a:lnTo>
                  <a:pt x="65531" y="2234946"/>
                </a:lnTo>
                <a:lnTo>
                  <a:pt x="39623" y="2234946"/>
                </a:lnTo>
                <a:lnTo>
                  <a:pt x="40385" y="2311146"/>
                </a:lnTo>
                <a:lnTo>
                  <a:pt x="65531" y="2311146"/>
                </a:lnTo>
                <a:close/>
              </a:path>
              <a:path w="118110" h="4032250">
                <a:moveTo>
                  <a:pt x="66293" y="2412492"/>
                </a:moveTo>
                <a:lnTo>
                  <a:pt x="65531" y="2336292"/>
                </a:lnTo>
                <a:lnTo>
                  <a:pt x="40385" y="2337054"/>
                </a:lnTo>
                <a:lnTo>
                  <a:pt x="40385" y="2413254"/>
                </a:lnTo>
                <a:lnTo>
                  <a:pt x="66293" y="2412492"/>
                </a:lnTo>
                <a:close/>
              </a:path>
              <a:path w="118110" h="4032250">
                <a:moveTo>
                  <a:pt x="66293" y="2514600"/>
                </a:moveTo>
                <a:lnTo>
                  <a:pt x="66293" y="2438400"/>
                </a:lnTo>
                <a:lnTo>
                  <a:pt x="40385" y="2438400"/>
                </a:lnTo>
                <a:lnTo>
                  <a:pt x="41147" y="2514600"/>
                </a:lnTo>
                <a:lnTo>
                  <a:pt x="66293" y="2514600"/>
                </a:lnTo>
                <a:close/>
              </a:path>
              <a:path w="118110" h="4032250">
                <a:moveTo>
                  <a:pt x="67055" y="2615946"/>
                </a:moveTo>
                <a:lnTo>
                  <a:pt x="66293" y="2539746"/>
                </a:lnTo>
                <a:lnTo>
                  <a:pt x="41147" y="2539746"/>
                </a:lnTo>
                <a:lnTo>
                  <a:pt x="41147" y="2615946"/>
                </a:lnTo>
                <a:lnTo>
                  <a:pt x="67055" y="2615946"/>
                </a:lnTo>
                <a:close/>
              </a:path>
              <a:path w="118110" h="4032250">
                <a:moveTo>
                  <a:pt x="67055" y="2717292"/>
                </a:moveTo>
                <a:lnTo>
                  <a:pt x="67055" y="2641092"/>
                </a:lnTo>
                <a:lnTo>
                  <a:pt x="41147" y="2641854"/>
                </a:lnTo>
                <a:lnTo>
                  <a:pt x="41909" y="2718054"/>
                </a:lnTo>
                <a:lnTo>
                  <a:pt x="67055" y="2717292"/>
                </a:lnTo>
                <a:close/>
              </a:path>
              <a:path w="118110" h="4032250">
                <a:moveTo>
                  <a:pt x="67817" y="2819400"/>
                </a:moveTo>
                <a:lnTo>
                  <a:pt x="67055" y="2743200"/>
                </a:lnTo>
                <a:lnTo>
                  <a:pt x="41909" y="2743200"/>
                </a:lnTo>
                <a:lnTo>
                  <a:pt x="41909" y="2819400"/>
                </a:lnTo>
                <a:lnTo>
                  <a:pt x="67817" y="2819400"/>
                </a:lnTo>
                <a:close/>
              </a:path>
              <a:path w="118110" h="4032250">
                <a:moveTo>
                  <a:pt x="67817" y="2920746"/>
                </a:moveTo>
                <a:lnTo>
                  <a:pt x="67817" y="2844546"/>
                </a:lnTo>
                <a:lnTo>
                  <a:pt x="41909" y="2844546"/>
                </a:lnTo>
                <a:lnTo>
                  <a:pt x="42671" y="2920746"/>
                </a:lnTo>
                <a:lnTo>
                  <a:pt x="67817" y="2920746"/>
                </a:lnTo>
                <a:close/>
              </a:path>
              <a:path w="118110" h="4032250">
                <a:moveTo>
                  <a:pt x="68579" y="3022092"/>
                </a:moveTo>
                <a:lnTo>
                  <a:pt x="67817" y="2945892"/>
                </a:lnTo>
                <a:lnTo>
                  <a:pt x="42671" y="2946654"/>
                </a:lnTo>
                <a:lnTo>
                  <a:pt x="42671" y="3022854"/>
                </a:lnTo>
                <a:lnTo>
                  <a:pt x="68579" y="3022092"/>
                </a:lnTo>
                <a:close/>
              </a:path>
              <a:path w="118110" h="4032250">
                <a:moveTo>
                  <a:pt x="68579" y="3124200"/>
                </a:moveTo>
                <a:lnTo>
                  <a:pt x="68579" y="3048000"/>
                </a:lnTo>
                <a:lnTo>
                  <a:pt x="42671" y="3048000"/>
                </a:lnTo>
                <a:lnTo>
                  <a:pt x="43433" y="3124200"/>
                </a:lnTo>
                <a:lnTo>
                  <a:pt x="68579" y="3124200"/>
                </a:lnTo>
                <a:close/>
              </a:path>
              <a:path w="118110" h="4032250">
                <a:moveTo>
                  <a:pt x="69341" y="3225546"/>
                </a:moveTo>
                <a:lnTo>
                  <a:pt x="68579" y="3149346"/>
                </a:lnTo>
                <a:lnTo>
                  <a:pt x="43433" y="3149346"/>
                </a:lnTo>
                <a:lnTo>
                  <a:pt x="43433" y="3225546"/>
                </a:lnTo>
                <a:lnTo>
                  <a:pt x="69341" y="3225546"/>
                </a:lnTo>
                <a:close/>
              </a:path>
              <a:path w="118110" h="4032250">
                <a:moveTo>
                  <a:pt x="69341" y="3326892"/>
                </a:moveTo>
                <a:lnTo>
                  <a:pt x="69341" y="3250692"/>
                </a:lnTo>
                <a:lnTo>
                  <a:pt x="44195" y="3251454"/>
                </a:lnTo>
                <a:lnTo>
                  <a:pt x="44195" y="3327654"/>
                </a:lnTo>
                <a:lnTo>
                  <a:pt x="69341" y="3326892"/>
                </a:lnTo>
                <a:close/>
              </a:path>
              <a:path w="118110" h="4032250">
                <a:moveTo>
                  <a:pt x="70103" y="3429000"/>
                </a:moveTo>
                <a:lnTo>
                  <a:pt x="69341" y="3352800"/>
                </a:lnTo>
                <a:lnTo>
                  <a:pt x="44195" y="3352800"/>
                </a:lnTo>
                <a:lnTo>
                  <a:pt x="44195" y="3429000"/>
                </a:lnTo>
                <a:lnTo>
                  <a:pt x="70103" y="3429000"/>
                </a:lnTo>
                <a:close/>
              </a:path>
              <a:path w="118110" h="4032250">
                <a:moveTo>
                  <a:pt x="70103" y="3530346"/>
                </a:moveTo>
                <a:lnTo>
                  <a:pt x="70103" y="3454146"/>
                </a:lnTo>
                <a:lnTo>
                  <a:pt x="44957" y="3454146"/>
                </a:lnTo>
                <a:lnTo>
                  <a:pt x="44957" y="3530346"/>
                </a:lnTo>
                <a:lnTo>
                  <a:pt x="70103" y="3530346"/>
                </a:lnTo>
                <a:close/>
              </a:path>
              <a:path w="118110" h="4032250">
                <a:moveTo>
                  <a:pt x="70865" y="3631692"/>
                </a:moveTo>
                <a:lnTo>
                  <a:pt x="70103" y="3555492"/>
                </a:lnTo>
                <a:lnTo>
                  <a:pt x="44957" y="3556254"/>
                </a:lnTo>
                <a:lnTo>
                  <a:pt x="44957" y="3632454"/>
                </a:lnTo>
                <a:lnTo>
                  <a:pt x="70865" y="3631692"/>
                </a:lnTo>
                <a:close/>
              </a:path>
              <a:path w="118110" h="4032250">
                <a:moveTo>
                  <a:pt x="70865" y="3733800"/>
                </a:moveTo>
                <a:lnTo>
                  <a:pt x="70865" y="3657600"/>
                </a:lnTo>
                <a:lnTo>
                  <a:pt x="45719" y="3657600"/>
                </a:lnTo>
                <a:lnTo>
                  <a:pt x="45719" y="3733800"/>
                </a:lnTo>
                <a:lnTo>
                  <a:pt x="70865" y="3733800"/>
                </a:lnTo>
                <a:close/>
              </a:path>
              <a:path w="118110" h="4032250">
                <a:moveTo>
                  <a:pt x="71627" y="3835146"/>
                </a:moveTo>
                <a:lnTo>
                  <a:pt x="70865" y="3758946"/>
                </a:lnTo>
                <a:lnTo>
                  <a:pt x="45719" y="3758946"/>
                </a:lnTo>
                <a:lnTo>
                  <a:pt x="46481" y="3835146"/>
                </a:lnTo>
                <a:lnTo>
                  <a:pt x="71627" y="3835146"/>
                </a:lnTo>
                <a:close/>
              </a:path>
              <a:path w="118110" h="4032250">
                <a:moveTo>
                  <a:pt x="48447" y="3962400"/>
                </a:moveTo>
                <a:lnTo>
                  <a:pt x="25908" y="3923538"/>
                </a:lnTo>
                <a:lnTo>
                  <a:pt x="22098" y="3917442"/>
                </a:lnTo>
                <a:lnTo>
                  <a:pt x="14478" y="3915918"/>
                </a:lnTo>
                <a:lnTo>
                  <a:pt x="8382" y="3918966"/>
                </a:lnTo>
                <a:lnTo>
                  <a:pt x="2286" y="3922776"/>
                </a:lnTo>
                <a:lnTo>
                  <a:pt x="0" y="3930396"/>
                </a:lnTo>
                <a:lnTo>
                  <a:pt x="3810" y="3936492"/>
                </a:lnTo>
                <a:lnTo>
                  <a:pt x="46482" y="4009560"/>
                </a:lnTo>
                <a:lnTo>
                  <a:pt x="46482" y="3962400"/>
                </a:lnTo>
                <a:lnTo>
                  <a:pt x="48447" y="3962400"/>
                </a:lnTo>
                <a:close/>
              </a:path>
              <a:path w="118110" h="4032250">
                <a:moveTo>
                  <a:pt x="71628" y="3936492"/>
                </a:moveTo>
                <a:lnTo>
                  <a:pt x="71628" y="3860292"/>
                </a:lnTo>
                <a:lnTo>
                  <a:pt x="46482" y="3861054"/>
                </a:lnTo>
                <a:lnTo>
                  <a:pt x="46482" y="3937254"/>
                </a:lnTo>
                <a:lnTo>
                  <a:pt x="71628" y="3936492"/>
                </a:lnTo>
                <a:close/>
              </a:path>
              <a:path w="118110" h="4032250">
                <a:moveTo>
                  <a:pt x="59436" y="3981344"/>
                </a:moveTo>
                <a:lnTo>
                  <a:pt x="48447" y="3962400"/>
                </a:lnTo>
                <a:lnTo>
                  <a:pt x="46482" y="3962400"/>
                </a:lnTo>
                <a:lnTo>
                  <a:pt x="46482" y="4006596"/>
                </a:lnTo>
                <a:lnTo>
                  <a:pt x="48768" y="4006596"/>
                </a:lnTo>
                <a:lnTo>
                  <a:pt x="48768" y="3999738"/>
                </a:lnTo>
                <a:lnTo>
                  <a:pt x="59436" y="3981344"/>
                </a:lnTo>
                <a:close/>
              </a:path>
              <a:path w="118110" h="4032250">
                <a:moveTo>
                  <a:pt x="72390" y="4009252"/>
                </a:moveTo>
                <a:lnTo>
                  <a:pt x="72390" y="4006596"/>
                </a:lnTo>
                <a:lnTo>
                  <a:pt x="46482" y="4006596"/>
                </a:lnTo>
                <a:lnTo>
                  <a:pt x="46482" y="4009560"/>
                </a:lnTo>
                <a:lnTo>
                  <a:pt x="59436" y="4031742"/>
                </a:lnTo>
                <a:lnTo>
                  <a:pt x="72390" y="4009252"/>
                </a:lnTo>
                <a:close/>
              </a:path>
              <a:path w="118110" h="4032250">
                <a:moveTo>
                  <a:pt x="70424" y="3962400"/>
                </a:moveTo>
                <a:lnTo>
                  <a:pt x="48447" y="3962400"/>
                </a:lnTo>
                <a:lnTo>
                  <a:pt x="59436" y="3981344"/>
                </a:lnTo>
                <a:lnTo>
                  <a:pt x="70424" y="3962400"/>
                </a:lnTo>
                <a:close/>
              </a:path>
              <a:path w="118110" h="4032250">
                <a:moveTo>
                  <a:pt x="70104" y="3999738"/>
                </a:moveTo>
                <a:lnTo>
                  <a:pt x="59436" y="3981344"/>
                </a:lnTo>
                <a:lnTo>
                  <a:pt x="48768" y="3999738"/>
                </a:lnTo>
                <a:lnTo>
                  <a:pt x="70104" y="3999738"/>
                </a:lnTo>
                <a:close/>
              </a:path>
              <a:path w="118110" h="4032250">
                <a:moveTo>
                  <a:pt x="70104" y="4006596"/>
                </a:moveTo>
                <a:lnTo>
                  <a:pt x="70104" y="3999738"/>
                </a:lnTo>
                <a:lnTo>
                  <a:pt x="48768" y="3999738"/>
                </a:lnTo>
                <a:lnTo>
                  <a:pt x="48768" y="4006596"/>
                </a:lnTo>
                <a:lnTo>
                  <a:pt x="70104" y="4006596"/>
                </a:lnTo>
                <a:close/>
              </a:path>
              <a:path w="118110" h="4032250">
                <a:moveTo>
                  <a:pt x="72390" y="4006596"/>
                </a:moveTo>
                <a:lnTo>
                  <a:pt x="72390" y="3962400"/>
                </a:lnTo>
                <a:lnTo>
                  <a:pt x="70424" y="3962400"/>
                </a:lnTo>
                <a:lnTo>
                  <a:pt x="59436" y="3981344"/>
                </a:lnTo>
                <a:lnTo>
                  <a:pt x="70104" y="3999738"/>
                </a:lnTo>
                <a:lnTo>
                  <a:pt x="70104" y="4006596"/>
                </a:lnTo>
                <a:lnTo>
                  <a:pt x="72390" y="4006596"/>
                </a:lnTo>
                <a:close/>
              </a:path>
              <a:path w="118110" h="4032250">
                <a:moveTo>
                  <a:pt x="118110" y="3930396"/>
                </a:moveTo>
                <a:lnTo>
                  <a:pt x="115824" y="3922776"/>
                </a:lnTo>
                <a:lnTo>
                  <a:pt x="103632" y="3915156"/>
                </a:lnTo>
                <a:lnTo>
                  <a:pt x="96012" y="3917442"/>
                </a:lnTo>
                <a:lnTo>
                  <a:pt x="92963" y="3923538"/>
                </a:lnTo>
                <a:lnTo>
                  <a:pt x="70424" y="3962400"/>
                </a:lnTo>
                <a:lnTo>
                  <a:pt x="72390" y="3962400"/>
                </a:lnTo>
                <a:lnTo>
                  <a:pt x="72390" y="4009252"/>
                </a:lnTo>
                <a:lnTo>
                  <a:pt x="114300" y="3936492"/>
                </a:lnTo>
                <a:lnTo>
                  <a:pt x="118110" y="393039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CA" sz="1235"/>
          </a:p>
        </p:txBody>
      </p:sp>
      <p:sp>
        <p:nvSpPr>
          <p:cNvPr id="134" name="bk object 145"/>
          <p:cNvSpPr>
            <a:spLocks/>
          </p:cNvSpPr>
          <p:nvPr/>
        </p:nvSpPr>
        <p:spPr bwMode="auto">
          <a:xfrm>
            <a:off x="6942669" y="1805548"/>
            <a:ext cx="142393" cy="3557868"/>
          </a:xfrm>
          <a:custGeom>
            <a:avLst/>
            <a:gdLst>
              <a:gd name="T0" fmla="*/ 31241 w 118110"/>
              <a:gd name="T1" fmla="*/ 76200 h 4032250"/>
              <a:gd name="T2" fmla="*/ 31241 w 118110"/>
              <a:gd name="T3" fmla="*/ 101345 h 4032250"/>
              <a:gd name="T4" fmla="*/ 57149 w 118110"/>
              <a:gd name="T5" fmla="*/ 202692 h 4032250"/>
              <a:gd name="T6" fmla="*/ 57911 w 118110"/>
              <a:gd name="T7" fmla="*/ 381000 h 4032250"/>
              <a:gd name="T8" fmla="*/ 57911 w 118110"/>
              <a:gd name="T9" fmla="*/ 381000 h 4032250"/>
              <a:gd name="T10" fmla="*/ 32765 w 118110"/>
              <a:gd name="T11" fmla="*/ 482345 h 4032250"/>
              <a:gd name="T12" fmla="*/ 32765 w 118110"/>
              <a:gd name="T13" fmla="*/ 508254 h 4032250"/>
              <a:gd name="T14" fmla="*/ 58673 w 118110"/>
              <a:gd name="T15" fmla="*/ 609600 h 4032250"/>
              <a:gd name="T16" fmla="*/ 59435 w 118110"/>
              <a:gd name="T17" fmla="*/ 787145 h 4032250"/>
              <a:gd name="T18" fmla="*/ 59435 w 118110"/>
              <a:gd name="T19" fmla="*/ 787145 h 4032250"/>
              <a:gd name="T20" fmla="*/ 34289 w 118110"/>
              <a:gd name="T21" fmla="*/ 889254 h 4032250"/>
              <a:gd name="T22" fmla="*/ 34289 w 118110"/>
              <a:gd name="T23" fmla="*/ 914400 h 4032250"/>
              <a:gd name="T24" fmla="*/ 60197 w 118110"/>
              <a:gd name="T25" fmla="*/ 1015745 h 4032250"/>
              <a:gd name="T26" fmla="*/ 60959 w 118110"/>
              <a:gd name="T27" fmla="*/ 1193292 h 4032250"/>
              <a:gd name="T28" fmla="*/ 60959 w 118110"/>
              <a:gd name="T29" fmla="*/ 1193292 h 4032250"/>
              <a:gd name="T30" fmla="*/ 35813 w 118110"/>
              <a:gd name="T31" fmla="*/ 1295400 h 4032250"/>
              <a:gd name="T32" fmla="*/ 36575 w 118110"/>
              <a:gd name="T33" fmla="*/ 1320546 h 4032250"/>
              <a:gd name="T34" fmla="*/ 61721 w 118110"/>
              <a:gd name="T35" fmla="*/ 1421892 h 4032250"/>
              <a:gd name="T36" fmla="*/ 62483 w 118110"/>
              <a:gd name="T37" fmla="*/ 1600200 h 4032250"/>
              <a:gd name="T38" fmla="*/ 62483 w 118110"/>
              <a:gd name="T39" fmla="*/ 1600200 h 4032250"/>
              <a:gd name="T40" fmla="*/ 38099 w 118110"/>
              <a:gd name="T41" fmla="*/ 1701546 h 4032250"/>
              <a:gd name="T42" fmla="*/ 38099 w 118110"/>
              <a:gd name="T43" fmla="*/ 1727454 h 4032250"/>
              <a:gd name="T44" fmla="*/ 64007 w 118110"/>
              <a:gd name="T45" fmla="*/ 1828800 h 4032250"/>
              <a:gd name="T46" fmla="*/ 64007 w 118110"/>
              <a:gd name="T47" fmla="*/ 2006346 h 4032250"/>
              <a:gd name="T48" fmla="*/ 64007 w 118110"/>
              <a:gd name="T49" fmla="*/ 2006346 h 4032250"/>
              <a:gd name="T50" fmla="*/ 39623 w 118110"/>
              <a:gd name="T51" fmla="*/ 2108454 h 4032250"/>
              <a:gd name="T52" fmla="*/ 39623 w 118110"/>
              <a:gd name="T53" fmla="*/ 2133600 h 4032250"/>
              <a:gd name="T54" fmla="*/ 65531 w 118110"/>
              <a:gd name="T55" fmla="*/ 2234946 h 4032250"/>
              <a:gd name="T56" fmla="*/ 66293 w 118110"/>
              <a:gd name="T57" fmla="*/ 2412492 h 4032250"/>
              <a:gd name="T58" fmla="*/ 66293 w 118110"/>
              <a:gd name="T59" fmla="*/ 2412492 h 4032250"/>
              <a:gd name="T60" fmla="*/ 41147 w 118110"/>
              <a:gd name="T61" fmla="*/ 2514600 h 4032250"/>
              <a:gd name="T62" fmla="*/ 41147 w 118110"/>
              <a:gd name="T63" fmla="*/ 2539746 h 4032250"/>
              <a:gd name="T64" fmla="*/ 67055 w 118110"/>
              <a:gd name="T65" fmla="*/ 2641092 h 4032250"/>
              <a:gd name="T66" fmla="*/ 67817 w 118110"/>
              <a:gd name="T67" fmla="*/ 2819400 h 4032250"/>
              <a:gd name="T68" fmla="*/ 67817 w 118110"/>
              <a:gd name="T69" fmla="*/ 2819400 h 4032250"/>
              <a:gd name="T70" fmla="*/ 42671 w 118110"/>
              <a:gd name="T71" fmla="*/ 2920746 h 4032250"/>
              <a:gd name="T72" fmla="*/ 42671 w 118110"/>
              <a:gd name="T73" fmla="*/ 2946654 h 4032250"/>
              <a:gd name="T74" fmla="*/ 68579 w 118110"/>
              <a:gd name="T75" fmla="*/ 3048000 h 4032250"/>
              <a:gd name="T76" fmla="*/ 69341 w 118110"/>
              <a:gd name="T77" fmla="*/ 3225546 h 4032250"/>
              <a:gd name="T78" fmla="*/ 69341 w 118110"/>
              <a:gd name="T79" fmla="*/ 3225546 h 4032250"/>
              <a:gd name="T80" fmla="*/ 44195 w 118110"/>
              <a:gd name="T81" fmla="*/ 3327654 h 4032250"/>
              <a:gd name="T82" fmla="*/ 44195 w 118110"/>
              <a:gd name="T83" fmla="*/ 3352800 h 4032250"/>
              <a:gd name="T84" fmla="*/ 70103 w 118110"/>
              <a:gd name="T85" fmla="*/ 3454146 h 4032250"/>
              <a:gd name="T86" fmla="*/ 70865 w 118110"/>
              <a:gd name="T87" fmla="*/ 3631692 h 4032250"/>
              <a:gd name="T88" fmla="*/ 70865 w 118110"/>
              <a:gd name="T89" fmla="*/ 3631692 h 4032250"/>
              <a:gd name="T90" fmla="*/ 45719 w 118110"/>
              <a:gd name="T91" fmla="*/ 3733800 h 4032250"/>
              <a:gd name="T92" fmla="*/ 45719 w 118110"/>
              <a:gd name="T93" fmla="*/ 3758946 h 4032250"/>
              <a:gd name="T94" fmla="*/ 25908 w 118110"/>
              <a:gd name="T95" fmla="*/ 3923538 h 4032250"/>
              <a:gd name="T96" fmla="*/ 2286 w 118110"/>
              <a:gd name="T97" fmla="*/ 3922776 h 4032250"/>
              <a:gd name="T98" fmla="*/ 46482 w 118110"/>
              <a:gd name="T99" fmla="*/ 3962400 h 4032250"/>
              <a:gd name="T100" fmla="*/ 46482 w 118110"/>
              <a:gd name="T101" fmla="*/ 3861054 h 4032250"/>
              <a:gd name="T102" fmla="*/ 48447 w 118110"/>
              <a:gd name="T103" fmla="*/ 3962400 h 4032250"/>
              <a:gd name="T104" fmla="*/ 48768 w 118110"/>
              <a:gd name="T105" fmla="*/ 3999738 h 4032250"/>
              <a:gd name="T106" fmla="*/ 46482 w 118110"/>
              <a:gd name="T107" fmla="*/ 4006596 h 4032250"/>
              <a:gd name="T108" fmla="*/ 70424 w 118110"/>
              <a:gd name="T109" fmla="*/ 3962400 h 4032250"/>
              <a:gd name="T110" fmla="*/ 70104 w 118110"/>
              <a:gd name="T111" fmla="*/ 3999738 h 4032250"/>
              <a:gd name="T112" fmla="*/ 70104 w 118110"/>
              <a:gd name="T113" fmla="*/ 4006596 h 4032250"/>
              <a:gd name="T114" fmla="*/ 70104 w 118110"/>
              <a:gd name="T115" fmla="*/ 4006596 h 4032250"/>
              <a:gd name="T116" fmla="*/ 59436 w 118110"/>
              <a:gd name="T117" fmla="*/ 3981344 h 4032250"/>
              <a:gd name="T118" fmla="*/ 118110 w 118110"/>
              <a:gd name="T119" fmla="*/ 3930396 h 4032250"/>
              <a:gd name="T120" fmla="*/ 92963 w 118110"/>
              <a:gd name="T121" fmla="*/ 3923538 h 4032250"/>
              <a:gd name="T122" fmla="*/ 114300 w 118110"/>
              <a:gd name="T123" fmla="*/ 3936492 h 403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110" h="4032250">
                <a:moveTo>
                  <a:pt x="56387" y="76200"/>
                </a:moveTo>
                <a:lnTo>
                  <a:pt x="56387" y="0"/>
                </a:lnTo>
                <a:lnTo>
                  <a:pt x="31241" y="0"/>
                </a:lnTo>
                <a:lnTo>
                  <a:pt x="31241" y="76200"/>
                </a:lnTo>
                <a:lnTo>
                  <a:pt x="56387" y="76200"/>
                </a:lnTo>
                <a:close/>
              </a:path>
              <a:path w="118110" h="4032250">
                <a:moveTo>
                  <a:pt x="57149" y="177545"/>
                </a:moveTo>
                <a:lnTo>
                  <a:pt x="57149" y="101345"/>
                </a:lnTo>
                <a:lnTo>
                  <a:pt x="31241" y="101345"/>
                </a:lnTo>
                <a:lnTo>
                  <a:pt x="32003" y="177545"/>
                </a:lnTo>
                <a:lnTo>
                  <a:pt x="57149" y="177545"/>
                </a:lnTo>
                <a:close/>
              </a:path>
              <a:path w="118110" h="4032250">
                <a:moveTo>
                  <a:pt x="57149" y="278892"/>
                </a:moveTo>
                <a:lnTo>
                  <a:pt x="57149" y="202692"/>
                </a:lnTo>
                <a:lnTo>
                  <a:pt x="32003" y="203454"/>
                </a:lnTo>
                <a:lnTo>
                  <a:pt x="32003" y="279654"/>
                </a:lnTo>
                <a:lnTo>
                  <a:pt x="57149" y="278892"/>
                </a:lnTo>
                <a:close/>
              </a:path>
              <a:path w="118110" h="4032250">
                <a:moveTo>
                  <a:pt x="57911" y="381000"/>
                </a:moveTo>
                <a:lnTo>
                  <a:pt x="57911" y="304800"/>
                </a:lnTo>
                <a:lnTo>
                  <a:pt x="32003" y="304800"/>
                </a:lnTo>
                <a:lnTo>
                  <a:pt x="32765" y="381000"/>
                </a:lnTo>
                <a:lnTo>
                  <a:pt x="57911" y="381000"/>
                </a:lnTo>
                <a:close/>
              </a:path>
              <a:path w="118110" h="4032250">
                <a:moveTo>
                  <a:pt x="58673" y="482345"/>
                </a:moveTo>
                <a:lnTo>
                  <a:pt x="57911" y="406145"/>
                </a:lnTo>
                <a:lnTo>
                  <a:pt x="32765" y="406145"/>
                </a:lnTo>
                <a:lnTo>
                  <a:pt x="32765" y="482345"/>
                </a:lnTo>
                <a:lnTo>
                  <a:pt x="58673" y="482345"/>
                </a:lnTo>
                <a:close/>
              </a:path>
              <a:path w="118110" h="4032250">
                <a:moveTo>
                  <a:pt x="58673" y="583692"/>
                </a:moveTo>
                <a:lnTo>
                  <a:pt x="58673" y="507492"/>
                </a:lnTo>
                <a:lnTo>
                  <a:pt x="32765" y="508254"/>
                </a:lnTo>
                <a:lnTo>
                  <a:pt x="33527" y="584454"/>
                </a:lnTo>
                <a:lnTo>
                  <a:pt x="58673" y="583692"/>
                </a:lnTo>
                <a:close/>
              </a:path>
              <a:path w="118110" h="4032250">
                <a:moveTo>
                  <a:pt x="59435" y="685800"/>
                </a:moveTo>
                <a:lnTo>
                  <a:pt x="58673" y="609600"/>
                </a:lnTo>
                <a:lnTo>
                  <a:pt x="33527" y="609600"/>
                </a:lnTo>
                <a:lnTo>
                  <a:pt x="33527" y="685800"/>
                </a:lnTo>
                <a:lnTo>
                  <a:pt x="59435" y="685800"/>
                </a:lnTo>
                <a:close/>
              </a:path>
              <a:path w="118110" h="4032250">
                <a:moveTo>
                  <a:pt x="59435" y="787145"/>
                </a:moveTo>
                <a:lnTo>
                  <a:pt x="59435" y="710945"/>
                </a:lnTo>
                <a:lnTo>
                  <a:pt x="33527" y="710945"/>
                </a:lnTo>
                <a:lnTo>
                  <a:pt x="34289" y="787145"/>
                </a:lnTo>
                <a:lnTo>
                  <a:pt x="59435" y="787145"/>
                </a:lnTo>
                <a:close/>
              </a:path>
              <a:path w="118110" h="4032250">
                <a:moveTo>
                  <a:pt x="60197" y="888492"/>
                </a:moveTo>
                <a:lnTo>
                  <a:pt x="59435" y="812292"/>
                </a:lnTo>
                <a:lnTo>
                  <a:pt x="34289" y="813054"/>
                </a:lnTo>
                <a:lnTo>
                  <a:pt x="34289" y="889254"/>
                </a:lnTo>
                <a:lnTo>
                  <a:pt x="60197" y="888492"/>
                </a:lnTo>
                <a:close/>
              </a:path>
              <a:path w="118110" h="4032250">
                <a:moveTo>
                  <a:pt x="60197" y="990600"/>
                </a:moveTo>
                <a:lnTo>
                  <a:pt x="60197" y="914400"/>
                </a:lnTo>
                <a:lnTo>
                  <a:pt x="34289" y="914400"/>
                </a:lnTo>
                <a:lnTo>
                  <a:pt x="35051" y="990600"/>
                </a:lnTo>
                <a:lnTo>
                  <a:pt x="60197" y="990600"/>
                </a:lnTo>
                <a:close/>
              </a:path>
              <a:path w="118110" h="4032250">
                <a:moveTo>
                  <a:pt x="60959" y="1091945"/>
                </a:moveTo>
                <a:lnTo>
                  <a:pt x="60197" y="1015745"/>
                </a:lnTo>
                <a:lnTo>
                  <a:pt x="35051" y="1015745"/>
                </a:lnTo>
                <a:lnTo>
                  <a:pt x="35051" y="1091945"/>
                </a:lnTo>
                <a:lnTo>
                  <a:pt x="60959" y="1091945"/>
                </a:lnTo>
                <a:close/>
              </a:path>
              <a:path w="118110" h="4032250">
                <a:moveTo>
                  <a:pt x="60959" y="1193292"/>
                </a:moveTo>
                <a:lnTo>
                  <a:pt x="60959" y="1117092"/>
                </a:lnTo>
                <a:lnTo>
                  <a:pt x="35051" y="1117854"/>
                </a:lnTo>
                <a:lnTo>
                  <a:pt x="35813" y="1194054"/>
                </a:lnTo>
                <a:lnTo>
                  <a:pt x="60959" y="1193292"/>
                </a:lnTo>
                <a:close/>
              </a:path>
              <a:path w="118110" h="4032250">
                <a:moveTo>
                  <a:pt x="61721" y="1295400"/>
                </a:moveTo>
                <a:lnTo>
                  <a:pt x="60959" y="1219200"/>
                </a:lnTo>
                <a:lnTo>
                  <a:pt x="35813" y="1219200"/>
                </a:lnTo>
                <a:lnTo>
                  <a:pt x="35813" y="1295400"/>
                </a:lnTo>
                <a:lnTo>
                  <a:pt x="61721" y="1295400"/>
                </a:lnTo>
                <a:close/>
              </a:path>
              <a:path w="118110" h="4032250">
                <a:moveTo>
                  <a:pt x="61721" y="1396746"/>
                </a:moveTo>
                <a:lnTo>
                  <a:pt x="61721" y="1320546"/>
                </a:lnTo>
                <a:lnTo>
                  <a:pt x="36575" y="1320546"/>
                </a:lnTo>
                <a:lnTo>
                  <a:pt x="36575" y="1396746"/>
                </a:lnTo>
                <a:lnTo>
                  <a:pt x="61721" y="1396746"/>
                </a:lnTo>
                <a:close/>
              </a:path>
              <a:path w="118110" h="4032250">
                <a:moveTo>
                  <a:pt x="62483" y="1498092"/>
                </a:moveTo>
                <a:lnTo>
                  <a:pt x="61721" y="1421892"/>
                </a:lnTo>
                <a:lnTo>
                  <a:pt x="36575" y="1422654"/>
                </a:lnTo>
                <a:lnTo>
                  <a:pt x="36575" y="1498854"/>
                </a:lnTo>
                <a:lnTo>
                  <a:pt x="62483" y="1498092"/>
                </a:lnTo>
                <a:close/>
              </a:path>
              <a:path w="118110" h="4032250">
                <a:moveTo>
                  <a:pt x="62483" y="1600200"/>
                </a:moveTo>
                <a:lnTo>
                  <a:pt x="62483" y="1524000"/>
                </a:lnTo>
                <a:lnTo>
                  <a:pt x="37337" y="1524000"/>
                </a:lnTo>
                <a:lnTo>
                  <a:pt x="37337" y="1600200"/>
                </a:lnTo>
                <a:lnTo>
                  <a:pt x="62483" y="1600200"/>
                </a:lnTo>
                <a:close/>
              </a:path>
              <a:path w="118110" h="4032250">
                <a:moveTo>
                  <a:pt x="63245" y="1701546"/>
                </a:moveTo>
                <a:lnTo>
                  <a:pt x="62483" y="1625346"/>
                </a:lnTo>
                <a:lnTo>
                  <a:pt x="37337" y="1625346"/>
                </a:lnTo>
                <a:lnTo>
                  <a:pt x="38099" y="1701546"/>
                </a:lnTo>
                <a:lnTo>
                  <a:pt x="63245" y="1701546"/>
                </a:lnTo>
                <a:close/>
              </a:path>
              <a:path w="118110" h="4032250">
                <a:moveTo>
                  <a:pt x="63245" y="1802892"/>
                </a:moveTo>
                <a:lnTo>
                  <a:pt x="63245" y="1726692"/>
                </a:lnTo>
                <a:lnTo>
                  <a:pt x="38099" y="1727454"/>
                </a:lnTo>
                <a:lnTo>
                  <a:pt x="38099" y="1803654"/>
                </a:lnTo>
                <a:lnTo>
                  <a:pt x="63245" y="1802892"/>
                </a:lnTo>
                <a:close/>
              </a:path>
              <a:path w="118110" h="4032250">
                <a:moveTo>
                  <a:pt x="64007" y="1905000"/>
                </a:moveTo>
                <a:lnTo>
                  <a:pt x="64007" y="1828800"/>
                </a:lnTo>
                <a:lnTo>
                  <a:pt x="38099" y="1828800"/>
                </a:lnTo>
                <a:lnTo>
                  <a:pt x="38861" y="1905000"/>
                </a:lnTo>
                <a:lnTo>
                  <a:pt x="64007" y="1905000"/>
                </a:lnTo>
                <a:close/>
              </a:path>
              <a:path w="118110" h="4032250">
                <a:moveTo>
                  <a:pt x="64007" y="2006346"/>
                </a:moveTo>
                <a:lnTo>
                  <a:pt x="64007" y="1930146"/>
                </a:lnTo>
                <a:lnTo>
                  <a:pt x="38861" y="1930146"/>
                </a:lnTo>
                <a:lnTo>
                  <a:pt x="38861" y="2006346"/>
                </a:lnTo>
                <a:lnTo>
                  <a:pt x="64007" y="2006346"/>
                </a:lnTo>
                <a:close/>
              </a:path>
              <a:path w="118110" h="4032250">
                <a:moveTo>
                  <a:pt x="64769" y="2107692"/>
                </a:moveTo>
                <a:lnTo>
                  <a:pt x="64769" y="2031492"/>
                </a:lnTo>
                <a:lnTo>
                  <a:pt x="38861" y="2032254"/>
                </a:lnTo>
                <a:lnTo>
                  <a:pt x="39623" y="2108454"/>
                </a:lnTo>
                <a:lnTo>
                  <a:pt x="64769" y="2107692"/>
                </a:lnTo>
                <a:close/>
              </a:path>
              <a:path w="118110" h="4032250">
                <a:moveTo>
                  <a:pt x="64769" y="2209800"/>
                </a:moveTo>
                <a:lnTo>
                  <a:pt x="64769" y="2133600"/>
                </a:lnTo>
                <a:lnTo>
                  <a:pt x="39623" y="2133600"/>
                </a:lnTo>
                <a:lnTo>
                  <a:pt x="39623" y="2209800"/>
                </a:lnTo>
                <a:lnTo>
                  <a:pt x="64769" y="2209800"/>
                </a:lnTo>
                <a:close/>
              </a:path>
              <a:path w="118110" h="4032250">
                <a:moveTo>
                  <a:pt x="65531" y="2311146"/>
                </a:moveTo>
                <a:lnTo>
                  <a:pt x="65531" y="2234946"/>
                </a:lnTo>
                <a:lnTo>
                  <a:pt x="39623" y="2234946"/>
                </a:lnTo>
                <a:lnTo>
                  <a:pt x="40385" y="2311146"/>
                </a:lnTo>
                <a:lnTo>
                  <a:pt x="65531" y="2311146"/>
                </a:lnTo>
                <a:close/>
              </a:path>
              <a:path w="118110" h="4032250">
                <a:moveTo>
                  <a:pt x="66293" y="2412492"/>
                </a:moveTo>
                <a:lnTo>
                  <a:pt x="65531" y="2336292"/>
                </a:lnTo>
                <a:lnTo>
                  <a:pt x="40385" y="2337054"/>
                </a:lnTo>
                <a:lnTo>
                  <a:pt x="40385" y="2413254"/>
                </a:lnTo>
                <a:lnTo>
                  <a:pt x="66293" y="2412492"/>
                </a:lnTo>
                <a:close/>
              </a:path>
              <a:path w="118110" h="4032250">
                <a:moveTo>
                  <a:pt x="66293" y="2514600"/>
                </a:moveTo>
                <a:lnTo>
                  <a:pt x="66293" y="2438400"/>
                </a:lnTo>
                <a:lnTo>
                  <a:pt x="40385" y="2438400"/>
                </a:lnTo>
                <a:lnTo>
                  <a:pt x="41147" y="2514600"/>
                </a:lnTo>
                <a:lnTo>
                  <a:pt x="66293" y="2514600"/>
                </a:lnTo>
                <a:close/>
              </a:path>
              <a:path w="118110" h="4032250">
                <a:moveTo>
                  <a:pt x="67055" y="2615946"/>
                </a:moveTo>
                <a:lnTo>
                  <a:pt x="66293" y="2539746"/>
                </a:lnTo>
                <a:lnTo>
                  <a:pt x="41147" y="2539746"/>
                </a:lnTo>
                <a:lnTo>
                  <a:pt x="41147" y="2615946"/>
                </a:lnTo>
                <a:lnTo>
                  <a:pt x="67055" y="2615946"/>
                </a:lnTo>
                <a:close/>
              </a:path>
              <a:path w="118110" h="4032250">
                <a:moveTo>
                  <a:pt x="67055" y="2717292"/>
                </a:moveTo>
                <a:lnTo>
                  <a:pt x="67055" y="2641092"/>
                </a:lnTo>
                <a:lnTo>
                  <a:pt x="41147" y="2641854"/>
                </a:lnTo>
                <a:lnTo>
                  <a:pt x="41909" y="2718054"/>
                </a:lnTo>
                <a:lnTo>
                  <a:pt x="67055" y="2717292"/>
                </a:lnTo>
                <a:close/>
              </a:path>
              <a:path w="118110" h="4032250">
                <a:moveTo>
                  <a:pt x="67817" y="2819400"/>
                </a:moveTo>
                <a:lnTo>
                  <a:pt x="67055" y="2743200"/>
                </a:lnTo>
                <a:lnTo>
                  <a:pt x="41909" y="2743200"/>
                </a:lnTo>
                <a:lnTo>
                  <a:pt x="41909" y="2819400"/>
                </a:lnTo>
                <a:lnTo>
                  <a:pt x="67817" y="2819400"/>
                </a:lnTo>
                <a:close/>
              </a:path>
              <a:path w="118110" h="4032250">
                <a:moveTo>
                  <a:pt x="67817" y="2920746"/>
                </a:moveTo>
                <a:lnTo>
                  <a:pt x="67817" y="2844546"/>
                </a:lnTo>
                <a:lnTo>
                  <a:pt x="41909" y="2844546"/>
                </a:lnTo>
                <a:lnTo>
                  <a:pt x="42671" y="2920746"/>
                </a:lnTo>
                <a:lnTo>
                  <a:pt x="67817" y="2920746"/>
                </a:lnTo>
                <a:close/>
              </a:path>
              <a:path w="118110" h="4032250">
                <a:moveTo>
                  <a:pt x="68579" y="3022092"/>
                </a:moveTo>
                <a:lnTo>
                  <a:pt x="67817" y="2945892"/>
                </a:lnTo>
                <a:lnTo>
                  <a:pt x="42671" y="2946654"/>
                </a:lnTo>
                <a:lnTo>
                  <a:pt x="42671" y="3022854"/>
                </a:lnTo>
                <a:lnTo>
                  <a:pt x="68579" y="3022092"/>
                </a:lnTo>
                <a:close/>
              </a:path>
              <a:path w="118110" h="4032250">
                <a:moveTo>
                  <a:pt x="68579" y="3124200"/>
                </a:moveTo>
                <a:lnTo>
                  <a:pt x="68579" y="3048000"/>
                </a:lnTo>
                <a:lnTo>
                  <a:pt x="42671" y="3048000"/>
                </a:lnTo>
                <a:lnTo>
                  <a:pt x="43433" y="3124200"/>
                </a:lnTo>
                <a:lnTo>
                  <a:pt x="68579" y="3124200"/>
                </a:lnTo>
                <a:close/>
              </a:path>
              <a:path w="118110" h="4032250">
                <a:moveTo>
                  <a:pt x="69341" y="3225546"/>
                </a:moveTo>
                <a:lnTo>
                  <a:pt x="68579" y="3149346"/>
                </a:lnTo>
                <a:lnTo>
                  <a:pt x="43433" y="3149346"/>
                </a:lnTo>
                <a:lnTo>
                  <a:pt x="43433" y="3225546"/>
                </a:lnTo>
                <a:lnTo>
                  <a:pt x="69341" y="3225546"/>
                </a:lnTo>
                <a:close/>
              </a:path>
              <a:path w="118110" h="4032250">
                <a:moveTo>
                  <a:pt x="69341" y="3326892"/>
                </a:moveTo>
                <a:lnTo>
                  <a:pt x="69341" y="3250692"/>
                </a:lnTo>
                <a:lnTo>
                  <a:pt x="44195" y="3251454"/>
                </a:lnTo>
                <a:lnTo>
                  <a:pt x="44195" y="3327654"/>
                </a:lnTo>
                <a:lnTo>
                  <a:pt x="69341" y="3326892"/>
                </a:lnTo>
                <a:close/>
              </a:path>
              <a:path w="118110" h="4032250">
                <a:moveTo>
                  <a:pt x="70103" y="3429000"/>
                </a:moveTo>
                <a:lnTo>
                  <a:pt x="69341" y="3352800"/>
                </a:lnTo>
                <a:lnTo>
                  <a:pt x="44195" y="3352800"/>
                </a:lnTo>
                <a:lnTo>
                  <a:pt x="44195" y="3429000"/>
                </a:lnTo>
                <a:lnTo>
                  <a:pt x="70103" y="3429000"/>
                </a:lnTo>
                <a:close/>
              </a:path>
              <a:path w="118110" h="4032250">
                <a:moveTo>
                  <a:pt x="70103" y="3530346"/>
                </a:moveTo>
                <a:lnTo>
                  <a:pt x="70103" y="3454146"/>
                </a:lnTo>
                <a:lnTo>
                  <a:pt x="44957" y="3454146"/>
                </a:lnTo>
                <a:lnTo>
                  <a:pt x="44957" y="3530346"/>
                </a:lnTo>
                <a:lnTo>
                  <a:pt x="70103" y="3530346"/>
                </a:lnTo>
                <a:close/>
              </a:path>
              <a:path w="118110" h="4032250">
                <a:moveTo>
                  <a:pt x="70865" y="3631692"/>
                </a:moveTo>
                <a:lnTo>
                  <a:pt x="70103" y="3555492"/>
                </a:lnTo>
                <a:lnTo>
                  <a:pt x="44957" y="3556254"/>
                </a:lnTo>
                <a:lnTo>
                  <a:pt x="44957" y="3632454"/>
                </a:lnTo>
                <a:lnTo>
                  <a:pt x="70865" y="3631692"/>
                </a:lnTo>
                <a:close/>
              </a:path>
              <a:path w="118110" h="4032250">
                <a:moveTo>
                  <a:pt x="70865" y="3733800"/>
                </a:moveTo>
                <a:lnTo>
                  <a:pt x="70865" y="3657600"/>
                </a:lnTo>
                <a:lnTo>
                  <a:pt x="45719" y="3657600"/>
                </a:lnTo>
                <a:lnTo>
                  <a:pt x="45719" y="3733800"/>
                </a:lnTo>
                <a:lnTo>
                  <a:pt x="70865" y="3733800"/>
                </a:lnTo>
                <a:close/>
              </a:path>
              <a:path w="118110" h="4032250">
                <a:moveTo>
                  <a:pt x="71627" y="3835146"/>
                </a:moveTo>
                <a:lnTo>
                  <a:pt x="70865" y="3758946"/>
                </a:lnTo>
                <a:lnTo>
                  <a:pt x="45719" y="3758946"/>
                </a:lnTo>
                <a:lnTo>
                  <a:pt x="46481" y="3835146"/>
                </a:lnTo>
                <a:lnTo>
                  <a:pt x="71627" y="3835146"/>
                </a:lnTo>
                <a:close/>
              </a:path>
              <a:path w="118110" h="4032250">
                <a:moveTo>
                  <a:pt x="48447" y="3962400"/>
                </a:moveTo>
                <a:lnTo>
                  <a:pt x="25908" y="3923538"/>
                </a:lnTo>
                <a:lnTo>
                  <a:pt x="22098" y="3917442"/>
                </a:lnTo>
                <a:lnTo>
                  <a:pt x="14478" y="3915918"/>
                </a:lnTo>
                <a:lnTo>
                  <a:pt x="8382" y="3918966"/>
                </a:lnTo>
                <a:lnTo>
                  <a:pt x="2286" y="3922776"/>
                </a:lnTo>
                <a:lnTo>
                  <a:pt x="0" y="3930396"/>
                </a:lnTo>
                <a:lnTo>
                  <a:pt x="3810" y="3936492"/>
                </a:lnTo>
                <a:lnTo>
                  <a:pt x="46482" y="4009560"/>
                </a:lnTo>
                <a:lnTo>
                  <a:pt x="46482" y="3962400"/>
                </a:lnTo>
                <a:lnTo>
                  <a:pt x="48447" y="3962400"/>
                </a:lnTo>
                <a:close/>
              </a:path>
              <a:path w="118110" h="4032250">
                <a:moveTo>
                  <a:pt x="71628" y="3936492"/>
                </a:moveTo>
                <a:lnTo>
                  <a:pt x="71628" y="3860292"/>
                </a:lnTo>
                <a:lnTo>
                  <a:pt x="46482" y="3861054"/>
                </a:lnTo>
                <a:lnTo>
                  <a:pt x="46482" y="3937254"/>
                </a:lnTo>
                <a:lnTo>
                  <a:pt x="71628" y="3936492"/>
                </a:lnTo>
                <a:close/>
              </a:path>
              <a:path w="118110" h="4032250">
                <a:moveTo>
                  <a:pt x="59436" y="3981344"/>
                </a:moveTo>
                <a:lnTo>
                  <a:pt x="48447" y="3962400"/>
                </a:lnTo>
                <a:lnTo>
                  <a:pt x="46482" y="3962400"/>
                </a:lnTo>
                <a:lnTo>
                  <a:pt x="46482" y="4006596"/>
                </a:lnTo>
                <a:lnTo>
                  <a:pt x="48768" y="4006596"/>
                </a:lnTo>
                <a:lnTo>
                  <a:pt x="48768" y="3999738"/>
                </a:lnTo>
                <a:lnTo>
                  <a:pt x="59436" y="3981344"/>
                </a:lnTo>
                <a:close/>
              </a:path>
              <a:path w="118110" h="4032250">
                <a:moveTo>
                  <a:pt x="72390" y="4009252"/>
                </a:moveTo>
                <a:lnTo>
                  <a:pt x="72390" y="4006596"/>
                </a:lnTo>
                <a:lnTo>
                  <a:pt x="46482" y="4006596"/>
                </a:lnTo>
                <a:lnTo>
                  <a:pt x="46482" y="4009560"/>
                </a:lnTo>
                <a:lnTo>
                  <a:pt x="59436" y="4031742"/>
                </a:lnTo>
                <a:lnTo>
                  <a:pt x="72390" y="4009252"/>
                </a:lnTo>
                <a:close/>
              </a:path>
              <a:path w="118110" h="4032250">
                <a:moveTo>
                  <a:pt x="70424" y="3962400"/>
                </a:moveTo>
                <a:lnTo>
                  <a:pt x="48447" y="3962400"/>
                </a:lnTo>
                <a:lnTo>
                  <a:pt x="59436" y="3981344"/>
                </a:lnTo>
                <a:lnTo>
                  <a:pt x="70424" y="3962400"/>
                </a:lnTo>
                <a:close/>
              </a:path>
              <a:path w="118110" h="4032250">
                <a:moveTo>
                  <a:pt x="70104" y="3999738"/>
                </a:moveTo>
                <a:lnTo>
                  <a:pt x="59436" y="3981344"/>
                </a:lnTo>
                <a:lnTo>
                  <a:pt x="48768" y="3999738"/>
                </a:lnTo>
                <a:lnTo>
                  <a:pt x="70104" y="3999738"/>
                </a:lnTo>
                <a:close/>
              </a:path>
              <a:path w="118110" h="4032250">
                <a:moveTo>
                  <a:pt x="70104" y="4006596"/>
                </a:moveTo>
                <a:lnTo>
                  <a:pt x="70104" y="3999738"/>
                </a:lnTo>
                <a:lnTo>
                  <a:pt x="48768" y="3999738"/>
                </a:lnTo>
                <a:lnTo>
                  <a:pt x="48768" y="4006596"/>
                </a:lnTo>
                <a:lnTo>
                  <a:pt x="70104" y="4006596"/>
                </a:lnTo>
                <a:close/>
              </a:path>
              <a:path w="118110" h="4032250">
                <a:moveTo>
                  <a:pt x="72390" y="4006596"/>
                </a:moveTo>
                <a:lnTo>
                  <a:pt x="72390" y="3962400"/>
                </a:lnTo>
                <a:lnTo>
                  <a:pt x="70424" y="3962400"/>
                </a:lnTo>
                <a:lnTo>
                  <a:pt x="59436" y="3981344"/>
                </a:lnTo>
                <a:lnTo>
                  <a:pt x="70104" y="3999738"/>
                </a:lnTo>
                <a:lnTo>
                  <a:pt x="70104" y="4006596"/>
                </a:lnTo>
                <a:lnTo>
                  <a:pt x="72390" y="4006596"/>
                </a:lnTo>
                <a:close/>
              </a:path>
              <a:path w="118110" h="4032250">
                <a:moveTo>
                  <a:pt x="118110" y="3930396"/>
                </a:moveTo>
                <a:lnTo>
                  <a:pt x="115824" y="3922776"/>
                </a:lnTo>
                <a:lnTo>
                  <a:pt x="103632" y="3915156"/>
                </a:lnTo>
                <a:lnTo>
                  <a:pt x="96012" y="3917442"/>
                </a:lnTo>
                <a:lnTo>
                  <a:pt x="92963" y="3923538"/>
                </a:lnTo>
                <a:lnTo>
                  <a:pt x="70424" y="3962400"/>
                </a:lnTo>
                <a:lnTo>
                  <a:pt x="72390" y="3962400"/>
                </a:lnTo>
                <a:lnTo>
                  <a:pt x="72390" y="4009252"/>
                </a:lnTo>
                <a:lnTo>
                  <a:pt x="114300" y="3936492"/>
                </a:lnTo>
                <a:lnTo>
                  <a:pt x="118110" y="393039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CA" sz="1235"/>
          </a:p>
        </p:txBody>
      </p:sp>
      <p:sp>
        <p:nvSpPr>
          <p:cNvPr id="135" name="bk object 146"/>
          <p:cNvSpPr>
            <a:spLocks/>
          </p:cNvSpPr>
          <p:nvPr/>
        </p:nvSpPr>
        <p:spPr bwMode="auto">
          <a:xfrm>
            <a:off x="6825289" y="1976438"/>
            <a:ext cx="4593167" cy="190500"/>
          </a:xfrm>
          <a:custGeom>
            <a:avLst/>
            <a:gdLst>
              <a:gd name="T0" fmla="*/ 0 w 3789679"/>
              <a:gd name="T1" fmla="*/ 0 h 215900"/>
              <a:gd name="T2" fmla="*/ 0 w 3789679"/>
              <a:gd name="T3" fmla="*/ 215645 h 215900"/>
              <a:gd name="T4" fmla="*/ 3789426 w 3789679"/>
              <a:gd name="T5" fmla="*/ 215645 h 215900"/>
              <a:gd name="T6" fmla="*/ 3789426 w 3789679"/>
              <a:gd name="T7" fmla="*/ 0 h 215900"/>
              <a:gd name="T8" fmla="*/ 0 w 3789679"/>
              <a:gd name="T9" fmla="*/ 0 h 215900"/>
            </a:gdLst>
            <a:ahLst/>
            <a:cxnLst>
              <a:cxn ang="0">
                <a:pos x="T0" y="T1"/>
              </a:cxn>
              <a:cxn ang="0">
                <a:pos x="T2" y="T3"/>
              </a:cxn>
              <a:cxn ang="0">
                <a:pos x="T4" y="T5"/>
              </a:cxn>
              <a:cxn ang="0">
                <a:pos x="T6" y="T7"/>
              </a:cxn>
              <a:cxn ang="0">
                <a:pos x="T8" y="T9"/>
              </a:cxn>
            </a:cxnLst>
            <a:rect l="0" t="0" r="r" b="b"/>
            <a:pathLst>
              <a:path w="3789679" h="215900">
                <a:moveTo>
                  <a:pt x="0" y="0"/>
                </a:moveTo>
                <a:lnTo>
                  <a:pt x="0" y="215645"/>
                </a:lnTo>
                <a:lnTo>
                  <a:pt x="3789426" y="215645"/>
                </a:lnTo>
                <a:lnTo>
                  <a:pt x="3789426" y="0"/>
                </a:lnTo>
                <a:lnTo>
                  <a:pt x="0" y="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CA" sz="1235"/>
          </a:p>
        </p:txBody>
      </p:sp>
      <p:sp>
        <p:nvSpPr>
          <p:cNvPr id="136" name="bk object 147"/>
          <p:cNvSpPr>
            <a:spLocks/>
          </p:cNvSpPr>
          <p:nvPr/>
        </p:nvSpPr>
        <p:spPr bwMode="auto">
          <a:xfrm>
            <a:off x="3823471" y="1827960"/>
            <a:ext cx="7594984" cy="0"/>
          </a:xfrm>
          <a:custGeom>
            <a:avLst/>
            <a:gdLst>
              <a:gd name="T0" fmla="*/ 0 w 6264909"/>
              <a:gd name="T1" fmla="*/ 6264402 w 6264909"/>
            </a:gdLst>
            <a:ahLst/>
            <a:cxnLst>
              <a:cxn ang="0">
                <a:pos x="T0" y="0"/>
              </a:cxn>
              <a:cxn ang="0">
                <a:pos x="T1" y="0"/>
              </a:cxn>
            </a:cxnLst>
            <a:rect l="0" t="0" r="r" b="b"/>
            <a:pathLst>
              <a:path w="6264909">
                <a:moveTo>
                  <a:pt x="0" y="0"/>
                </a:moveTo>
                <a:lnTo>
                  <a:pt x="6264402" y="0"/>
                </a:lnTo>
              </a:path>
            </a:pathLst>
          </a:custGeom>
          <a:noFill/>
          <a:ln w="41147">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CA" sz="1235"/>
          </a:p>
        </p:txBody>
      </p:sp>
      <p:sp>
        <p:nvSpPr>
          <p:cNvPr id="2" name="Holder 2"/>
          <p:cNvSpPr>
            <a:spLocks noGrp="1"/>
          </p:cNvSpPr>
          <p:nvPr>
            <p:ph type="title"/>
          </p:nvPr>
        </p:nvSpPr>
        <p:spPr/>
        <p:txBody>
          <a:bodyPr/>
          <a:lstStyle>
            <a:lvl1pPr>
              <a:defRPr sz="2824" b="1" i="0" u="heavy">
                <a:solidFill>
                  <a:srgbClr val="324F82"/>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4526280"/>
          </a:xfrm>
          <a:prstGeom prst="rect">
            <a:avLst/>
          </a:prstGeom>
        </p:spPr>
        <p:txBody>
          <a:bodyPr/>
          <a:lstStyle>
            <a:lvl1pPr>
              <a:defRPr/>
            </a:lvl1pPr>
          </a:lstStyle>
          <a:p>
            <a:pPr lvl="0"/>
            <a:r>
              <a:rPr lang="en-US"/>
              <a:t>Click to edit Master text styles</a:t>
            </a:r>
          </a:p>
        </p:txBody>
      </p:sp>
      <p:sp>
        <p:nvSpPr>
          <p:cNvPr id="137" name="Holder 5"/>
          <p:cNvSpPr>
            <a:spLocks noGrp="1"/>
          </p:cNvSpPr>
          <p:nvPr>
            <p:ph type="ftr" sz="quarter" idx="10"/>
          </p:nvPr>
        </p:nvSpPr>
        <p:spPr/>
        <p:txBody>
          <a:bodyPr/>
          <a:lstStyle>
            <a:lvl1pPr algn="ctr">
              <a:defRPr>
                <a:solidFill>
                  <a:schemeClr val="tx1">
                    <a:tint val="75000"/>
                  </a:schemeClr>
                </a:solidFill>
              </a:defRPr>
            </a:lvl1pPr>
          </a:lstStyle>
          <a:p>
            <a:endParaRPr lang="en-CA"/>
          </a:p>
        </p:txBody>
      </p:sp>
      <p:sp>
        <p:nvSpPr>
          <p:cNvPr id="138" name="Holder 6"/>
          <p:cNvSpPr>
            <a:spLocks noGrp="1"/>
          </p:cNvSpPr>
          <p:nvPr>
            <p:ph type="dt" sz="half" idx="11"/>
          </p:nvPr>
        </p:nvSpPr>
        <p:spPr/>
        <p:txBody>
          <a:bodyPr/>
          <a:lstStyle>
            <a:lvl1pPr algn="l">
              <a:defRPr>
                <a:solidFill>
                  <a:schemeClr val="tx1">
                    <a:tint val="75000"/>
                  </a:schemeClr>
                </a:solidFill>
              </a:defRPr>
            </a:lvl1pPr>
          </a:lstStyle>
          <a:p>
            <a:fld id="{4BE56691-555C-4859-96C5-E4E9378212AF}" type="datetimeFigureOut">
              <a:rPr lang="en-CA" smtClean="0"/>
              <a:t>2024-09-09</a:t>
            </a:fld>
            <a:endParaRPr lang="en-CA"/>
          </a:p>
        </p:txBody>
      </p:sp>
      <p:sp>
        <p:nvSpPr>
          <p:cNvPr id="139" name="Holder 7"/>
          <p:cNvSpPr>
            <a:spLocks noGrp="1"/>
          </p:cNvSpPr>
          <p:nvPr>
            <p:ph type="sldNum" sz="quarter" idx="12"/>
          </p:nvPr>
        </p:nvSpPr>
        <p:spPr/>
        <p:txBody>
          <a:bodyPr/>
          <a:lstStyle>
            <a:lvl1pPr algn="r">
              <a:defRPr>
                <a:solidFill>
                  <a:schemeClr val="tx1">
                    <a:tint val="75000"/>
                  </a:schemeClr>
                </a:solidFill>
              </a:defRPr>
            </a:lvl1pPr>
          </a:lstStyle>
          <a:p>
            <a:fld id="{4B5327EE-1B3B-4A8F-83BF-C14C1844BCC8}" type="slidenum">
              <a:rPr lang="en-CA" smtClean="0"/>
              <a:t>‹#›</a:t>
            </a:fld>
            <a:endParaRPr lang="en-CA"/>
          </a:p>
        </p:txBody>
      </p:sp>
    </p:spTree>
    <p:extLst>
      <p:ext uri="{BB962C8B-B14F-4D97-AF65-F5344CB8AC3E}">
        <p14:creationId xmlns:p14="http://schemas.microsoft.com/office/powerpoint/2010/main" val="369951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BE56691-555C-4859-96C5-E4E9378212AF}" type="datetimeFigureOut">
              <a:rPr lang="en-CA" smtClean="0"/>
              <a:t>2024-09-09</a:t>
            </a:fld>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4B5327EE-1B3B-4A8F-83BF-C14C1844BCC8}" type="slidenum">
              <a:rPr lang="en-CA" smtClean="0"/>
              <a:t>‹#›</a:t>
            </a:fld>
            <a:endParaRPr lang="en-CA"/>
          </a:p>
        </p:txBody>
      </p:sp>
    </p:spTree>
    <p:extLst>
      <p:ext uri="{BB962C8B-B14F-4D97-AF65-F5344CB8AC3E}">
        <p14:creationId xmlns:p14="http://schemas.microsoft.com/office/powerpoint/2010/main" val="292429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54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CA"/>
          </a:p>
        </p:txBody>
      </p:sp>
      <p:sp>
        <p:nvSpPr>
          <p:cNvPr id="10" name="Rectangle 9"/>
          <p:cNvSpPr/>
          <p:nvPr/>
        </p:nvSpPr>
        <p:spPr>
          <a:xfrm>
            <a:off x="-1" y="0"/>
            <a:ext cx="12192001" cy="5504743"/>
          </a:xfrm>
          <a:prstGeom prst="rect">
            <a:avLst/>
          </a:prstGeom>
          <a:gradFill flip="none" rotWithShape="1">
            <a:gsLst>
              <a:gs pos="0">
                <a:schemeClr val="accent1">
                  <a:lumMod val="0"/>
                  <a:lumOff val="100000"/>
                </a:schemeClr>
              </a:gs>
              <a:gs pos="48000">
                <a:schemeClr val="accent1">
                  <a:lumMod val="6000"/>
                  <a:lumOff val="94000"/>
                </a:schemeClr>
              </a:gs>
              <a:gs pos="100000">
                <a:schemeClr val="accent5">
                  <a:lumMod val="40000"/>
                  <a:lumOff val="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60">
              <a:solidFill>
                <a:srgbClr val="003087"/>
              </a:solidFill>
            </a:endParaRPr>
          </a:p>
        </p:txBody>
      </p:sp>
      <p:sp>
        <p:nvSpPr>
          <p:cNvPr id="11" name="Rectangle 10"/>
          <p:cNvSpPr/>
          <p:nvPr/>
        </p:nvSpPr>
        <p:spPr>
          <a:xfrm>
            <a:off x="0" y="5714999"/>
            <a:ext cx="12192000" cy="20964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60">
              <a:solidFill>
                <a:prstClr val="white"/>
              </a:solidFill>
            </a:endParaRPr>
          </a:p>
        </p:txBody>
      </p:sp>
      <p:sp>
        <p:nvSpPr>
          <p:cNvPr id="12" name="Rectangle 11"/>
          <p:cNvSpPr/>
          <p:nvPr/>
        </p:nvSpPr>
        <p:spPr>
          <a:xfrm>
            <a:off x="0" y="5509047"/>
            <a:ext cx="12192000" cy="209644"/>
          </a:xfrm>
          <a:prstGeom prst="rect">
            <a:avLst/>
          </a:prstGeom>
          <a:gradFill flip="none" rotWithShape="1">
            <a:gsLst>
              <a:gs pos="0">
                <a:srgbClr val="00338E">
                  <a:shade val="30000"/>
                  <a:satMod val="115000"/>
                </a:srgbClr>
              </a:gs>
              <a:gs pos="50000">
                <a:srgbClr val="00338E">
                  <a:shade val="67500"/>
                  <a:satMod val="115000"/>
                </a:srgbClr>
              </a:gs>
              <a:gs pos="100000">
                <a:srgbClr val="00338E">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60">
              <a:solidFill>
                <a:prstClr val="white"/>
              </a:solidFill>
            </a:endParaRPr>
          </a:p>
        </p:txBody>
      </p:sp>
      <p:grpSp>
        <p:nvGrpSpPr>
          <p:cNvPr id="13" name="Group 12"/>
          <p:cNvGrpSpPr/>
          <p:nvPr/>
        </p:nvGrpSpPr>
        <p:grpSpPr>
          <a:xfrm>
            <a:off x="5448000" y="5088280"/>
            <a:ext cx="1296000" cy="1656000"/>
            <a:chOff x="5177445" y="5202000"/>
            <a:chExt cx="1296000" cy="1656000"/>
          </a:xfrm>
        </p:grpSpPr>
        <p:sp>
          <p:nvSpPr>
            <p:cNvPr id="14" name="Round Same Side Corner Rectangle 13"/>
            <p:cNvSpPr/>
            <p:nvPr/>
          </p:nvSpPr>
          <p:spPr>
            <a:xfrm>
              <a:off x="5177445" y="5202000"/>
              <a:ext cx="1296000" cy="1656000"/>
            </a:xfrm>
            <a:prstGeom prst="round2SameRect">
              <a:avLst>
                <a:gd name="adj1" fmla="val 11825"/>
                <a:gd name="adj2" fmla="val 0"/>
              </a:avLst>
            </a:prstGeom>
            <a:gradFill flip="none" rotWithShape="1">
              <a:gsLst>
                <a:gs pos="0">
                  <a:schemeClr val="tx1"/>
                </a:gs>
                <a:gs pos="70000">
                  <a:srgbClr val="013187">
                    <a:shade val="67500"/>
                    <a:satMod val="115000"/>
                  </a:srgbClr>
                </a:gs>
                <a:gs pos="100000">
                  <a:srgbClr val="013187">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n-US" sz="720" b="1">
                  <a:solidFill>
                    <a:prstClr val="white"/>
                  </a:solidFill>
                  <a:latin typeface="Arial" panose="020B0604020202020204" pitchFamily="34" charset="0"/>
                  <a:cs typeface="Arial" panose="020B0604020202020204" pitchFamily="34" charset="0"/>
                </a:rPr>
                <a:t>CANADIAN</a:t>
              </a:r>
            </a:p>
            <a:p>
              <a:pPr algn="ctr"/>
              <a:r>
                <a:rPr lang="en-US" sz="720" b="1">
                  <a:solidFill>
                    <a:prstClr val="white"/>
                  </a:solidFill>
                  <a:latin typeface="Arial" panose="020B0604020202020204" pitchFamily="34" charset="0"/>
                  <a:cs typeface="Arial" panose="020B0604020202020204" pitchFamily="34" charset="0"/>
                </a:rPr>
                <a:t>ARMED FORCES</a:t>
              </a:r>
            </a:p>
            <a:p>
              <a:pPr algn="ctr"/>
              <a:endParaRPr lang="en-US" sz="810" b="1">
                <a:solidFill>
                  <a:prstClr val="white"/>
                </a:solidFill>
                <a:latin typeface="Arial" panose="020B0604020202020204" pitchFamily="34" charset="0"/>
                <a:cs typeface="Arial" panose="020B0604020202020204" pitchFamily="34" charset="0"/>
              </a:endParaRPr>
            </a:p>
            <a:p>
              <a:pPr algn="ctr"/>
              <a:endParaRPr lang="en-US" sz="630" b="1">
                <a:solidFill>
                  <a:prstClr val="white"/>
                </a:solidFill>
                <a:latin typeface="Arial" panose="020B0604020202020204" pitchFamily="34" charset="0"/>
                <a:cs typeface="Arial" panose="020B0604020202020204" pitchFamily="34" charset="0"/>
              </a:endParaRPr>
            </a:p>
            <a:p>
              <a:pPr algn="ctr"/>
              <a:endParaRPr lang="en-US" sz="630" b="1">
                <a:solidFill>
                  <a:prstClr val="white"/>
                </a:solidFill>
                <a:latin typeface="Arial" panose="020B0604020202020204" pitchFamily="34" charset="0"/>
                <a:cs typeface="Arial" panose="020B0604020202020204" pitchFamily="34" charset="0"/>
              </a:endParaRPr>
            </a:p>
            <a:p>
              <a:pPr algn="ctr"/>
              <a:endParaRPr lang="en-US" sz="630" b="1">
                <a:solidFill>
                  <a:prstClr val="white"/>
                </a:solidFill>
                <a:latin typeface="Arial" panose="020B0604020202020204" pitchFamily="34" charset="0"/>
                <a:cs typeface="Arial" panose="020B0604020202020204" pitchFamily="34" charset="0"/>
              </a:endParaRPr>
            </a:p>
            <a:p>
              <a:pPr algn="ctr"/>
              <a:endParaRPr lang="en-US" sz="630" b="1">
                <a:solidFill>
                  <a:prstClr val="white"/>
                </a:solidFill>
                <a:latin typeface="Arial" panose="020B0604020202020204" pitchFamily="34" charset="0"/>
                <a:cs typeface="Arial" panose="020B0604020202020204" pitchFamily="34" charset="0"/>
              </a:endParaRPr>
            </a:p>
            <a:p>
              <a:pPr algn="ctr"/>
              <a:endParaRPr lang="en-US" sz="630" b="1">
                <a:solidFill>
                  <a:prstClr val="white"/>
                </a:solidFill>
                <a:latin typeface="Arial" panose="020B0604020202020204" pitchFamily="34" charset="0"/>
                <a:cs typeface="Arial" panose="020B0604020202020204" pitchFamily="34" charset="0"/>
              </a:endParaRPr>
            </a:p>
            <a:p>
              <a:pPr algn="ctr"/>
              <a:endParaRPr lang="en-US" sz="630" b="1">
                <a:solidFill>
                  <a:prstClr val="white"/>
                </a:solidFill>
                <a:latin typeface="Arial" panose="020B0604020202020204" pitchFamily="34" charset="0"/>
                <a:cs typeface="Arial" panose="020B0604020202020204" pitchFamily="34" charset="0"/>
              </a:endParaRPr>
            </a:p>
            <a:p>
              <a:pPr algn="ctr"/>
              <a:endParaRPr lang="en-US" sz="720" b="1">
                <a:solidFill>
                  <a:prstClr val="white"/>
                </a:solidFill>
                <a:latin typeface="Arial" panose="020B0604020202020204" pitchFamily="34" charset="0"/>
                <a:cs typeface="Arial" panose="020B0604020202020204" pitchFamily="34" charset="0"/>
              </a:endParaRPr>
            </a:p>
            <a:p>
              <a:pPr algn="ctr"/>
              <a:r>
                <a:rPr lang="en-US" sz="720" b="1">
                  <a:solidFill>
                    <a:prstClr val="white"/>
                  </a:solidFill>
                  <a:latin typeface="Arial" panose="020B0604020202020204" pitchFamily="34" charset="0"/>
                  <a:cs typeface="Arial" panose="020B0604020202020204" pitchFamily="34" charset="0"/>
                </a:rPr>
                <a:t>FORCES ARMÉES</a:t>
              </a:r>
            </a:p>
            <a:p>
              <a:pPr algn="ctr"/>
              <a:r>
                <a:rPr lang="en-US" sz="720" b="1">
                  <a:solidFill>
                    <a:prstClr val="white"/>
                  </a:solidFill>
                  <a:latin typeface="Arial" panose="020B0604020202020204" pitchFamily="34" charset="0"/>
                  <a:cs typeface="Arial" panose="020B0604020202020204" pitchFamily="34" charset="0"/>
                </a:rPr>
                <a:t>CANADIENNES</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2907" t="2501" r="13160" b="2987"/>
            <a:stretch/>
          </p:blipFill>
          <p:spPr>
            <a:xfrm>
              <a:off x="5487507" y="5544000"/>
              <a:ext cx="675875" cy="864000"/>
            </a:xfrm>
            <a:prstGeom prst="rect">
              <a:avLst/>
            </a:prstGeom>
          </p:spPr>
        </p:pic>
      </p:grpSp>
      <p:sp>
        <p:nvSpPr>
          <p:cNvPr id="16" name="TextBox 15"/>
          <p:cNvSpPr txBox="1"/>
          <p:nvPr/>
        </p:nvSpPr>
        <p:spPr>
          <a:xfrm>
            <a:off x="3756000" y="6627105"/>
            <a:ext cx="4680000" cy="212998"/>
          </a:xfrm>
          <a:prstGeom prst="rect">
            <a:avLst/>
          </a:prstGeom>
          <a:solidFill>
            <a:schemeClr val="bg1"/>
          </a:solidFill>
        </p:spPr>
        <p:txBody>
          <a:bodyPr wrap="none" lIns="0" tIns="0" rIns="0" bIns="0" rtlCol="0" anchor="b" anchorCtr="1">
            <a:noAutofit/>
          </a:bodyPr>
          <a:lstStyle/>
          <a:p>
            <a:r>
              <a:rPr lang="en-US" sz="1260" cap="all">
                <a:solidFill>
                  <a:prstClr val="black"/>
                </a:solidFill>
                <a:latin typeface="Arial" panose="020B0604020202020204" pitchFamily="34" charset="0"/>
                <a:cs typeface="Arial" panose="020B0604020202020204" pitchFamily="34" charset="0"/>
              </a:rPr>
              <a:t>CAN UNCLASSIFIED / CAN SANS CLASSIFICATION</a:t>
            </a:r>
            <a:endParaRPr lang="en-CA" sz="1260" cap="all">
              <a:solidFill>
                <a:prstClr val="black"/>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757" y="6405810"/>
            <a:ext cx="1188000" cy="29943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001" y="6309241"/>
            <a:ext cx="1491223" cy="396000"/>
          </a:xfrm>
          <a:prstGeom prst="rect">
            <a:avLst/>
          </a:prstGeom>
        </p:spPr>
      </p:pic>
      <p:sp>
        <p:nvSpPr>
          <p:cNvPr id="22" name="TextBox 21"/>
          <p:cNvSpPr txBox="1"/>
          <p:nvPr/>
        </p:nvSpPr>
        <p:spPr>
          <a:xfrm>
            <a:off x="3756000" y="0"/>
            <a:ext cx="4680000" cy="180000"/>
          </a:xfrm>
          <a:prstGeom prst="rect">
            <a:avLst/>
          </a:prstGeom>
          <a:solidFill>
            <a:schemeClr val="bg1"/>
          </a:solidFill>
        </p:spPr>
        <p:txBody>
          <a:bodyPr wrap="none" lIns="0" tIns="0" rIns="0" bIns="0" rtlCol="0" anchor="t" anchorCtr="0">
            <a:noAutofit/>
          </a:bodyPr>
          <a:lstStyle/>
          <a:p>
            <a:pPr algn="ctr"/>
            <a:r>
              <a:rPr lang="en-US" sz="1260" cap="all">
                <a:solidFill>
                  <a:prstClr val="black"/>
                </a:solidFill>
                <a:latin typeface="Arial" panose="020B0604020202020204" pitchFamily="34" charset="0"/>
                <a:cs typeface="Arial" panose="020B0604020202020204" pitchFamily="34" charset="0"/>
              </a:rPr>
              <a:t>CAN UNCLASSIFIED / CAN SANS CLASSIFICATION</a:t>
            </a:r>
            <a:endParaRPr lang="en-CA" sz="1260" cap="all">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15A19F6-5B5D-6AF3-DCBE-46393E0E5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7743" y="588716"/>
            <a:ext cx="6516511" cy="1176630"/>
          </a:xfrm>
          <a:prstGeom prst="rect">
            <a:avLst/>
          </a:prstGeom>
        </p:spPr>
      </p:pic>
      <p:pic>
        <p:nvPicPr>
          <p:cNvPr id="4" name="Picture 3" descr="A logo of a plane&#10;&#10;Description automatically generated">
            <a:extLst>
              <a:ext uri="{FF2B5EF4-FFF2-40B4-BE49-F238E27FC236}">
                <a16:creationId xmlns:a16="http://schemas.microsoft.com/office/drawing/2014/main" id="{BB6E19D5-0CF5-B97A-2138-4E1E49BBB7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2657" y="2316162"/>
            <a:ext cx="1011599" cy="1012061"/>
          </a:xfrm>
          <a:prstGeom prst="rect">
            <a:avLst/>
          </a:prstGeom>
        </p:spPr>
      </p:pic>
      <p:pic>
        <p:nvPicPr>
          <p:cNvPr id="6" name="Picture 1">
            <a:extLst>
              <a:ext uri="{FF2B5EF4-FFF2-40B4-BE49-F238E27FC236}">
                <a16:creationId xmlns:a16="http://schemas.microsoft.com/office/drawing/2014/main" id="{355695E1-B7A2-64E0-A3BB-7D5F69C676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285" y="2269977"/>
            <a:ext cx="1073431" cy="11044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cid:image006.png@01D45723.34EE6EA0">
            <a:extLst>
              <a:ext uri="{FF2B5EF4-FFF2-40B4-BE49-F238E27FC236}">
                <a16:creationId xmlns:a16="http://schemas.microsoft.com/office/drawing/2014/main" id="{B1071167-DF60-8A1D-E495-F5B5678955CE}"/>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058608" y="111080"/>
            <a:ext cx="1979083" cy="10763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id:image001.png@01D45723.34EE6EA0">
            <a:extLst>
              <a:ext uri="{FF2B5EF4-FFF2-40B4-BE49-F238E27FC236}">
                <a16:creationId xmlns:a16="http://schemas.microsoft.com/office/drawing/2014/main" id="{7576FE08-E6D9-FB5E-9967-709497D6D079}"/>
              </a:ext>
            </a:extLst>
          </p:cNvPr>
          <p:cNvPicPr>
            <a:picLocks noChangeAspect="1" noChangeArrowheads="1"/>
          </p:cNvPicPr>
          <p:nvPr/>
        </p:nvPicPr>
        <p:blipFill rotWithShape="1">
          <a:blip r:embed="rId10" r:link="rId11">
            <a:extLst>
              <a:ext uri="{28A0092B-C50C-407E-A947-70E740481C1C}">
                <a14:useLocalDpi xmlns:a14="http://schemas.microsoft.com/office/drawing/2010/main" val="0"/>
              </a:ext>
            </a:extLst>
          </a:blip>
          <a:srcRect b="56444"/>
          <a:stretch>
            <a:fillRect/>
          </a:stretch>
        </p:blipFill>
        <p:spPr bwMode="auto">
          <a:xfrm flipH="1">
            <a:off x="111100" y="159848"/>
            <a:ext cx="1947333" cy="4688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id:image001.png@01D45723.34EE6EA0">
            <a:extLst>
              <a:ext uri="{FF2B5EF4-FFF2-40B4-BE49-F238E27FC236}">
                <a16:creationId xmlns:a16="http://schemas.microsoft.com/office/drawing/2014/main" id="{D4D9CF1A-1E0B-F47E-339C-1B5A0A68C950}"/>
              </a:ext>
            </a:extLst>
          </p:cNvPr>
          <p:cNvPicPr>
            <a:picLocks noChangeAspect="1" noChangeArrowheads="1"/>
          </p:cNvPicPr>
          <p:nvPr/>
        </p:nvPicPr>
        <p:blipFill rotWithShape="1">
          <a:blip r:embed="rId10" r:link="rId11">
            <a:extLst>
              <a:ext uri="{28A0092B-C50C-407E-A947-70E740481C1C}">
                <a14:useLocalDpi xmlns:a14="http://schemas.microsoft.com/office/drawing/2010/main" val="0"/>
              </a:ext>
            </a:extLst>
          </a:blip>
          <a:srcRect t="43002"/>
          <a:stretch>
            <a:fillRect/>
          </a:stretch>
        </p:blipFill>
        <p:spPr bwMode="auto">
          <a:xfrm>
            <a:off x="200000" y="617219"/>
            <a:ext cx="1947333" cy="61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9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C320-1C31-D3B6-B234-48D71EA57E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2178063-0076-C955-D834-28F03915A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A0FB901-5A0F-86BE-1004-1590E75FABA2}"/>
              </a:ext>
            </a:extLst>
          </p:cNvPr>
          <p:cNvSpPr>
            <a:spLocks noGrp="1"/>
          </p:cNvSpPr>
          <p:nvPr>
            <p:ph type="dt" sz="half" idx="10"/>
          </p:nvPr>
        </p:nvSpPr>
        <p:spPr/>
        <p:txBody>
          <a:bodyPr/>
          <a:lstStyle/>
          <a:p>
            <a:fld id="{BEF41185-DB28-4270-95BF-16B77D04C11F}" type="datetimeFigureOut">
              <a:rPr lang="en-CA" smtClean="0"/>
              <a:t>2024-09-09</a:t>
            </a:fld>
            <a:endParaRPr lang="en-CA"/>
          </a:p>
        </p:txBody>
      </p:sp>
      <p:sp>
        <p:nvSpPr>
          <p:cNvPr id="5" name="Footer Placeholder 4">
            <a:extLst>
              <a:ext uri="{FF2B5EF4-FFF2-40B4-BE49-F238E27FC236}">
                <a16:creationId xmlns:a16="http://schemas.microsoft.com/office/drawing/2014/main" id="{83EE4DBC-AE11-8957-0968-24151D96C9A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7ABACBB-8DD4-0A21-7A24-13AF510AADAF}"/>
              </a:ext>
            </a:extLst>
          </p:cNvPr>
          <p:cNvSpPr>
            <a:spLocks noGrp="1"/>
          </p:cNvSpPr>
          <p:nvPr>
            <p:ph type="sldNum" sz="quarter" idx="12"/>
          </p:nvPr>
        </p:nvSpPr>
        <p:spPr/>
        <p:txBody>
          <a:bodyPr/>
          <a:lstStyle/>
          <a:p>
            <a:fld id="{89F31F6C-D294-402B-9301-005B9E79A9DE}" type="slidenum">
              <a:rPr lang="en-CA" smtClean="0"/>
              <a:t>‹#›</a:t>
            </a:fld>
            <a:endParaRPr lang="en-CA"/>
          </a:p>
        </p:txBody>
      </p:sp>
    </p:spTree>
    <p:extLst>
      <p:ext uri="{BB962C8B-B14F-4D97-AF65-F5344CB8AC3E}">
        <p14:creationId xmlns:p14="http://schemas.microsoft.com/office/powerpoint/2010/main" val="360270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5011" y="365129"/>
            <a:ext cx="10798791" cy="1325563"/>
          </a:xfrm>
          <a:prstGeom prst="rect">
            <a:avLst/>
          </a:prstGeom>
        </p:spPr>
        <p:txBody>
          <a:bodyPr vert="horz" lIns="91440" tIns="45720" rIns="91440" bIns="45720" rtlCol="0" anchor="ctr">
            <a:noAutofit/>
          </a:bodyPr>
          <a:lstStyle/>
          <a:p>
            <a:r>
              <a:rPr lang="en-US"/>
              <a:t>Click to edit Master title style</a:t>
            </a:r>
            <a:endParaRPr lang="en-CA"/>
          </a:p>
        </p:txBody>
      </p:sp>
      <p:sp>
        <p:nvSpPr>
          <p:cNvPr id="3" name="Text Placeholder 2"/>
          <p:cNvSpPr>
            <a:spLocks noGrp="1"/>
          </p:cNvSpPr>
          <p:nvPr>
            <p:ph type="body" idx="1"/>
          </p:nvPr>
        </p:nvSpPr>
        <p:spPr>
          <a:xfrm>
            <a:off x="555011" y="1825629"/>
            <a:ext cx="1079879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Box 6"/>
          <p:cNvSpPr txBox="1"/>
          <p:nvPr/>
        </p:nvSpPr>
        <p:spPr>
          <a:xfrm>
            <a:off x="3756000" y="0"/>
            <a:ext cx="4680000" cy="360000"/>
          </a:xfrm>
          <a:prstGeom prst="rect">
            <a:avLst/>
          </a:prstGeom>
          <a:noFill/>
        </p:spPr>
        <p:txBody>
          <a:bodyPr wrap="none" lIns="0" tIns="0" rIns="0" bIns="0" rtlCol="0" anchor="t" anchorCtr="1">
            <a:noAutofit/>
          </a:bodyPr>
          <a:lstStyle/>
          <a:p>
            <a:r>
              <a:rPr lang="en-US" sz="1188" cap="all">
                <a:solidFill>
                  <a:schemeClr val="bg1">
                    <a:lumMod val="85000"/>
                  </a:schemeClr>
                </a:solidFill>
                <a:latin typeface="Arial" panose="020B0604020202020204" pitchFamily="34" charset="0"/>
                <a:cs typeface="Arial" panose="020B0604020202020204" pitchFamily="34" charset="0"/>
              </a:rPr>
              <a:t>CAN UNCLASSIFIED / CAN SANS CLASSIFICATION</a:t>
            </a:r>
            <a:endParaRPr lang="en-CA" sz="1188" cap="all">
              <a:solidFill>
                <a:schemeClr val="bg1">
                  <a:lumMod val="85000"/>
                </a:schemeClr>
              </a:solidFill>
              <a:latin typeface="Arial" panose="020B0604020202020204" pitchFamily="34" charset="0"/>
              <a:cs typeface="Arial" panose="020B0604020202020204" pitchFamily="34" charset="0"/>
            </a:endParaRPr>
          </a:p>
        </p:txBody>
      </p:sp>
      <p:sp>
        <p:nvSpPr>
          <p:cNvPr id="8" name="TextBox 7"/>
          <p:cNvSpPr txBox="1"/>
          <p:nvPr/>
        </p:nvSpPr>
        <p:spPr>
          <a:xfrm>
            <a:off x="3756000" y="6498000"/>
            <a:ext cx="4680000" cy="360000"/>
          </a:xfrm>
          <a:prstGeom prst="rect">
            <a:avLst/>
          </a:prstGeom>
          <a:noFill/>
        </p:spPr>
        <p:txBody>
          <a:bodyPr wrap="none" lIns="0" tIns="0" rIns="0" bIns="0" rtlCol="0" anchor="b" anchorCtr="1">
            <a:noAutofit/>
          </a:bodyPr>
          <a:lstStyle/>
          <a:p>
            <a:r>
              <a:rPr lang="en-US" sz="1188" cap="all">
                <a:solidFill>
                  <a:schemeClr val="bg1">
                    <a:lumMod val="85000"/>
                  </a:schemeClr>
                </a:solidFill>
                <a:latin typeface="Arial" panose="020B0604020202020204" pitchFamily="34" charset="0"/>
                <a:cs typeface="Arial" panose="020B0604020202020204" pitchFamily="34" charset="0"/>
              </a:rPr>
              <a:t>CAN UNCLASSIFIED / CAN SANS CLASSIFICATION</a:t>
            </a:r>
            <a:endParaRPr lang="en-CA" sz="1188" cap="all">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4540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marL="0" algn="l" defTabSz="1097214" rtl="0" eaLnBrk="1" latinLnBrk="0" hangingPunct="1">
        <a:lnSpc>
          <a:spcPct val="90000"/>
        </a:lnSpc>
        <a:spcBef>
          <a:spcPct val="0"/>
        </a:spcBef>
        <a:buNone/>
        <a:defRPr lang="en-CA" sz="4320" b="1" kern="1200" dirty="0">
          <a:solidFill>
            <a:srgbClr val="00338E"/>
          </a:solidFill>
          <a:latin typeface="Arial" panose="020B0604020202020204" pitchFamily="34" charset="0"/>
          <a:ea typeface="+mj-ea"/>
          <a:cs typeface="Arial" panose="020B0604020202020204" pitchFamily="34" charset="0"/>
        </a:defRPr>
      </a:lvl1pPr>
    </p:titleStyle>
    <p:bodyStyle>
      <a:lvl1pPr marL="274304" indent="-274304" algn="l" defTabSz="1097214"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12" indent="-274304" algn="l" defTabSz="1097214"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17" indent="-274304" algn="l" defTabSz="1097214"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25" indent="-274304" algn="l" defTabSz="1097214"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734" indent="-274304" algn="l" defTabSz="1097214"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339" indent="-274304" algn="l" defTabSz="1097214"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5948" indent="-274304" algn="l" defTabSz="1097214"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554" indent="-274304" algn="l" defTabSz="1097214"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160" indent="-274304" algn="l" defTabSz="1097214"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14" rtl="0" eaLnBrk="1" latinLnBrk="0" hangingPunct="1">
        <a:defRPr sz="2160" kern="1200">
          <a:solidFill>
            <a:schemeClr val="tx1"/>
          </a:solidFill>
          <a:latin typeface="+mn-lt"/>
          <a:ea typeface="+mn-ea"/>
          <a:cs typeface="+mn-cs"/>
        </a:defRPr>
      </a:lvl1pPr>
      <a:lvl2pPr marL="548608" algn="l" defTabSz="1097214" rtl="0" eaLnBrk="1" latinLnBrk="0" hangingPunct="1">
        <a:defRPr sz="2160" kern="1200">
          <a:solidFill>
            <a:schemeClr val="tx1"/>
          </a:solidFill>
          <a:latin typeface="+mn-lt"/>
          <a:ea typeface="+mn-ea"/>
          <a:cs typeface="+mn-cs"/>
        </a:defRPr>
      </a:lvl2pPr>
      <a:lvl3pPr marL="1097214" algn="l" defTabSz="1097214" rtl="0" eaLnBrk="1" latinLnBrk="0" hangingPunct="1">
        <a:defRPr sz="2160" kern="1200">
          <a:solidFill>
            <a:schemeClr val="tx1"/>
          </a:solidFill>
          <a:latin typeface="+mn-lt"/>
          <a:ea typeface="+mn-ea"/>
          <a:cs typeface="+mn-cs"/>
        </a:defRPr>
      </a:lvl3pPr>
      <a:lvl4pPr marL="1645822" algn="l" defTabSz="1097214" rtl="0" eaLnBrk="1" latinLnBrk="0" hangingPunct="1">
        <a:defRPr sz="2160" kern="1200">
          <a:solidFill>
            <a:schemeClr val="tx1"/>
          </a:solidFill>
          <a:latin typeface="+mn-lt"/>
          <a:ea typeface="+mn-ea"/>
          <a:cs typeface="+mn-cs"/>
        </a:defRPr>
      </a:lvl4pPr>
      <a:lvl5pPr marL="2194429" algn="l" defTabSz="1097214" rtl="0" eaLnBrk="1" latinLnBrk="0" hangingPunct="1">
        <a:defRPr sz="2160" kern="1200">
          <a:solidFill>
            <a:schemeClr val="tx1"/>
          </a:solidFill>
          <a:latin typeface="+mn-lt"/>
          <a:ea typeface="+mn-ea"/>
          <a:cs typeface="+mn-cs"/>
        </a:defRPr>
      </a:lvl5pPr>
      <a:lvl6pPr marL="2743037" algn="l" defTabSz="1097214" rtl="0" eaLnBrk="1" latinLnBrk="0" hangingPunct="1">
        <a:defRPr sz="2160" kern="1200">
          <a:solidFill>
            <a:schemeClr val="tx1"/>
          </a:solidFill>
          <a:latin typeface="+mn-lt"/>
          <a:ea typeface="+mn-ea"/>
          <a:cs typeface="+mn-cs"/>
        </a:defRPr>
      </a:lvl6pPr>
      <a:lvl7pPr marL="3291641" algn="l" defTabSz="1097214" rtl="0" eaLnBrk="1" latinLnBrk="0" hangingPunct="1">
        <a:defRPr sz="2160" kern="1200">
          <a:solidFill>
            <a:schemeClr val="tx1"/>
          </a:solidFill>
          <a:latin typeface="+mn-lt"/>
          <a:ea typeface="+mn-ea"/>
          <a:cs typeface="+mn-cs"/>
        </a:defRPr>
      </a:lvl7pPr>
      <a:lvl8pPr marL="3840250" algn="l" defTabSz="1097214" rtl="0" eaLnBrk="1" latinLnBrk="0" hangingPunct="1">
        <a:defRPr sz="2160" kern="1200">
          <a:solidFill>
            <a:schemeClr val="tx1"/>
          </a:solidFill>
          <a:latin typeface="+mn-lt"/>
          <a:ea typeface="+mn-ea"/>
          <a:cs typeface="+mn-cs"/>
        </a:defRPr>
      </a:lvl8pPr>
      <a:lvl9pPr marL="4388857" algn="l" defTabSz="1097214"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720EE-EE99-B807-6E15-2F0D95983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1DF41F0-693F-3BBF-D157-96C79671C6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0EFFFFE-B7AF-1532-B9A3-32386E695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41185-DB28-4270-95BF-16B77D04C11F}" type="datetimeFigureOut">
              <a:rPr lang="en-CA" smtClean="0"/>
              <a:t>2024-09-09</a:t>
            </a:fld>
            <a:endParaRPr lang="en-CA"/>
          </a:p>
        </p:txBody>
      </p:sp>
      <p:sp>
        <p:nvSpPr>
          <p:cNvPr id="5" name="Footer Placeholder 4">
            <a:extLst>
              <a:ext uri="{FF2B5EF4-FFF2-40B4-BE49-F238E27FC236}">
                <a16:creationId xmlns:a16="http://schemas.microsoft.com/office/drawing/2014/main" id="{05284A12-3647-854D-C741-C3CBD5887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559F059-11FE-4AD0-7680-C5F188B4B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31F6C-D294-402B-9301-005B9E79A9DE}" type="slidenum">
              <a:rPr lang="en-CA" smtClean="0"/>
              <a:t>‹#›</a:t>
            </a:fld>
            <a:endParaRPr lang="en-CA"/>
          </a:p>
        </p:txBody>
      </p:sp>
    </p:spTree>
    <p:extLst>
      <p:ext uri="{BB962C8B-B14F-4D97-AF65-F5344CB8AC3E}">
        <p14:creationId xmlns:p14="http://schemas.microsoft.com/office/powerpoint/2010/main" val="428285906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BFE4B5-8000-EB4C-B3EF-B559796F5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F9E05B-24D9-C5B9-B1CD-8FC41F027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E397C41-3F9C-6553-8045-5665187B4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74827-728D-4624-84C0-6CB98BCE3162}" type="datetimeFigureOut">
              <a:rPr lang="en-CA" smtClean="0"/>
              <a:t>2024-09-09</a:t>
            </a:fld>
            <a:endParaRPr lang="en-CA"/>
          </a:p>
        </p:txBody>
      </p:sp>
      <p:sp>
        <p:nvSpPr>
          <p:cNvPr id="5" name="Footer Placeholder 4">
            <a:extLst>
              <a:ext uri="{FF2B5EF4-FFF2-40B4-BE49-F238E27FC236}">
                <a16:creationId xmlns:a16="http://schemas.microsoft.com/office/drawing/2014/main" id="{A3F6EA7A-BD99-68A8-D555-FBA781F48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0F65120-6E6B-221E-0F9F-8AF8605941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6B9A2-767E-43D8-9CA7-3B56696FA0C8}" type="slidenum">
              <a:rPr lang="en-CA" smtClean="0"/>
              <a:t>‹#›</a:t>
            </a:fld>
            <a:endParaRPr lang="en-CA"/>
          </a:p>
        </p:txBody>
      </p:sp>
    </p:spTree>
    <p:extLst>
      <p:ext uri="{BB962C8B-B14F-4D97-AF65-F5344CB8AC3E}">
        <p14:creationId xmlns:p14="http://schemas.microsoft.com/office/powerpoint/2010/main" val="197128331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simonsinek.com/books/the-infinite-gam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simonsinek.com/books/the-infinite-gam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simonsinek.com/books/the-infinite-ga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imonsinek.com/books/the-infinite-gam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simonsinek.com/books/the-infinite-gam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simonsinek.com/books/the-infinite-gam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simonsinek.com/books/the-infinite-gam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imonsinek.com/books/the-infinite-gam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imonsinek.com/books/the-infinite-gam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imonsinek.com/books/the-infinite-gam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projectwhitehorse.com/pdfs/boyd/organic_design.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projectwhitehorse.com/pdfs/boyd/organic_design.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projectwhitehorse.com/pdfs/boyd/organic_design.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projectwhitehorse.com/pdfs/boyd/organic_design.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5FE5-9056-95E2-3B5C-613BBE508719}"/>
              </a:ext>
            </a:extLst>
          </p:cNvPr>
          <p:cNvSpPr>
            <a:spLocks noGrp="1"/>
          </p:cNvSpPr>
          <p:nvPr>
            <p:ph type="ctrTitle"/>
          </p:nvPr>
        </p:nvSpPr>
        <p:spPr>
          <a:xfrm>
            <a:off x="1524000" y="1214438"/>
            <a:ext cx="9144000" cy="2387600"/>
          </a:xfrm>
        </p:spPr>
        <p:txBody>
          <a:bodyPr/>
          <a:lstStyle/>
          <a:p>
            <a:r>
              <a:rPr lang="en-CA" dirty="0"/>
              <a:t>Sustained Operational Excellence</a:t>
            </a:r>
          </a:p>
        </p:txBody>
      </p:sp>
    </p:spTree>
    <p:extLst>
      <p:ext uri="{BB962C8B-B14F-4D97-AF65-F5344CB8AC3E}">
        <p14:creationId xmlns:p14="http://schemas.microsoft.com/office/powerpoint/2010/main" val="193467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4E74-295A-B382-5CCD-FEED36EBFD28}"/>
              </a:ext>
            </a:extLst>
          </p:cNvPr>
          <p:cNvSpPr>
            <a:spLocks noGrp="1"/>
          </p:cNvSpPr>
          <p:nvPr>
            <p:ph type="title"/>
          </p:nvPr>
        </p:nvSpPr>
        <p:spPr/>
        <p:txBody>
          <a:bodyPr/>
          <a:lstStyle/>
          <a:p>
            <a:pPr algn="ctr"/>
            <a:r>
              <a:rPr lang="en-CA" b="1" u="sng" dirty="0"/>
              <a:t>What kind of game are we playing and why?</a:t>
            </a:r>
          </a:p>
        </p:txBody>
      </p:sp>
      <p:graphicFrame>
        <p:nvGraphicFramePr>
          <p:cNvPr id="4" name="Table 4">
            <a:extLst>
              <a:ext uri="{FF2B5EF4-FFF2-40B4-BE49-F238E27FC236}">
                <a16:creationId xmlns:a16="http://schemas.microsoft.com/office/drawing/2014/main" id="{5EE7EFD5-13E6-8A5B-4C01-F7BD33C64B6C}"/>
              </a:ext>
            </a:extLst>
          </p:cNvPr>
          <p:cNvGraphicFramePr>
            <a:graphicFrameLocks noGrp="1"/>
          </p:cNvGraphicFramePr>
          <p:nvPr/>
        </p:nvGraphicFramePr>
        <p:xfrm>
          <a:off x="2032000" y="4688931"/>
          <a:ext cx="8128000" cy="42062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22346744"/>
                    </a:ext>
                  </a:extLst>
                </a:gridCol>
                <a:gridCol w="4064000">
                  <a:extLst>
                    <a:ext uri="{9D8B030D-6E8A-4147-A177-3AD203B41FA5}">
                      <a16:colId xmlns:a16="http://schemas.microsoft.com/office/drawing/2014/main" val="4019935487"/>
                    </a:ext>
                  </a:extLst>
                </a:gridCol>
              </a:tblGrid>
              <a:tr h="370840">
                <a:tc>
                  <a:txBody>
                    <a:bodyPr/>
                    <a:lstStyle/>
                    <a:p>
                      <a:pPr algn="ctr"/>
                      <a:r>
                        <a:rPr lang="en-CA" b="0" dirty="0"/>
                        <a:t>Fixed rules</a:t>
                      </a:r>
                    </a:p>
                  </a:txBody>
                  <a:tcPr/>
                </a:tc>
                <a:tc>
                  <a:txBody>
                    <a:bodyPr/>
                    <a:lstStyle/>
                    <a:p>
                      <a:pPr algn="ctr"/>
                      <a:r>
                        <a:rPr lang="en-CA" b="0" dirty="0"/>
                        <a:t>No fixed rules</a:t>
                      </a:r>
                    </a:p>
                  </a:txBody>
                  <a:tcPr/>
                </a:tc>
                <a:extLst>
                  <a:ext uri="{0D108BD9-81ED-4DB2-BD59-A6C34878D82A}">
                    <a16:rowId xmlns:a16="http://schemas.microsoft.com/office/drawing/2014/main" val="1454971645"/>
                  </a:ext>
                </a:extLst>
              </a:tr>
            </a:tbl>
          </a:graphicData>
        </a:graphic>
      </p:graphicFrame>
      <p:graphicFrame>
        <p:nvGraphicFramePr>
          <p:cNvPr id="5" name="Table 4">
            <a:extLst>
              <a:ext uri="{FF2B5EF4-FFF2-40B4-BE49-F238E27FC236}">
                <a16:creationId xmlns:a16="http://schemas.microsoft.com/office/drawing/2014/main" id="{6A385BC7-4569-73A3-F754-F0F0A0C2C51D}"/>
              </a:ext>
            </a:extLst>
          </p:cNvPr>
          <p:cNvGraphicFramePr>
            <a:graphicFrameLocks noGrp="1"/>
          </p:cNvGraphicFramePr>
          <p:nvPr>
            <p:extLst>
              <p:ext uri="{D42A27DB-BD31-4B8C-83A1-F6EECF244321}">
                <p14:modId xmlns:p14="http://schemas.microsoft.com/office/powerpoint/2010/main" val="4059160565"/>
              </p:ext>
            </p:extLst>
          </p:nvPr>
        </p:nvGraphicFramePr>
        <p:xfrm>
          <a:off x="2032000" y="2111829"/>
          <a:ext cx="8128000" cy="55453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70374168"/>
                    </a:ext>
                  </a:extLst>
                </a:gridCol>
                <a:gridCol w="4064000">
                  <a:extLst>
                    <a:ext uri="{9D8B030D-6E8A-4147-A177-3AD203B41FA5}">
                      <a16:colId xmlns:a16="http://schemas.microsoft.com/office/drawing/2014/main" val="1438395005"/>
                    </a:ext>
                  </a:extLst>
                </a:gridCol>
              </a:tblGrid>
              <a:tr h="554536">
                <a:tc>
                  <a:txBody>
                    <a:bodyPr/>
                    <a:lstStyle/>
                    <a:p>
                      <a:pPr algn="ctr"/>
                      <a:r>
                        <a:rPr lang="en-CA" sz="2400" u="sng" dirty="0"/>
                        <a:t>Finite Game </a:t>
                      </a:r>
                    </a:p>
                  </a:txBody>
                  <a:tcPr/>
                </a:tc>
                <a:tc>
                  <a:txBody>
                    <a:bodyPr/>
                    <a:lstStyle/>
                    <a:p>
                      <a:pPr algn="ctr"/>
                      <a:r>
                        <a:rPr lang="en-CA" sz="2400" u="sng" dirty="0"/>
                        <a:t>Infinite Game</a:t>
                      </a:r>
                    </a:p>
                  </a:txBody>
                  <a:tcPr/>
                </a:tc>
                <a:extLst>
                  <a:ext uri="{0D108BD9-81ED-4DB2-BD59-A6C34878D82A}">
                    <a16:rowId xmlns:a16="http://schemas.microsoft.com/office/drawing/2014/main" val="1494868686"/>
                  </a:ext>
                </a:extLst>
              </a:tr>
            </a:tbl>
          </a:graphicData>
        </a:graphic>
      </p:graphicFrame>
      <p:graphicFrame>
        <p:nvGraphicFramePr>
          <p:cNvPr id="6" name="Table 5">
            <a:extLst>
              <a:ext uri="{FF2B5EF4-FFF2-40B4-BE49-F238E27FC236}">
                <a16:creationId xmlns:a16="http://schemas.microsoft.com/office/drawing/2014/main" id="{43A29D87-8D6C-0FD7-91AF-975A6BAA9405}"/>
              </a:ext>
            </a:extLst>
          </p:cNvPr>
          <p:cNvGraphicFramePr>
            <a:graphicFrameLocks noGrp="1"/>
          </p:cNvGraphicFramePr>
          <p:nvPr/>
        </p:nvGraphicFramePr>
        <p:xfrm>
          <a:off x="2032000" y="2824162"/>
          <a:ext cx="8128000" cy="42062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722800457"/>
                    </a:ext>
                  </a:extLst>
                </a:gridCol>
                <a:gridCol w="4064000">
                  <a:extLst>
                    <a:ext uri="{9D8B030D-6E8A-4147-A177-3AD203B41FA5}">
                      <a16:colId xmlns:a16="http://schemas.microsoft.com/office/drawing/2014/main" val="2120477972"/>
                    </a:ext>
                  </a:extLst>
                </a:gridCol>
              </a:tblGrid>
              <a:tr h="370840">
                <a:tc>
                  <a:txBody>
                    <a:bodyPr/>
                    <a:lstStyle/>
                    <a:p>
                      <a:pPr algn="ctr"/>
                      <a:r>
                        <a:rPr lang="en-CA" b="0" dirty="0"/>
                        <a:t>Known players</a:t>
                      </a:r>
                    </a:p>
                  </a:txBody>
                  <a:tcPr/>
                </a:tc>
                <a:tc>
                  <a:txBody>
                    <a:bodyPr/>
                    <a:lstStyle/>
                    <a:p>
                      <a:pPr algn="ctr"/>
                      <a:r>
                        <a:rPr lang="en-CA" b="0" dirty="0"/>
                        <a:t>Known/Unknown players</a:t>
                      </a:r>
                    </a:p>
                  </a:txBody>
                  <a:tcPr/>
                </a:tc>
                <a:extLst>
                  <a:ext uri="{0D108BD9-81ED-4DB2-BD59-A6C34878D82A}">
                    <a16:rowId xmlns:a16="http://schemas.microsoft.com/office/drawing/2014/main" val="3675590890"/>
                  </a:ext>
                </a:extLst>
              </a:tr>
            </a:tbl>
          </a:graphicData>
        </a:graphic>
      </p:graphicFrame>
      <p:graphicFrame>
        <p:nvGraphicFramePr>
          <p:cNvPr id="7" name="Table 6">
            <a:extLst>
              <a:ext uri="{FF2B5EF4-FFF2-40B4-BE49-F238E27FC236}">
                <a16:creationId xmlns:a16="http://schemas.microsoft.com/office/drawing/2014/main" id="{89BF0B3C-34BE-B77E-077F-2A11E0A6A680}"/>
              </a:ext>
            </a:extLst>
          </p:cNvPr>
          <p:cNvGraphicFramePr>
            <a:graphicFrameLocks noGrp="1"/>
          </p:cNvGraphicFramePr>
          <p:nvPr/>
        </p:nvGraphicFramePr>
        <p:xfrm>
          <a:off x="2032000" y="3472543"/>
          <a:ext cx="8128000" cy="42062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48111320"/>
                    </a:ext>
                  </a:extLst>
                </a:gridCol>
                <a:gridCol w="4064000">
                  <a:extLst>
                    <a:ext uri="{9D8B030D-6E8A-4147-A177-3AD203B41FA5}">
                      <a16:colId xmlns:a16="http://schemas.microsoft.com/office/drawing/2014/main" val="143364339"/>
                    </a:ext>
                  </a:extLst>
                </a:gridCol>
              </a:tblGrid>
              <a:tr h="370840">
                <a:tc>
                  <a:txBody>
                    <a:bodyPr/>
                    <a:lstStyle/>
                    <a:p>
                      <a:pPr algn="ctr"/>
                      <a:r>
                        <a:rPr lang="en-CA" b="0" dirty="0"/>
                        <a:t>Clear end point</a:t>
                      </a:r>
                    </a:p>
                  </a:txBody>
                  <a:tcPr/>
                </a:tc>
                <a:tc>
                  <a:txBody>
                    <a:bodyPr/>
                    <a:lstStyle/>
                    <a:p>
                      <a:pPr algn="ctr"/>
                      <a:r>
                        <a:rPr lang="en-CA" b="0" dirty="0"/>
                        <a:t>No end point</a:t>
                      </a:r>
                    </a:p>
                  </a:txBody>
                  <a:tcPr/>
                </a:tc>
                <a:extLst>
                  <a:ext uri="{0D108BD9-81ED-4DB2-BD59-A6C34878D82A}">
                    <a16:rowId xmlns:a16="http://schemas.microsoft.com/office/drawing/2014/main" val="2880845459"/>
                  </a:ext>
                </a:extLst>
              </a:tr>
            </a:tbl>
          </a:graphicData>
        </a:graphic>
      </p:graphicFrame>
      <p:graphicFrame>
        <p:nvGraphicFramePr>
          <p:cNvPr id="8" name="Table 7">
            <a:extLst>
              <a:ext uri="{FF2B5EF4-FFF2-40B4-BE49-F238E27FC236}">
                <a16:creationId xmlns:a16="http://schemas.microsoft.com/office/drawing/2014/main" id="{21788490-5160-8D88-4F1A-ABAEC0B15F11}"/>
              </a:ext>
            </a:extLst>
          </p:cNvPr>
          <p:cNvGraphicFramePr>
            <a:graphicFrameLocks noGrp="1"/>
          </p:cNvGraphicFramePr>
          <p:nvPr/>
        </p:nvGraphicFramePr>
        <p:xfrm>
          <a:off x="2032000" y="4100297"/>
          <a:ext cx="8128000" cy="42062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43211445"/>
                    </a:ext>
                  </a:extLst>
                </a:gridCol>
                <a:gridCol w="4064000">
                  <a:extLst>
                    <a:ext uri="{9D8B030D-6E8A-4147-A177-3AD203B41FA5}">
                      <a16:colId xmlns:a16="http://schemas.microsoft.com/office/drawing/2014/main" val="2531172335"/>
                    </a:ext>
                  </a:extLst>
                </a:gridCol>
              </a:tblGrid>
              <a:tr h="370840">
                <a:tc>
                  <a:txBody>
                    <a:bodyPr/>
                    <a:lstStyle/>
                    <a:p>
                      <a:pPr algn="ctr"/>
                      <a:r>
                        <a:rPr lang="en-CA" b="0" dirty="0"/>
                        <a:t>Clear winner</a:t>
                      </a:r>
                    </a:p>
                  </a:txBody>
                  <a:tcPr/>
                </a:tc>
                <a:tc>
                  <a:txBody>
                    <a:bodyPr/>
                    <a:lstStyle/>
                    <a:p>
                      <a:pPr algn="ctr"/>
                      <a:r>
                        <a:rPr lang="en-CA" b="0" dirty="0"/>
                        <a:t>No winner</a:t>
                      </a:r>
                    </a:p>
                  </a:txBody>
                  <a:tcPr/>
                </a:tc>
                <a:extLst>
                  <a:ext uri="{0D108BD9-81ED-4DB2-BD59-A6C34878D82A}">
                    <a16:rowId xmlns:a16="http://schemas.microsoft.com/office/drawing/2014/main" val="14935643"/>
                  </a:ext>
                </a:extLst>
              </a:tr>
            </a:tbl>
          </a:graphicData>
        </a:graphic>
      </p:graphicFrame>
      <p:sp>
        <p:nvSpPr>
          <p:cNvPr id="9" name="TextBox 8">
            <a:extLst>
              <a:ext uri="{FF2B5EF4-FFF2-40B4-BE49-F238E27FC236}">
                <a16:creationId xmlns:a16="http://schemas.microsoft.com/office/drawing/2014/main" id="{CF799D0C-8133-16D9-5414-F8B23A2BAE8D}"/>
              </a:ext>
            </a:extLst>
          </p:cNvPr>
          <p:cNvSpPr txBox="1"/>
          <p:nvPr/>
        </p:nvSpPr>
        <p:spPr>
          <a:xfrm>
            <a:off x="6430486" y="6492875"/>
            <a:ext cx="5761514" cy="276999"/>
          </a:xfrm>
          <a:prstGeom prst="rect">
            <a:avLst/>
          </a:prstGeom>
          <a:noFill/>
        </p:spPr>
        <p:txBody>
          <a:bodyPr wrap="none" rtlCol="0">
            <a:spAutoFit/>
          </a:bodyPr>
          <a:lstStyle/>
          <a:p>
            <a:r>
              <a:rPr lang="en-CA" sz="1200" dirty="0"/>
              <a:t>Simon Sinek, Infinite Game, </a:t>
            </a:r>
            <a:r>
              <a:rPr lang="en-CA" sz="1200" dirty="0">
                <a:hlinkClick r:id="rId3"/>
              </a:rPr>
              <a:t>The INFINITE GAME Book | Go Beyond Reading - Simon Sinek</a:t>
            </a:r>
            <a:endParaRPr lang="en-CA" sz="1200" dirty="0"/>
          </a:p>
        </p:txBody>
      </p:sp>
    </p:spTree>
    <p:extLst>
      <p:ext uri="{BB962C8B-B14F-4D97-AF65-F5344CB8AC3E}">
        <p14:creationId xmlns:p14="http://schemas.microsoft.com/office/powerpoint/2010/main" val="344497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73DBF2-F5D8-A51D-E211-8477C134FB5E}"/>
              </a:ext>
            </a:extLst>
          </p:cNvPr>
          <p:cNvSpPr txBox="1"/>
          <p:nvPr/>
        </p:nvSpPr>
        <p:spPr>
          <a:xfrm>
            <a:off x="6430486" y="6492875"/>
            <a:ext cx="5761514" cy="276999"/>
          </a:xfrm>
          <a:prstGeom prst="rect">
            <a:avLst/>
          </a:prstGeom>
          <a:noFill/>
        </p:spPr>
        <p:txBody>
          <a:bodyPr wrap="none" rtlCol="0">
            <a:spAutoFit/>
          </a:bodyPr>
          <a:lstStyle/>
          <a:p>
            <a:r>
              <a:rPr lang="en-CA" sz="1200" dirty="0"/>
              <a:t>Simon Sinek, Infinite Game, </a:t>
            </a:r>
            <a:r>
              <a:rPr lang="en-CA" sz="1200" dirty="0">
                <a:hlinkClick r:id="rId3"/>
              </a:rPr>
              <a:t>The INFINITE GAME Book | Go Beyond Reading - Simon Sinek</a:t>
            </a:r>
            <a:endParaRPr lang="en-CA" sz="1200" dirty="0"/>
          </a:p>
        </p:txBody>
      </p:sp>
      <p:sp>
        <p:nvSpPr>
          <p:cNvPr id="2" name="TextBox 1">
            <a:extLst>
              <a:ext uri="{FF2B5EF4-FFF2-40B4-BE49-F238E27FC236}">
                <a16:creationId xmlns:a16="http://schemas.microsoft.com/office/drawing/2014/main" id="{A3DD153B-DEC7-9C2F-ED64-554249A1EE80}"/>
              </a:ext>
            </a:extLst>
          </p:cNvPr>
          <p:cNvSpPr txBox="1"/>
          <p:nvPr/>
        </p:nvSpPr>
        <p:spPr>
          <a:xfrm>
            <a:off x="2448208" y="583096"/>
            <a:ext cx="7964555" cy="4770537"/>
          </a:xfrm>
          <a:prstGeom prst="rect">
            <a:avLst/>
          </a:prstGeom>
          <a:noFill/>
        </p:spPr>
        <p:txBody>
          <a:bodyPr wrap="square" rtlCol="0">
            <a:spAutoFit/>
          </a:bodyPr>
          <a:lstStyle/>
          <a:p>
            <a:pPr algn="ctr"/>
            <a:r>
              <a:rPr lang="en-CA" sz="3200" b="1" u="sng" dirty="0">
                <a:latin typeface="Arial" panose="020B0604020202020204" pitchFamily="34" charset="0"/>
                <a:cs typeface="Arial" panose="020B0604020202020204" pitchFamily="34" charset="0"/>
              </a:rPr>
              <a:t>Shifting to an Infinite mindset</a:t>
            </a:r>
          </a:p>
          <a:p>
            <a:endParaRPr lang="en-CA" sz="32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Focus on sustaining the game. Seek to get better and build something that will outlast them.</a:t>
            </a:r>
          </a:p>
          <a:p>
            <a:pPr marL="342900" indent="-342900">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Aim for resilience. Embrace unexpected challenges to learn and grow</a:t>
            </a:r>
          </a:p>
          <a:p>
            <a:pPr marL="342900" indent="-342900">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Create cultures of unity and belonging improve trust cooperation and innovation</a:t>
            </a:r>
          </a:p>
          <a:p>
            <a:pPr marL="342900" indent="-342900">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Seek to improve everyone’s lives</a:t>
            </a:r>
          </a:p>
        </p:txBody>
      </p:sp>
    </p:spTree>
    <p:extLst>
      <p:ext uri="{BB962C8B-B14F-4D97-AF65-F5344CB8AC3E}">
        <p14:creationId xmlns:p14="http://schemas.microsoft.com/office/powerpoint/2010/main" val="190789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Infinite Game summary - The 5 essentiail practices">
            <a:extLst>
              <a:ext uri="{FF2B5EF4-FFF2-40B4-BE49-F238E27FC236}">
                <a16:creationId xmlns:a16="http://schemas.microsoft.com/office/drawing/2014/main" id="{2D88EA2A-68F2-D55F-F572-A9BC745D1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452437"/>
            <a:ext cx="10287000" cy="57502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DE483F-E4DD-99B6-5433-13B87D0AEB39}"/>
              </a:ext>
            </a:extLst>
          </p:cNvPr>
          <p:cNvSpPr txBox="1"/>
          <p:nvPr/>
        </p:nvSpPr>
        <p:spPr>
          <a:xfrm>
            <a:off x="6430486" y="6492875"/>
            <a:ext cx="5761514" cy="276999"/>
          </a:xfrm>
          <a:prstGeom prst="rect">
            <a:avLst/>
          </a:prstGeom>
          <a:noFill/>
        </p:spPr>
        <p:txBody>
          <a:bodyPr wrap="none" rtlCol="0">
            <a:spAutoFit/>
          </a:bodyPr>
          <a:lstStyle/>
          <a:p>
            <a:r>
              <a:rPr lang="en-CA" sz="1200" dirty="0"/>
              <a:t>Simon Sinek, Infinite Game, </a:t>
            </a:r>
            <a:r>
              <a:rPr lang="en-CA" sz="1200" dirty="0">
                <a:hlinkClick r:id="rId4"/>
              </a:rPr>
              <a:t>The INFINITE GAME Book | Go Beyond Reading - Simon Sinek</a:t>
            </a:r>
            <a:endParaRPr lang="en-CA" sz="1200" dirty="0"/>
          </a:p>
        </p:txBody>
      </p:sp>
    </p:spTree>
    <p:extLst>
      <p:ext uri="{BB962C8B-B14F-4D97-AF65-F5344CB8AC3E}">
        <p14:creationId xmlns:p14="http://schemas.microsoft.com/office/powerpoint/2010/main" val="79296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5C11-BB87-AAB2-1B43-53FDB13A29B9}"/>
              </a:ext>
            </a:extLst>
          </p:cNvPr>
          <p:cNvSpPr>
            <a:spLocks noGrp="1"/>
          </p:cNvSpPr>
          <p:nvPr>
            <p:ph type="title"/>
          </p:nvPr>
        </p:nvSpPr>
        <p:spPr/>
        <p:txBody>
          <a:bodyPr/>
          <a:lstStyle/>
          <a:p>
            <a:r>
              <a:rPr lang="en-CA" b="1" i="0" dirty="0">
                <a:solidFill>
                  <a:srgbClr val="383838"/>
                </a:solidFill>
                <a:effectLst/>
                <a:latin typeface="Lato" panose="020F0502020204030203" pitchFamily="34" charset="0"/>
              </a:rPr>
              <a:t>Practice #1: Advancing a Just Cause</a:t>
            </a:r>
            <a:endParaRPr lang="en-CA" dirty="0"/>
          </a:p>
        </p:txBody>
      </p:sp>
      <p:sp>
        <p:nvSpPr>
          <p:cNvPr id="3" name="Content Placeholder 2">
            <a:extLst>
              <a:ext uri="{FF2B5EF4-FFF2-40B4-BE49-F238E27FC236}">
                <a16:creationId xmlns:a16="http://schemas.microsoft.com/office/drawing/2014/main" id="{60EC9646-B2EA-15A8-0EB4-78AF586ABA26}"/>
              </a:ext>
            </a:extLst>
          </p:cNvPr>
          <p:cNvSpPr>
            <a:spLocks noGrp="1"/>
          </p:cNvSpPr>
          <p:nvPr>
            <p:ph idx="1"/>
          </p:nvPr>
        </p:nvSpPr>
        <p:spPr>
          <a:xfrm>
            <a:off x="838200" y="1690688"/>
            <a:ext cx="10515600" cy="4802187"/>
          </a:xfrm>
        </p:spPr>
        <p:txBody>
          <a:bodyPr>
            <a:normAutofit/>
          </a:bodyPr>
          <a:lstStyle/>
          <a:p>
            <a:pPr algn="just" fontAlgn="base"/>
            <a:r>
              <a:rPr lang="en-CA" b="0" i="0" dirty="0">
                <a:solidFill>
                  <a:srgbClr val="383838"/>
                </a:solidFill>
                <a:effectLst/>
                <a:latin typeface="Lato" panose="020F0502020204030203" pitchFamily="34" charset="0"/>
              </a:rPr>
              <a:t>Infinite-minded leaders are driven by a Just Cause.</a:t>
            </a:r>
          </a:p>
          <a:p>
            <a:pPr algn="just" fontAlgn="base"/>
            <a:r>
              <a:rPr lang="en-CA" dirty="0">
                <a:solidFill>
                  <a:srgbClr val="383838"/>
                </a:solidFill>
                <a:latin typeface="Lato" panose="020F0502020204030203" pitchFamily="34" charset="0"/>
              </a:rPr>
              <a:t>They are compelled by the potential of the</a:t>
            </a:r>
            <a:r>
              <a:rPr lang="en-CA" b="0" i="0" dirty="0">
                <a:solidFill>
                  <a:srgbClr val="383838"/>
                </a:solidFill>
                <a:effectLst/>
                <a:latin typeface="Lato" panose="020F0502020204030203" pitchFamily="34" charset="0"/>
              </a:rPr>
              <a:t> future that drives </a:t>
            </a:r>
            <a:r>
              <a:rPr lang="en-CA" b="0" i="1" dirty="0">
                <a:solidFill>
                  <a:srgbClr val="383838"/>
                </a:solidFill>
                <a:effectLst/>
                <a:latin typeface="inherit"/>
              </a:rPr>
              <a:t>all</a:t>
            </a:r>
            <a:r>
              <a:rPr lang="en-CA" b="0" i="0" dirty="0">
                <a:solidFill>
                  <a:srgbClr val="383838"/>
                </a:solidFill>
                <a:effectLst/>
                <a:latin typeface="Lato" panose="020F0502020204030203" pitchFamily="34" charset="0"/>
              </a:rPr>
              <a:t> their decisions.</a:t>
            </a:r>
          </a:p>
          <a:p>
            <a:pPr algn="just" fontAlgn="base"/>
            <a:r>
              <a:rPr lang="en-CA" b="0" i="0" dirty="0">
                <a:solidFill>
                  <a:srgbClr val="383838"/>
                </a:solidFill>
                <a:effectLst/>
                <a:latin typeface="Lato" panose="020F0502020204030203" pitchFamily="34" charset="0"/>
              </a:rPr>
              <a:t>A Just Cause must fulfill </a:t>
            </a:r>
            <a:r>
              <a:rPr lang="en-CA" b="1" i="0" dirty="0">
                <a:solidFill>
                  <a:srgbClr val="383838"/>
                </a:solidFill>
                <a:effectLst/>
                <a:latin typeface="Lato" panose="020F0502020204030203" pitchFamily="34" charset="0"/>
              </a:rPr>
              <a:t>5 criteria</a:t>
            </a:r>
            <a:r>
              <a:rPr lang="en-CA" b="0" i="0" dirty="0">
                <a:solidFill>
                  <a:srgbClr val="383838"/>
                </a:solidFill>
                <a:effectLst/>
                <a:latin typeface="Lato" panose="020F0502020204030203" pitchFamily="34" charset="0"/>
              </a:rPr>
              <a:t>: </a:t>
            </a:r>
          </a:p>
          <a:p>
            <a:pPr marL="914400" lvl="1" indent="-457200" algn="just" fontAlgn="base">
              <a:buFont typeface="+mj-lt"/>
              <a:buAutoNum type="arabicPeriod"/>
            </a:pPr>
            <a:r>
              <a:rPr lang="en-CA" b="0" i="0" dirty="0">
                <a:solidFill>
                  <a:srgbClr val="383838"/>
                </a:solidFill>
                <a:effectLst/>
                <a:latin typeface="Lato" panose="020F0502020204030203" pitchFamily="34" charset="0"/>
              </a:rPr>
              <a:t>Standing for something meaningful</a:t>
            </a:r>
            <a:r>
              <a:rPr lang="en-CA" dirty="0">
                <a:solidFill>
                  <a:srgbClr val="383838"/>
                </a:solidFill>
                <a:latin typeface="Lato" panose="020F0502020204030203" pitchFamily="34" charset="0"/>
              </a:rPr>
              <a:t>;</a:t>
            </a:r>
          </a:p>
          <a:p>
            <a:pPr marL="914400" lvl="1" indent="-457200" algn="just" fontAlgn="base">
              <a:buFont typeface="+mj-lt"/>
              <a:buAutoNum type="arabicPeriod"/>
            </a:pPr>
            <a:r>
              <a:rPr lang="en-CA" b="0" i="0" dirty="0">
                <a:solidFill>
                  <a:srgbClr val="383838"/>
                </a:solidFill>
                <a:effectLst/>
                <a:latin typeface="Lato" panose="020F0502020204030203" pitchFamily="34" charset="0"/>
              </a:rPr>
              <a:t>Idealistic.</a:t>
            </a:r>
            <a:endParaRPr lang="en-CA" dirty="0">
              <a:solidFill>
                <a:srgbClr val="383838"/>
              </a:solidFill>
              <a:latin typeface="Lato" panose="020F0502020204030203" pitchFamily="34" charset="0"/>
            </a:endParaRPr>
          </a:p>
          <a:p>
            <a:pPr marL="914400" lvl="1" indent="-457200" algn="just" fontAlgn="base">
              <a:buFont typeface="+mj-lt"/>
              <a:buAutoNum type="arabicPeriod"/>
            </a:pPr>
            <a:r>
              <a:rPr lang="en-CA" b="0" i="0" dirty="0">
                <a:solidFill>
                  <a:srgbClr val="383838"/>
                </a:solidFill>
                <a:effectLst/>
                <a:latin typeface="Lato" panose="020F0502020204030203" pitchFamily="34" charset="0"/>
              </a:rPr>
              <a:t>Inclusive;</a:t>
            </a:r>
          </a:p>
          <a:p>
            <a:pPr marL="914400" lvl="1" indent="-457200" algn="just" fontAlgn="base">
              <a:buFont typeface="+mj-lt"/>
              <a:buAutoNum type="arabicPeriod"/>
            </a:pPr>
            <a:r>
              <a:rPr lang="en-CA" b="0" i="0" dirty="0">
                <a:solidFill>
                  <a:srgbClr val="383838"/>
                </a:solidFill>
                <a:effectLst/>
                <a:latin typeface="Lato" panose="020F0502020204030203" pitchFamily="34" charset="0"/>
              </a:rPr>
              <a:t>Resilient; and</a:t>
            </a:r>
          </a:p>
          <a:p>
            <a:pPr marL="914400" lvl="1" indent="-457200" algn="just" fontAlgn="base">
              <a:buFont typeface="+mj-lt"/>
              <a:buAutoNum type="arabicPeriod"/>
            </a:pPr>
            <a:r>
              <a:rPr lang="en-CA" b="0" i="0" dirty="0">
                <a:solidFill>
                  <a:srgbClr val="383838"/>
                </a:solidFill>
                <a:effectLst/>
                <a:latin typeface="Lato" panose="020F0502020204030203" pitchFamily="34" charset="0"/>
              </a:rPr>
              <a:t>Service-oriented;</a:t>
            </a:r>
            <a:endParaRPr lang="en-CA" dirty="0">
              <a:solidFill>
                <a:srgbClr val="383838"/>
              </a:solidFill>
              <a:latin typeface="Lato" panose="020F0502020204030203" pitchFamily="34" charset="0"/>
            </a:endParaRPr>
          </a:p>
          <a:p>
            <a:pPr marL="457200" lvl="1" indent="0" algn="just" fontAlgn="base">
              <a:buNone/>
            </a:pPr>
            <a:endParaRPr lang="en-CA" b="0" i="0" dirty="0">
              <a:solidFill>
                <a:srgbClr val="383838"/>
              </a:solidFill>
              <a:effectLst/>
              <a:latin typeface="Lato" panose="020F0502020204030203" pitchFamily="34" charset="0"/>
            </a:endParaRPr>
          </a:p>
          <a:p>
            <a:r>
              <a:rPr lang="en-CA" b="1" i="0" dirty="0">
                <a:solidFill>
                  <a:srgbClr val="383838"/>
                </a:solidFill>
                <a:effectLst/>
                <a:latin typeface="Lato" panose="020F0502020204030203" pitchFamily="34" charset="0"/>
              </a:rPr>
              <a:t>RCAF Mission/Vision – does this give you a just cause to champion?</a:t>
            </a:r>
          </a:p>
          <a:p>
            <a:pPr marL="0" indent="0">
              <a:buNone/>
            </a:pPr>
            <a:endParaRPr lang="en-CA" dirty="0"/>
          </a:p>
        </p:txBody>
      </p:sp>
      <p:sp>
        <p:nvSpPr>
          <p:cNvPr id="6" name="TextBox 5">
            <a:extLst>
              <a:ext uri="{FF2B5EF4-FFF2-40B4-BE49-F238E27FC236}">
                <a16:creationId xmlns:a16="http://schemas.microsoft.com/office/drawing/2014/main" id="{C2704D80-13AD-EF9E-4665-4EF012B1B8E0}"/>
              </a:ext>
            </a:extLst>
          </p:cNvPr>
          <p:cNvSpPr txBox="1"/>
          <p:nvPr/>
        </p:nvSpPr>
        <p:spPr>
          <a:xfrm>
            <a:off x="6430486" y="6492875"/>
            <a:ext cx="5761514" cy="276999"/>
          </a:xfrm>
          <a:prstGeom prst="rect">
            <a:avLst/>
          </a:prstGeom>
          <a:noFill/>
        </p:spPr>
        <p:txBody>
          <a:bodyPr wrap="none" rtlCol="0">
            <a:spAutoFit/>
          </a:bodyPr>
          <a:lstStyle/>
          <a:p>
            <a:r>
              <a:rPr lang="en-CA" sz="1200" dirty="0"/>
              <a:t>Simon Sinek, Infinite Game, </a:t>
            </a:r>
            <a:r>
              <a:rPr lang="en-CA" sz="1200" dirty="0">
                <a:hlinkClick r:id="rId3"/>
              </a:rPr>
              <a:t>The INFINITE GAME Book | Go Beyond Reading - Simon Sinek</a:t>
            </a:r>
            <a:endParaRPr lang="en-CA" sz="1200" dirty="0"/>
          </a:p>
        </p:txBody>
      </p:sp>
    </p:spTree>
    <p:extLst>
      <p:ext uri="{BB962C8B-B14F-4D97-AF65-F5344CB8AC3E}">
        <p14:creationId xmlns:p14="http://schemas.microsoft.com/office/powerpoint/2010/main" val="224691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1DBD-0EFB-2E3A-3937-C61A4A8B0118}"/>
              </a:ext>
            </a:extLst>
          </p:cNvPr>
          <p:cNvSpPr>
            <a:spLocks noGrp="1"/>
          </p:cNvSpPr>
          <p:nvPr>
            <p:ph type="title"/>
          </p:nvPr>
        </p:nvSpPr>
        <p:spPr/>
        <p:txBody>
          <a:bodyPr/>
          <a:lstStyle/>
          <a:p>
            <a:pPr algn="ctr"/>
            <a:r>
              <a:rPr lang="en-CA" b="1" u="sng" dirty="0"/>
              <a:t>RCAF</a:t>
            </a:r>
          </a:p>
        </p:txBody>
      </p:sp>
      <p:sp>
        <p:nvSpPr>
          <p:cNvPr id="3" name="Content Placeholder 2">
            <a:extLst>
              <a:ext uri="{FF2B5EF4-FFF2-40B4-BE49-F238E27FC236}">
                <a16:creationId xmlns:a16="http://schemas.microsoft.com/office/drawing/2014/main" id="{1410E1AC-FFF4-F393-05DF-595A4C949F2B}"/>
              </a:ext>
            </a:extLst>
          </p:cNvPr>
          <p:cNvSpPr>
            <a:spLocks noGrp="1"/>
          </p:cNvSpPr>
          <p:nvPr>
            <p:ph idx="1"/>
          </p:nvPr>
        </p:nvSpPr>
        <p:spPr/>
        <p:txBody>
          <a:bodyPr/>
          <a:lstStyle/>
          <a:p>
            <a:pPr marL="0" indent="0" algn="ctr">
              <a:buNone/>
            </a:pPr>
            <a:endParaRPr lang="en-CA" dirty="0"/>
          </a:p>
          <a:p>
            <a:pPr marL="0" indent="0" algn="l">
              <a:buNone/>
            </a:pPr>
            <a:r>
              <a:rPr lang="en-CA" sz="2400" b="1" i="0" dirty="0">
                <a:solidFill>
                  <a:srgbClr val="0070C0"/>
                </a:solidFill>
                <a:effectLst/>
                <a:highlight>
                  <a:srgbClr val="FFFFFF"/>
                </a:highlight>
                <a:latin typeface="Arial" panose="020B0604020202020204" pitchFamily="34" charset="0"/>
                <a:cs typeface="Arial" panose="020B0604020202020204" pitchFamily="34" charset="0"/>
              </a:rPr>
              <a:t>Our mission</a:t>
            </a:r>
          </a:p>
          <a:p>
            <a:pPr marL="0" indent="0" algn="l">
              <a:buNone/>
            </a:pPr>
            <a:r>
              <a:rPr lang="en-CA" sz="2400" b="1" i="0" dirty="0">
                <a:solidFill>
                  <a:srgbClr val="333333"/>
                </a:solidFill>
                <a:effectLst/>
                <a:highlight>
                  <a:srgbClr val="FFFFFF"/>
                </a:highlight>
                <a:latin typeface="Arial" panose="020B0604020202020204" pitchFamily="34" charset="0"/>
                <a:cs typeface="Arial" panose="020B0604020202020204" pitchFamily="34" charset="0"/>
              </a:rPr>
              <a:t>Generate relevant, responsive, and effective air and space power at home and abroad.</a:t>
            </a:r>
          </a:p>
          <a:p>
            <a:pPr marL="0" indent="0" algn="l">
              <a:buNone/>
            </a:pPr>
            <a:endParaRPr lang="en-CA" sz="2400" b="1" i="0" dirty="0">
              <a:solidFill>
                <a:srgbClr val="333333"/>
              </a:solidFill>
              <a:effectLst/>
              <a:highlight>
                <a:srgbClr val="FFFFFF"/>
              </a:highlight>
              <a:latin typeface="Arial" panose="020B0604020202020204" pitchFamily="34" charset="0"/>
              <a:cs typeface="Arial" panose="020B0604020202020204" pitchFamily="34" charset="0"/>
            </a:endParaRPr>
          </a:p>
          <a:p>
            <a:pPr marL="0" indent="0" algn="l">
              <a:buNone/>
            </a:pPr>
            <a:r>
              <a:rPr lang="en-CA" sz="2400" b="1" i="0" dirty="0">
                <a:solidFill>
                  <a:srgbClr val="0070C0"/>
                </a:solidFill>
                <a:effectLst/>
                <a:highlight>
                  <a:srgbClr val="FFFFFF"/>
                </a:highlight>
                <a:latin typeface="Arial" panose="020B0604020202020204" pitchFamily="34" charset="0"/>
                <a:cs typeface="Arial" panose="020B0604020202020204" pitchFamily="34" charset="0"/>
              </a:rPr>
              <a:t>Our vision</a:t>
            </a:r>
          </a:p>
          <a:p>
            <a:pPr marL="0" indent="0" algn="l">
              <a:buNone/>
            </a:pPr>
            <a:r>
              <a:rPr lang="en-CA" sz="2400" b="1" i="0" dirty="0">
                <a:solidFill>
                  <a:srgbClr val="333333"/>
                </a:solidFill>
                <a:effectLst/>
                <a:highlight>
                  <a:srgbClr val="FFFFFF"/>
                </a:highlight>
                <a:latin typeface="Arial" panose="020B0604020202020204" pitchFamily="34" charset="0"/>
                <a:cs typeface="Arial" panose="020B0604020202020204" pitchFamily="34" charset="0"/>
              </a:rPr>
              <a:t>Achieve operational advantage as an agile, integrated and inclusive air and space force.</a:t>
            </a:r>
          </a:p>
          <a:p>
            <a:pPr marL="0" indent="0" algn="l">
              <a:buNone/>
            </a:pPr>
            <a:endParaRPr lang="en-CA" sz="2400" b="0" i="0" dirty="0">
              <a:solidFill>
                <a:srgbClr val="333333"/>
              </a:solidFill>
              <a:effectLst/>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372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9AD6-6D91-878F-C611-97E03BCA353F}"/>
              </a:ext>
            </a:extLst>
          </p:cNvPr>
          <p:cNvSpPr>
            <a:spLocks noGrp="1"/>
          </p:cNvSpPr>
          <p:nvPr>
            <p:ph type="title"/>
          </p:nvPr>
        </p:nvSpPr>
        <p:spPr/>
        <p:txBody>
          <a:bodyPr/>
          <a:lstStyle/>
          <a:p>
            <a:pPr algn="ctr"/>
            <a:r>
              <a:rPr lang="en-CA" u="sng" dirty="0"/>
              <a:t>1 CAD and 2 CAD</a:t>
            </a:r>
            <a:endParaRPr lang="en-CA" dirty="0"/>
          </a:p>
        </p:txBody>
      </p:sp>
      <p:sp>
        <p:nvSpPr>
          <p:cNvPr id="3" name="Content Placeholder 2">
            <a:extLst>
              <a:ext uri="{FF2B5EF4-FFF2-40B4-BE49-F238E27FC236}">
                <a16:creationId xmlns:a16="http://schemas.microsoft.com/office/drawing/2014/main" id="{EBB240EE-42FC-E1EA-288D-A6F323CC873C}"/>
              </a:ext>
            </a:extLst>
          </p:cNvPr>
          <p:cNvSpPr>
            <a:spLocks noGrp="1"/>
          </p:cNvSpPr>
          <p:nvPr>
            <p:ph idx="1"/>
          </p:nvPr>
        </p:nvSpPr>
        <p:spPr/>
        <p:txBody>
          <a:bodyPr/>
          <a:lstStyle/>
          <a:p>
            <a:pPr marL="0" indent="0" algn="l">
              <a:buNone/>
            </a:pPr>
            <a:r>
              <a:rPr lang="en-CA" b="1" i="0" u="sng" dirty="0">
                <a:solidFill>
                  <a:srgbClr val="2572B4"/>
                </a:solidFill>
                <a:effectLst/>
                <a:highlight>
                  <a:srgbClr val="FFFFFF"/>
                </a:highlight>
                <a:latin typeface="Helvetica Neue"/>
              </a:rPr>
              <a:t>1 CAD</a:t>
            </a:r>
          </a:p>
          <a:p>
            <a:pPr marL="0" indent="0" algn="l">
              <a:buNone/>
            </a:pPr>
            <a:r>
              <a:rPr lang="en-CA" b="1" i="0" dirty="0">
                <a:solidFill>
                  <a:srgbClr val="2572B4"/>
                </a:solidFill>
                <a:effectLst/>
                <a:highlight>
                  <a:srgbClr val="FFFFFF"/>
                </a:highlight>
                <a:latin typeface="Helvetica Neue"/>
              </a:rPr>
              <a:t>Mission:</a:t>
            </a:r>
            <a:r>
              <a:rPr lang="en-CA" b="1" dirty="0">
                <a:solidFill>
                  <a:srgbClr val="333333"/>
                </a:solidFill>
                <a:highlight>
                  <a:srgbClr val="FFFFFF"/>
                </a:highlight>
                <a:latin typeface="Helvetica Neue"/>
              </a:rPr>
              <a:t> </a:t>
            </a:r>
            <a:r>
              <a:rPr lang="en-CA" b="1" i="0" dirty="0">
                <a:solidFill>
                  <a:srgbClr val="193D53"/>
                </a:solidFill>
                <a:effectLst/>
                <a:highlight>
                  <a:srgbClr val="FFFFFF"/>
                </a:highlight>
                <a:latin typeface="Helvetica Neue"/>
              </a:rPr>
              <a:t>Generate and employ world class air power at home and abroad.</a:t>
            </a:r>
            <a:endParaRPr lang="en-CA" b="0" i="0" dirty="0">
              <a:solidFill>
                <a:srgbClr val="333333"/>
              </a:solidFill>
              <a:effectLst/>
              <a:highlight>
                <a:srgbClr val="FFFFFF"/>
              </a:highlight>
              <a:latin typeface="Helvetica Neue"/>
            </a:endParaRPr>
          </a:p>
          <a:p>
            <a:pPr marL="0" indent="0" algn="l">
              <a:buNone/>
            </a:pPr>
            <a:r>
              <a:rPr lang="en-CA" b="1" i="0" dirty="0">
                <a:solidFill>
                  <a:srgbClr val="2572B4"/>
                </a:solidFill>
                <a:effectLst/>
                <a:highlight>
                  <a:srgbClr val="FFFFFF"/>
                </a:highlight>
                <a:latin typeface="Helvetica Neue"/>
              </a:rPr>
              <a:t>Vision: </a:t>
            </a:r>
            <a:r>
              <a:rPr lang="en-CA" b="1" i="0" dirty="0">
                <a:solidFill>
                  <a:srgbClr val="193D53"/>
                </a:solidFill>
                <a:effectLst/>
                <a:highlight>
                  <a:srgbClr val="FFFFFF"/>
                </a:highlight>
                <a:latin typeface="Helvetica Neue"/>
              </a:rPr>
              <a:t>An agile, integrated, mission-ready air force, responsive to CAF priorities.</a:t>
            </a:r>
            <a:endParaRPr lang="en-CA" b="0" i="0" dirty="0">
              <a:solidFill>
                <a:srgbClr val="333333"/>
              </a:solidFill>
              <a:effectLst/>
              <a:highlight>
                <a:srgbClr val="FFFFFF"/>
              </a:highlight>
              <a:latin typeface="Helvetica Neue"/>
            </a:endParaRPr>
          </a:p>
          <a:p>
            <a:pPr marL="0" indent="0">
              <a:buNone/>
            </a:pPr>
            <a:r>
              <a:rPr lang="en-CA" b="1" u="sng" dirty="0">
                <a:solidFill>
                  <a:srgbClr val="2572B4"/>
                </a:solidFill>
                <a:highlight>
                  <a:srgbClr val="FFFFFF"/>
                </a:highlight>
                <a:latin typeface="Helvetica Neue"/>
              </a:rPr>
              <a:t>2 CAD</a:t>
            </a:r>
          </a:p>
          <a:p>
            <a:pPr marL="0" indent="0">
              <a:buNone/>
            </a:pPr>
            <a:r>
              <a:rPr lang="en-CA" b="1" dirty="0">
                <a:solidFill>
                  <a:srgbClr val="2572B4"/>
                </a:solidFill>
                <a:highlight>
                  <a:srgbClr val="FFFFFF"/>
                </a:highlight>
                <a:latin typeface="Helvetica Neue"/>
              </a:rPr>
              <a:t>Mission: </a:t>
            </a:r>
            <a:r>
              <a:rPr lang="en-CA" b="1" dirty="0">
                <a:highlight>
                  <a:srgbClr val="FFFFFF"/>
                </a:highlight>
                <a:latin typeface="Helvetica Neue"/>
              </a:rPr>
              <a:t>2 </a:t>
            </a:r>
            <a:r>
              <a:rPr lang="en-CA" b="1" dirty="0" err="1">
                <a:highlight>
                  <a:srgbClr val="FFFFFF"/>
                </a:highlight>
                <a:latin typeface="Helvetica Neue"/>
              </a:rPr>
              <a:t>Cdn</a:t>
            </a:r>
            <a:r>
              <a:rPr lang="en-CA" b="1" dirty="0">
                <a:highlight>
                  <a:srgbClr val="FFFFFF"/>
                </a:highlight>
                <a:latin typeface="Helvetica Neue"/>
              </a:rPr>
              <a:t> Air Div generates and develops personnel as Training Authority for the RCAF. </a:t>
            </a:r>
            <a:r>
              <a:rPr lang="en-CA" b="1" dirty="0">
                <a:solidFill>
                  <a:srgbClr val="2572B4"/>
                </a:solidFill>
                <a:highlight>
                  <a:srgbClr val="FFFFFF"/>
                </a:highlight>
                <a:latin typeface="Helvetica Neue"/>
              </a:rPr>
              <a:t> </a:t>
            </a:r>
          </a:p>
          <a:p>
            <a:pPr marL="0" indent="0">
              <a:buNone/>
            </a:pPr>
            <a:r>
              <a:rPr lang="en-CA" b="1" dirty="0">
                <a:solidFill>
                  <a:srgbClr val="2572B4"/>
                </a:solidFill>
                <a:highlight>
                  <a:srgbClr val="FFFFFF"/>
                </a:highlight>
                <a:latin typeface="Helvetica Neue"/>
              </a:rPr>
              <a:t>Vision: </a:t>
            </a:r>
            <a:r>
              <a:rPr lang="en-CA" b="1" dirty="0">
                <a:highlight>
                  <a:srgbClr val="FFFFFF"/>
                </a:highlight>
                <a:latin typeface="Helvetica Neue"/>
              </a:rPr>
              <a:t>2 </a:t>
            </a:r>
            <a:r>
              <a:rPr lang="en-CA" b="1" dirty="0" err="1">
                <a:highlight>
                  <a:srgbClr val="FFFFFF"/>
                </a:highlight>
                <a:latin typeface="Helvetica Neue"/>
              </a:rPr>
              <a:t>Cdn</a:t>
            </a:r>
            <a:r>
              <a:rPr lang="en-CA" b="1" dirty="0">
                <a:highlight>
                  <a:srgbClr val="FFFFFF"/>
                </a:highlight>
                <a:latin typeface="Helvetica Neue"/>
              </a:rPr>
              <a:t> Air Div will deliver advanced aerospace knowledge and leading-edge training through a responsive, innovative and effect-based methodology to achieve maximum training effectiveness for the RCAF. </a:t>
            </a:r>
          </a:p>
          <a:p>
            <a:endParaRPr lang="en-CA" dirty="0"/>
          </a:p>
        </p:txBody>
      </p:sp>
    </p:spTree>
    <p:extLst>
      <p:ext uri="{BB962C8B-B14F-4D97-AF65-F5344CB8AC3E}">
        <p14:creationId xmlns:p14="http://schemas.microsoft.com/office/powerpoint/2010/main" val="313298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1DBD-0EFB-2E3A-3937-C61A4A8B0118}"/>
              </a:ext>
            </a:extLst>
          </p:cNvPr>
          <p:cNvSpPr>
            <a:spLocks noGrp="1"/>
          </p:cNvSpPr>
          <p:nvPr>
            <p:ph type="title"/>
          </p:nvPr>
        </p:nvSpPr>
        <p:spPr/>
        <p:txBody>
          <a:bodyPr/>
          <a:lstStyle/>
          <a:p>
            <a:pPr algn="ctr"/>
            <a:r>
              <a:rPr lang="en-CA" b="1" u="sng" dirty="0"/>
              <a:t>Tactical Level</a:t>
            </a:r>
          </a:p>
        </p:txBody>
      </p:sp>
      <p:sp>
        <p:nvSpPr>
          <p:cNvPr id="3" name="Content Placeholder 2">
            <a:extLst>
              <a:ext uri="{FF2B5EF4-FFF2-40B4-BE49-F238E27FC236}">
                <a16:creationId xmlns:a16="http://schemas.microsoft.com/office/drawing/2014/main" id="{1410E1AC-FFF4-F393-05DF-595A4C949F2B}"/>
              </a:ext>
            </a:extLst>
          </p:cNvPr>
          <p:cNvSpPr>
            <a:spLocks noGrp="1"/>
          </p:cNvSpPr>
          <p:nvPr>
            <p:ph idx="1"/>
          </p:nvPr>
        </p:nvSpPr>
        <p:spPr/>
        <p:txBody>
          <a:bodyPr/>
          <a:lstStyle/>
          <a:p>
            <a:pPr marL="0" indent="0" algn="ctr">
              <a:buNone/>
            </a:pPr>
            <a:endParaRPr lang="en-CA" dirty="0"/>
          </a:p>
          <a:p>
            <a:pPr marL="0" indent="0" algn="l">
              <a:buNone/>
            </a:pPr>
            <a:r>
              <a:rPr lang="en-CA" sz="2400" b="1" i="0" dirty="0">
                <a:solidFill>
                  <a:srgbClr val="0070C0"/>
                </a:solidFill>
                <a:effectLst/>
                <a:highlight>
                  <a:srgbClr val="FFFFFF"/>
                </a:highlight>
                <a:latin typeface="Arial" panose="020B0604020202020204" pitchFamily="34" charset="0"/>
                <a:cs typeface="Arial" panose="020B0604020202020204" pitchFamily="34" charset="0"/>
              </a:rPr>
              <a:t>Mission</a:t>
            </a:r>
            <a:r>
              <a:rPr lang="en-CA" sz="2400" b="1" i="0" dirty="0">
                <a:solidFill>
                  <a:srgbClr val="333333"/>
                </a:solidFill>
                <a:effectLst/>
                <a:highlight>
                  <a:srgbClr val="FFFFFF"/>
                </a:highlight>
                <a:latin typeface="Arial" panose="020B0604020202020204" pitchFamily="34" charset="0"/>
                <a:cs typeface="Arial" panose="020B0604020202020204" pitchFamily="34" charset="0"/>
              </a:rPr>
              <a:t>:</a:t>
            </a:r>
          </a:p>
          <a:p>
            <a:pPr marL="0" indent="0" algn="l">
              <a:buNone/>
            </a:pPr>
            <a:r>
              <a:rPr lang="en-CA" sz="2400" b="1" i="0" dirty="0">
                <a:solidFill>
                  <a:srgbClr val="333333"/>
                </a:solidFill>
                <a:effectLst/>
                <a:highlight>
                  <a:srgbClr val="FFFFFF"/>
                </a:highlight>
                <a:latin typeface="Arial" panose="020B0604020202020204" pitchFamily="34" charset="0"/>
                <a:cs typeface="Arial" panose="020B0604020202020204" pitchFamily="34" charset="0"/>
              </a:rPr>
              <a:t>?????</a:t>
            </a:r>
          </a:p>
          <a:p>
            <a:pPr marL="0" indent="0" algn="l">
              <a:buNone/>
            </a:pPr>
            <a:endParaRPr lang="en-CA" sz="2400" b="1" i="0" dirty="0">
              <a:solidFill>
                <a:srgbClr val="333333"/>
              </a:solidFill>
              <a:effectLst/>
              <a:highlight>
                <a:srgbClr val="FFFFFF"/>
              </a:highlight>
              <a:latin typeface="Arial" panose="020B0604020202020204" pitchFamily="34" charset="0"/>
              <a:cs typeface="Arial" panose="020B0604020202020204" pitchFamily="34" charset="0"/>
            </a:endParaRPr>
          </a:p>
          <a:p>
            <a:pPr marL="0" indent="0" algn="l">
              <a:buNone/>
            </a:pPr>
            <a:r>
              <a:rPr lang="en-CA" sz="2400" b="1" i="0" dirty="0">
                <a:solidFill>
                  <a:srgbClr val="0070C0"/>
                </a:solidFill>
                <a:effectLst/>
                <a:highlight>
                  <a:srgbClr val="FFFFFF"/>
                </a:highlight>
                <a:latin typeface="Arial" panose="020B0604020202020204" pitchFamily="34" charset="0"/>
                <a:cs typeface="Arial" panose="020B0604020202020204" pitchFamily="34" charset="0"/>
              </a:rPr>
              <a:t>Vision</a:t>
            </a:r>
            <a:r>
              <a:rPr lang="en-CA" sz="2400" b="1" i="0" dirty="0">
                <a:solidFill>
                  <a:srgbClr val="333333"/>
                </a:solidFill>
                <a:effectLst/>
                <a:highlight>
                  <a:srgbClr val="FFFFFF"/>
                </a:highlight>
                <a:latin typeface="Arial" panose="020B0604020202020204" pitchFamily="34" charset="0"/>
                <a:cs typeface="Arial" panose="020B0604020202020204" pitchFamily="34" charset="0"/>
              </a:rPr>
              <a:t>:</a:t>
            </a:r>
          </a:p>
          <a:p>
            <a:pPr marL="0" indent="0" algn="l">
              <a:buNone/>
            </a:pPr>
            <a:r>
              <a:rPr lang="en-CA" sz="2400" b="1" i="0" dirty="0">
                <a:solidFill>
                  <a:srgbClr val="333333"/>
                </a:solidFill>
                <a:effectLst/>
                <a:highlight>
                  <a:srgbClr val="FFFFFF"/>
                </a:highlight>
                <a:latin typeface="Arial" panose="020B0604020202020204" pitchFamily="34" charset="0"/>
                <a:cs typeface="Arial" panose="020B0604020202020204" pitchFamily="34" charset="0"/>
              </a:rPr>
              <a:t>?????</a:t>
            </a:r>
            <a:endParaRPr lang="en-CA" sz="2400" b="0" i="0" dirty="0">
              <a:solidFill>
                <a:srgbClr val="333333"/>
              </a:solidFill>
              <a:effectLst/>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32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64ED-2A21-6807-56DF-F576AA7EC0FA}"/>
              </a:ext>
            </a:extLst>
          </p:cNvPr>
          <p:cNvSpPr>
            <a:spLocks noGrp="1"/>
          </p:cNvSpPr>
          <p:nvPr>
            <p:ph type="title"/>
          </p:nvPr>
        </p:nvSpPr>
        <p:spPr/>
        <p:txBody>
          <a:bodyPr/>
          <a:lstStyle/>
          <a:p>
            <a:r>
              <a:rPr lang="en-CA" b="1" i="0" dirty="0">
                <a:solidFill>
                  <a:srgbClr val="383838"/>
                </a:solidFill>
                <a:effectLst/>
                <a:latin typeface="Lato" panose="020F0502020204030203" pitchFamily="34" charset="0"/>
              </a:rPr>
              <a:t>Practice #2: Build Trusting Teams</a:t>
            </a:r>
            <a:endParaRPr lang="en-CA" dirty="0"/>
          </a:p>
        </p:txBody>
      </p:sp>
      <p:sp>
        <p:nvSpPr>
          <p:cNvPr id="3" name="Content Placeholder 2">
            <a:extLst>
              <a:ext uri="{FF2B5EF4-FFF2-40B4-BE49-F238E27FC236}">
                <a16:creationId xmlns:a16="http://schemas.microsoft.com/office/drawing/2014/main" id="{DE5593AE-F916-6643-322E-09A7792F49A9}"/>
              </a:ext>
            </a:extLst>
          </p:cNvPr>
          <p:cNvSpPr>
            <a:spLocks noGrp="1"/>
          </p:cNvSpPr>
          <p:nvPr>
            <p:ph idx="1"/>
          </p:nvPr>
        </p:nvSpPr>
        <p:spPr/>
        <p:txBody>
          <a:bodyPr>
            <a:normAutofit/>
          </a:bodyPr>
          <a:lstStyle/>
          <a:p>
            <a:pPr algn="just" fontAlgn="base"/>
            <a:r>
              <a:rPr lang="en-CA" b="0" i="0" u="sng" dirty="0">
                <a:solidFill>
                  <a:srgbClr val="383838"/>
                </a:solidFill>
                <a:effectLst/>
                <a:latin typeface="Lato" panose="020F0502020204030203" pitchFamily="34" charset="0"/>
              </a:rPr>
              <a:t>Alignment of people and decisions with the Cause</a:t>
            </a:r>
            <a:r>
              <a:rPr lang="en-CA" b="0" i="0" dirty="0">
                <a:solidFill>
                  <a:srgbClr val="383838"/>
                </a:solidFill>
                <a:effectLst/>
                <a:latin typeface="Lato" panose="020F0502020204030203" pitchFamily="34" charset="0"/>
              </a:rPr>
              <a:t>. Build trusting teams where people share the same purpose/beliefs and can collaborate and innovate freely.</a:t>
            </a:r>
          </a:p>
          <a:p>
            <a:pPr algn="just" fontAlgn="base"/>
            <a:r>
              <a:rPr lang="en-CA" u="sng" dirty="0">
                <a:solidFill>
                  <a:srgbClr val="383838"/>
                </a:solidFill>
                <a:latin typeface="Lato" panose="020F0502020204030203" pitchFamily="34" charset="0"/>
              </a:rPr>
              <a:t>H</a:t>
            </a:r>
            <a:r>
              <a:rPr lang="en-CA" b="0" i="0" u="sng" dirty="0">
                <a:solidFill>
                  <a:srgbClr val="383838"/>
                </a:solidFill>
                <a:effectLst/>
                <a:latin typeface="Lato" panose="020F0502020204030203" pitchFamily="34" charset="0"/>
              </a:rPr>
              <a:t>igh-performing teams require </a:t>
            </a:r>
            <a:r>
              <a:rPr lang="en-CA" b="1" i="0" u="sng" dirty="0">
                <a:solidFill>
                  <a:srgbClr val="383838"/>
                </a:solidFill>
                <a:effectLst/>
                <a:latin typeface="Lato" panose="020F0502020204030203" pitchFamily="34" charset="0"/>
              </a:rPr>
              <a:t>2 ingredients</a:t>
            </a:r>
            <a:r>
              <a:rPr lang="en-CA" b="0" i="0" dirty="0">
                <a:solidFill>
                  <a:srgbClr val="383838"/>
                </a:solidFill>
                <a:effectLst/>
                <a:latin typeface="Lato" panose="020F0502020204030203" pitchFamily="34" charset="0"/>
              </a:rPr>
              <a:t>: </a:t>
            </a:r>
          </a:p>
          <a:p>
            <a:pPr lvl="1" algn="just" fontAlgn="base"/>
            <a:r>
              <a:rPr lang="en-CA" b="1" i="1" dirty="0">
                <a:solidFill>
                  <a:srgbClr val="383838"/>
                </a:solidFill>
                <a:effectLst/>
                <a:latin typeface="Lato" panose="020F0502020204030203" pitchFamily="34" charset="0"/>
                <a:ea typeface="Lato" panose="020F0502020204030203" pitchFamily="34" charset="0"/>
                <a:cs typeface="Lato" panose="020F0502020204030203" pitchFamily="34" charset="0"/>
              </a:rPr>
              <a:t>Performance</a:t>
            </a:r>
            <a:r>
              <a:rPr lang="en-CA" b="0" i="0" dirty="0">
                <a:solidFill>
                  <a:srgbClr val="383838"/>
                </a:solidFill>
                <a:effectLst/>
                <a:latin typeface="Lato" panose="020F0502020204030203" pitchFamily="34" charset="0"/>
                <a:ea typeface="Lato" panose="020F0502020204030203" pitchFamily="34" charset="0"/>
                <a:cs typeface="Lato" panose="020F0502020204030203" pitchFamily="34" charset="0"/>
              </a:rPr>
              <a:t> (which is about technical </a:t>
            </a:r>
            <a:r>
              <a:rPr lang="en-CA" b="0" i="1" u="sng" dirty="0">
                <a:solidFill>
                  <a:srgbClr val="383838"/>
                </a:solidFill>
                <a:effectLst/>
                <a:latin typeface="Lato" panose="020F0502020204030203" pitchFamily="34" charset="0"/>
                <a:ea typeface="Lato" panose="020F0502020204030203" pitchFamily="34" charset="0"/>
                <a:cs typeface="Lato" panose="020F0502020204030203" pitchFamily="34" charset="0"/>
              </a:rPr>
              <a:t>competence</a:t>
            </a:r>
            <a:r>
              <a:rPr lang="en-CA" b="0" i="0" dirty="0">
                <a:solidFill>
                  <a:srgbClr val="383838"/>
                </a:solidFill>
                <a:effectLst/>
                <a:latin typeface="Lato" panose="020F0502020204030203" pitchFamily="34" charset="0"/>
                <a:ea typeface="Lato" panose="020F0502020204030203" pitchFamily="34" charset="0"/>
                <a:cs typeface="Lato" panose="020F0502020204030203" pitchFamily="34" charset="0"/>
              </a:rPr>
              <a:t>); and </a:t>
            </a:r>
          </a:p>
          <a:p>
            <a:pPr lvl="1" algn="just" fontAlgn="base"/>
            <a:r>
              <a:rPr lang="en-CA" b="1" i="1" dirty="0">
                <a:solidFill>
                  <a:srgbClr val="383838"/>
                </a:solidFill>
                <a:effectLst/>
                <a:latin typeface="Lato" panose="020F0502020204030203" pitchFamily="34" charset="0"/>
                <a:ea typeface="Lato" panose="020F0502020204030203" pitchFamily="34" charset="0"/>
                <a:cs typeface="Lato" panose="020F0502020204030203" pitchFamily="34" charset="0"/>
              </a:rPr>
              <a:t>Trust</a:t>
            </a:r>
            <a:r>
              <a:rPr lang="en-CA" b="0" i="0" dirty="0">
                <a:solidFill>
                  <a:srgbClr val="383838"/>
                </a:solidFill>
                <a:effectLst/>
                <a:latin typeface="Lato" panose="020F0502020204030203" pitchFamily="34" charset="0"/>
                <a:ea typeface="Lato" panose="020F0502020204030203" pitchFamily="34" charset="0"/>
                <a:cs typeface="Lato" panose="020F0502020204030203" pitchFamily="34" charset="0"/>
              </a:rPr>
              <a:t> (which is about personal </a:t>
            </a:r>
            <a:r>
              <a:rPr lang="en-CA" b="0" i="1" u="sng" dirty="0">
                <a:solidFill>
                  <a:srgbClr val="383838"/>
                </a:solidFill>
                <a:effectLst/>
                <a:latin typeface="Lato" panose="020F0502020204030203" pitchFamily="34" charset="0"/>
                <a:ea typeface="Lato" panose="020F0502020204030203" pitchFamily="34" charset="0"/>
                <a:cs typeface="Lato" panose="020F0502020204030203" pitchFamily="34" charset="0"/>
              </a:rPr>
              <a:t>character</a:t>
            </a:r>
            <a:r>
              <a:rPr lang="en-CA" b="0" i="0" dirty="0">
                <a:solidFill>
                  <a:srgbClr val="383838"/>
                </a:solidFill>
                <a:effectLst/>
                <a:latin typeface="Lato" panose="020F0502020204030203" pitchFamily="34" charset="0"/>
                <a:ea typeface="Lato" panose="020F0502020204030203" pitchFamily="34" charset="0"/>
                <a:cs typeface="Lato" panose="020F0502020204030203" pitchFamily="34" charset="0"/>
              </a:rPr>
              <a:t>–the ability to trust others and be trusted).</a:t>
            </a:r>
          </a:p>
          <a:p>
            <a:pPr algn="just" fontAlgn="base"/>
            <a:r>
              <a:rPr lang="en-CA" sz="2800" u="sng" dirty="0">
                <a:solidFill>
                  <a:srgbClr val="383838"/>
                </a:solidFill>
                <a:latin typeface="Lato" panose="020F0502020204030203" pitchFamily="34" charset="0"/>
              </a:rPr>
              <a:t>Infinite-m</a:t>
            </a:r>
            <a:r>
              <a:rPr lang="en-CA" b="0" i="0" u="sng" dirty="0">
                <a:solidFill>
                  <a:srgbClr val="383838"/>
                </a:solidFill>
                <a:effectLst/>
                <a:latin typeface="Lato" panose="020F0502020204030203" pitchFamily="34" charset="0"/>
              </a:rPr>
              <a:t>inded leaders develop both elements in their teams by</a:t>
            </a:r>
            <a:r>
              <a:rPr lang="en-CA" b="0" i="0" dirty="0">
                <a:solidFill>
                  <a:srgbClr val="383838"/>
                </a:solidFill>
                <a:effectLst/>
                <a:latin typeface="Lato" panose="020F0502020204030203" pitchFamily="34" charset="0"/>
              </a:rPr>
              <a:t>:</a:t>
            </a:r>
          </a:p>
          <a:p>
            <a:pPr lvl="1" algn="just" fontAlgn="base"/>
            <a:r>
              <a:rPr lang="en-CA" b="0" i="0" dirty="0">
                <a:solidFill>
                  <a:srgbClr val="383838"/>
                </a:solidFill>
                <a:effectLst/>
                <a:latin typeface="Lato" panose="020F0502020204030203" pitchFamily="34" charset="0"/>
              </a:rPr>
              <a:t>creating a safe environment where people can voice their fears/concerns and address issues, encouraging actions that build trust and optimal performance; and </a:t>
            </a:r>
          </a:p>
          <a:p>
            <a:pPr lvl="1" algn="just" fontAlgn="base"/>
            <a:r>
              <a:rPr lang="en-CA" b="0" i="0" dirty="0">
                <a:solidFill>
                  <a:srgbClr val="383838"/>
                </a:solidFill>
                <a:effectLst/>
                <a:latin typeface="Lato" panose="020F0502020204030203" pitchFamily="34" charset="0"/>
              </a:rPr>
              <a:t>developing their team members.</a:t>
            </a:r>
            <a:endParaRPr lang="en-CA" dirty="0"/>
          </a:p>
        </p:txBody>
      </p:sp>
      <p:sp>
        <p:nvSpPr>
          <p:cNvPr id="4" name="TextBox 3">
            <a:extLst>
              <a:ext uri="{FF2B5EF4-FFF2-40B4-BE49-F238E27FC236}">
                <a16:creationId xmlns:a16="http://schemas.microsoft.com/office/drawing/2014/main" id="{B2029660-3A3B-470E-540D-65AC23B87084}"/>
              </a:ext>
            </a:extLst>
          </p:cNvPr>
          <p:cNvSpPr txBox="1"/>
          <p:nvPr/>
        </p:nvSpPr>
        <p:spPr>
          <a:xfrm>
            <a:off x="6430486" y="6492875"/>
            <a:ext cx="5761514" cy="276999"/>
          </a:xfrm>
          <a:prstGeom prst="rect">
            <a:avLst/>
          </a:prstGeom>
          <a:noFill/>
        </p:spPr>
        <p:txBody>
          <a:bodyPr wrap="none" rtlCol="0">
            <a:spAutoFit/>
          </a:bodyPr>
          <a:lstStyle/>
          <a:p>
            <a:r>
              <a:rPr lang="en-CA" sz="1200" dirty="0"/>
              <a:t>Simon Sinek, Infinite Game, </a:t>
            </a:r>
            <a:r>
              <a:rPr lang="en-CA" sz="1200" dirty="0">
                <a:hlinkClick r:id="rId3"/>
              </a:rPr>
              <a:t>The INFINITE GAME Book | Go Beyond Reading - Simon Sinek</a:t>
            </a:r>
            <a:endParaRPr lang="en-CA" sz="1200" dirty="0"/>
          </a:p>
        </p:txBody>
      </p:sp>
    </p:spTree>
    <p:extLst>
      <p:ext uri="{BB962C8B-B14F-4D97-AF65-F5344CB8AC3E}">
        <p14:creationId xmlns:p14="http://schemas.microsoft.com/office/powerpoint/2010/main" val="3849497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7C9C-FF5F-53C5-F282-C75F04497F72}"/>
              </a:ext>
            </a:extLst>
          </p:cNvPr>
          <p:cNvSpPr>
            <a:spLocks noGrp="1"/>
          </p:cNvSpPr>
          <p:nvPr>
            <p:ph type="title"/>
          </p:nvPr>
        </p:nvSpPr>
        <p:spPr/>
        <p:txBody>
          <a:bodyPr/>
          <a:lstStyle/>
          <a:p>
            <a:r>
              <a:rPr lang="en-CA" b="1" i="0" dirty="0">
                <a:solidFill>
                  <a:srgbClr val="383838"/>
                </a:solidFill>
                <a:effectLst/>
                <a:latin typeface="Lato" panose="020F0502020204030203" pitchFamily="34" charset="0"/>
              </a:rPr>
              <a:t>Practice #3-a: Learn from Worthy Rivals/Mentors</a:t>
            </a:r>
            <a:endParaRPr lang="en-CA" dirty="0"/>
          </a:p>
        </p:txBody>
      </p:sp>
      <p:sp>
        <p:nvSpPr>
          <p:cNvPr id="3" name="Content Placeholder 2">
            <a:extLst>
              <a:ext uri="{FF2B5EF4-FFF2-40B4-BE49-F238E27FC236}">
                <a16:creationId xmlns:a16="http://schemas.microsoft.com/office/drawing/2014/main" id="{2C466762-E323-F89B-664C-8F9A58A34374}"/>
              </a:ext>
            </a:extLst>
          </p:cNvPr>
          <p:cNvSpPr>
            <a:spLocks noGrp="1"/>
          </p:cNvSpPr>
          <p:nvPr>
            <p:ph idx="1"/>
          </p:nvPr>
        </p:nvSpPr>
        <p:spPr/>
        <p:txBody>
          <a:bodyPr>
            <a:normAutofit/>
          </a:bodyPr>
          <a:lstStyle/>
          <a:p>
            <a:pPr algn="just" fontAlgn="base"/>
            <a:r>
              <a:rPr lang="en-CA" b="0" i="0" dirty="0">
                <a:solidFill>
                  <a:srgbClr val="383838"/>
                </a:solidFill>
                <a:effectLst/>
                <a:latin typeface="Lato" panose="020F0502020204030203" pitchFamily="34" charset="0"/>
              </a:rPr>
              <a:t>A Worthy Rival/Mentor is an infinite-minded player who’s worth learning from because they’re better than you in some way(s). It can be:</a:t>
            </a:r>
          </a:p>
          <a:p>
            <a:pPr lvl="1" algn="just" fontAlgn="base"/>
            <a:r>
              <a:rPr lang="en-CA" b="0" i="0" dirty="0">
                <a:solidFill>
                  <a:srgbClr val="383838"/>
                </a:solidFill>
                <a:effectLst/>
                <a:latin typeface="Lato" panose="020F0502020204030203" pitchFamily="34" charset="0"/>
              </a:rPr>
              <a:t>Inside your unit;</a:t>
            </a:r>
          </a:p>
          <a:p>
            <a:pPr lvl="1" algn="just" fontAlgn="base"/>
            <a:r>
              <a:rPr lang="en-CA" b="0" i="0" dirty="0">
                <a:solidFill>
                  <a:srgbClr val="383838"/>
                </a:solidFill>
                <a:effectLst/>
                <a:latin typeface="Lato" panose="020F0502020204030203" pitchFamily="34" charset="0"/>
              </a:rPr>
              <a:t>Inside your Trade Group;</a:t>
            </a:r>
          </a:p>
          <a:p>
            <a:pPr lvl="1" algn="just" fontAlgn="base"/>
            <a:r>
              <a:rPr lang="en-CA" dirty="0">
                <a:solidFill>
                  <a:srgbClr val="383838"/>
                </a:solidFill>
                <a:latin typeface="Lato" panose="020F0502020204030203" pitchFamily="34" charset="0"/>
              </a:rPr>
              <a:t>Global Adversaries;</a:t>
            </a:r>
          </a:p>
          <a:p>
            <a:pPr lvl="1" algn="just" fontAlgn="base"/>
            <a:r>
              <a:rPr lang="en-CA" b="0" i="0" dirty="0">
                <a:solidFill>
                  <a:srgbClr val="383838"/>
                </a:solidFill>
                <a:effectLst/>
                <a:latin typeface="Lato" panose="020F0502020204030203" pitchFamily="34" charset="0"/>
              </a:rPr>
              <a:t>Present Allies;</a:t>
            </a:r>
          </a:p>
          <a:p>
            <a:pPr lvl="1" algn="just" fontAlgn="base"/>
            <a:r>
              <a:rPr lang="en-CA" b="0" i="0" dirty="0">
                <a:solidFill>
                  <a:srgbClr val="383838"/>
                </a:solidFill>
                <a:effectLst/>
                <a:latin typeface="Lato" panose="020F0502020204030203" pitchFamily="34" charset="0"/>
              </a:rPr>
              <a:t>Historical Groups/People…</a:t>
            </a:r>
          </a:p>
          <a:p>
            <a:pPr marL="0" indent="0" algn="just" fontAlgn="base">
              <a:buNone/>
            </a:pPr>
            <a:endParaRPr lang="en-CA" b="0" i="0" dirty="0">
              <a:solidFill>
                <a:srgbClr val="383838"/>
              </a:solidFill>
              <a:effectLst/>
              <a:latin typeface="Lato" panose="020F0502020204030203" pitchFamily="34" charset="0"/>
            </a:endParaRPr>
          </a:p>
          <a:p>
            <a:pPr algn="just" fontAlgn="base"/>
            <a:r>
              <a:rPr lang="en-CA" b="0" i="0" dirty="0">
                <a:solidFill>
                  <a:srgbClr val="383838"/>
                </a:solidFill>
                <a:effectLst/>
                <a:latin typeface="Lato" panose="020F0502020204030203" pitchFamily="34" charset="0"/>
              </a:rPr>
              <a:t>Find people better than you to help spur yourself to keep improving.</a:t>
            </a:r>
          </a:p>
          <a:p>
            <a:endParaRPr lang="en-CA" dirty="0"/>
          </a:p>
        </p:txBody>
      </p:sp>
      <p:sp>
        <p:nvSpPr>
          <p:cNvPr id="4" name="TextBox 3">
            <a:extLst>
              <a:ext uri="{FF2B5EF4-FFF2-40B4-BE49-F238E27FC236}">
                <a16:creationId xmlns:a16="http://schemas.microsoft.com/office/drawing/2014/main" id="{98AFA6A3-76E0-8D4B-08D5-C5708AB018DA}"/>
              </a:ext>
            </a:extLst>
          </p:cNvPr>
          <p:cNvSpPr txBox="1"/>
          <p:nvPr/>
        </p:nvSpPr>
        <p:spPr>
          <a:xfrm>
            <a:off x="6430486" y="6492875"/>
            <a:ext cx="5761514" cy="276999"/>
          </a:xfrm>
          <a:prstGeom prst="rect">
            <a:avLst/>
          </a:prstGeom>
          <a:noFill/>
        </p:spPr>
        <p:txBody>
          <a:bodyPr wrap="none" rtlCol="0">
            <a:spAutoFit/>
          </a:bodyPr>
          <a:lstStyle/>
          <a:p>
            <a:r>
              <a:rPr lang="en-CA" sz="1200" dirty="0"/>
              <a:t>Simon Sinek, Infinite Game, </a:t>
            </a:r>
            <a:r>
              <a:rPr lang="en-CA" sz="1200" dirty="0">
                <a:hlinkClick r:id="rId3"/>
              </a:rPr>
              <a:t>The INFINITE GAME Book | Go Beyond Reading - Simon Sinek</a:t>
            </a:r>
            <a:endParaRPr lang="en-CA" sz="1200" dirty="0"/>
          </a:p>
        </p:txBody>
      </p:sp>
    </p:spTree>
    <p:extLst>
      <p:ext uri="{BB962C8B-B14F-4D97-AF65-F5344CB8AC3E}">
        <p14:creationId xmlns:p14="http://schemas.microsoft.com/office/powerpoint/2010/main" val="71178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7C9C-FF5F-53C5-F282-C75F04497F72}"/>
              </a:ext>
            </a:extLst>
          </p:cNvPr>
          <p:cNvSpPr>
            <a:spLocks noGrp="1"/>
          </p:cNvSpPr>
          <p:nvPr>
            <p:ph type="title"/>
          </p:nvPr>
        </p:nvSpPr>
        <p:spPr/>
        <p:txBody>
          <a:bodyPr/>
          <a:lstStyle/>
          <a:p>
            <a:r>
              <a:rPr lang="en-CA" b="1" i="0" dirty="0">
                <a:solidFill>
                  <a:srgbClr val="383838"/>
                </a:solidFill>
                <a:effectLst/>
                <a:latin typeface="Lato" panose="020F0502020204030203" pitchFamily="34" charset="0"/>
              </a:rPr>
              <a:t>Practice #3-b: Be a Worthy Rival/Mentor</a:t>
            </a:r>
            <a:endParaRPr lang="en-CA" dirty="0"/>
          </a:p>
        </p:txBody>
      </p:sp>
      <p:sp>
        <p:nvSpPr>
          <p:cNvPr id="3" name="Content Placeholder 2">
            <a:extLst>
              <a:ext uri="{FF2B5EF4-FFF2-40B4-BE49-F238E27FC236}">
                <a16:creationId xmlns:a16="http://schemas.microsoft.com/office/drawing/2014/main" id="{2C466762-E323-F89B-664C-8F9A58A34374}"/>
              </a:ext>
            </a:extLst>
          </p:cNvPr>
          <p:cNvSpPr>
            <a:spLocks noGrp="1"/>
          </p:cNvSpPr>
          <p:nvPr>
            <p:ph idx="1"/>
          </p:nvPr>
        </p:nvSpPr>
        <p:spPr/>
        <p:txBody>
          <a:bodyPr>
            <a:normAutofit/>
          </a:bodyPr>
          <a:lstStyle/>
          <a:p>
            <a:pPr algn="just" fontAlgn="base"/>
            <a:r>
              <a:rPr lang="en-CA" b="0" i="0" dirty="0">
                <a:solidFill>
                  <a:srgbClr val="383838"/>
                </a:solidFill>
                <a:effectLst/>
                <a:latin typeface="Lato" panose="020F0502020204030203" pitchFamily="34" charset="0"/>
              </a:rPr>
              <a:t>Your knowledge and experience is vital to the organization and the people within it.</a:t>
            </a:r>
          </a:p>
          <a:p>
            <a:pPr algn="just" fontAlgn="base"/>
            <a:endParaRPr lang="en-CA" dirty="0">
              <a:solidFill>
                <a:srgbClr val="383838"/>
              </a:solidFill>
              <a:latin typeface="Lato" panose="020F0502020204030203" pitchFamily="34" charset="0"/>
            </a:endParaRPr>
          </a:p>
          <a:p>
            <a:pPr algn="just" fontAlgn="base"/>
            <a:r>
              <a:rPr lang="en-CA" dirty="0">
                <a:solidFill>
                  <a:srgbClr val="383838"/>
                </a:solidFill>
                <a:latin typeface="Lato" panose="020F0502020204030203" pitchFamily="34" charset="0"/>
              </a:rPr>
              <a:t>How will you share this knowledge and experience with others</a:t>
            </a:r>
          </a:p>
          <a:p>
            <a:pPr algn="just" fontAlgn="base"/>
            <a:endParaRPr lang="en-CA" b="0" i="0" dirty="0">
              <a:solidFill>
                <a:srgbClr val="383838"/>
              </a:solidFill>
              <a:effectLst/>
              <a:latin typeface="Lato" panose="020F0502020204030203" pitchFamily="34" charset="0"/>
            </a:endParaRPr>
          </a:p>
          <a:p>
            <a:pPr marL="0" indent="0" algn="just" fontAlgn="base">
              <a:buNone/>
            </a:pPr>
            <a:endParaRPr lang="en-CA" b="0" i="0" dirty="0">
              <a:solidFill>
                <a:srgbClr val="383838"/>
              </a:solidFill>
              <a:effectLst/>
              <a:latin typeface="Lato" panose="020F0502020204030203" pitchFamily="34" charset="0"/>
            </a:endParaRPr>
          </a:p>
          <a:p>
            <a:endParaRPr lang="en-CA" dirty="0"/>
          </a:p>
        </p:txBody>
      </p:sp>
      <p:sp>
        <p:nvSpPr>
          <p:cNvPr id="4" name="TextBox 3">
            <a:extLst>
              <a:ext uri="{FF2B5EF4-FFF2-40B4-BE49-F238E27FC236}">
                <a16:creationId xmlns:a16="http://schemas.microsoft.com/office/drawing/2014/main" id="{98AFA6A3-76E0-8D4B-08D5-C5708AB018DA}"/>
              </a:ext>
            </a:extLst>
          </p:cNvPr>
          <p:cNvSpPr txBox="1"/>
          <p:nvPr/>
        </p:nvSpPr>
        <p:spPr>
          <a:xfrm>
            <a:off x="6430486" y="6492875"/>
            <a:ext cx="5761514" cy="276999"/>
          </a:xfrm>
          <a:prstGeom prst="rect">
            <a:avLst/>
          </a:prstGeom>
          <a:noFill/>
        </p:spPr>
        <p:txBody>
          <a:bodyPr wrap="none" rtlCol="0">
            <a:spAutoFit/>
          </a:bodyPr>
          <a:lstStyle/>
          <a:p>
            <a:r>
              <a:rPr lang="en-CA" sz="1200" dirty="0"/>
              <a:t>Simon Sinek, Infinite Game, </a:t>
            </a:r>
            <a:r>
              <a:rPr lang="en-CA" sz="1200" dirty="0">
                <a:hlinkClick r:id="rId3"/>
              </a:rPr>
              <a:t>The INFINITE GAME Book | Go Beyond Reading - Simon Sinek</a:t>
            </a:r>
            <a:endParaRPr lang="en-CA" sz="1200" dirty="0"/>
          </a:p>
        </p:txBody>
      </p:sp>
    </p:spTree>
    <p:extLst>
      <p:ext uri="{BB962C8B-B14F-4D97-AF65-F5344CB8AC3E}">
        <p14:creationId xmlns:p14="http://schemas.microsoft.com/office/powerpoint/2010/main" val="208166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7A6704-4A40-F9DA-E594-14396C7F4267}"/>
              </a:ext>
            </a:extLst>
          </p:cNvPr>
          <p:cNvSpPr>
            <a:spLocks noGrp="1"/>
          </p:cNvSpPr>
          <p:nvPr>
            <p:ph idx="1"/>
          </p:nvPr>
        </p:nvSpPr>
        <p:spPr/>
        <p:txBody>
          <a:bodyPr/>
          <a:lstStyle/>
          <a:p>
            <a:pPr>
              <a:lnSpc>
                <a:spcPct val="90000"/>
              </a:lnSpc>
              <a:spcBef>
                <a:spcPct val="0"/>
              </a:spcBef>
            </a:pPr>
            <a:r>
              <a:rPr lang="en-CA" sz="3360" b="1" dirty="0">
                <a:solidFill>
                  <a:srgbClr val="00338E"/>
                </a:solidFill>
                <a:latin typeface="Arial" panose="020B0604020202020204" pitchFamily="34" charset="0"/>
                <a:ea typeface="+mj-ea"/>
                <a:cs typeface="Arial" panose="020B0604020202020204" pitchFamily="34" charset="0"/>
              </a:rPr>
              <a:t>Reflection</a:t>
            </a:r>
          </a:p>
          <a:p>
            <a:pPr>
              <a:lnSpc>
                <a:spcPct val="90000"/>
              </a:lnSpc>
              <a:spcBef>
                <a:spcPct val="0"/>
              </a:spcBef>
            </a:pPr>
            <a:endParaRPr lang="en-CA" sz="3360" b="1" dirty="0">
              <a:solidFill>
                <a:srgbClr val="00338E"/>
              </a:solidFill>
              <a:latin typeface="Arial" panose="020B0604020202020204" pitchFamily="34" charset="0"/>
              <a:ea typeface="+mj-ea"/>
              <a:cs typeface="Arial" panose="020B0604020202020204" pitchFamily="34" charset="0"/>
            </a:endParaRPr>
          </a:p>
          <a:p>
            <a:pPr>
              <a:lnSpc>
                <a:spcPct val="90000"/>
              </a:lnSpc>
              <a:spcBef>
                <a:spcPct val="0"/>
              </a:spcBef>
            </a:pPr>
            <a:r>
              <a:rPr lang="en-CA" sz="3360" b="1" dirty="0">
                <a:solidFill>
                  <a:srgbClr val="00338E"/>
                </a:solidFill>
                <a:latin typeface="Arial" panose="020B0604020202020204" pitchFamily="34" charset="0"/>
                <a:ea typeface="+mj-ea"/>
                <a:cs typeface="Arial" panose="020B0604020202020204" pitchFamily="34" charset="0"/>
              </a:rPr>
              <a:t>Broad view of how we do business</a:t>
            </a:r>
          </a:p>
          <a:p>
            <a:pPr>
              <a:lnSpc>
                <a:spcPct val="90000"/>
              </a:lnSpc>
              <a:spcBef>
                <a:spcPct val="0"/>
              </a:spcBef>
            </a:pPr>
            <a:endParaRPr lang="en-CA" sz="3360" b="1" dirty="0">
              <a:solidFill>
                <a:srgbClr val="00338E"/>
              </a:solidFill>
              <a:latin typeface="Arial" panose="020B0604020202020204" pitchFamily="34" charset="0"/>
              <a:ea typeface="+mj-ea"/>
              <a:cs typeface="Arial" panose="020B0604020202020204" pitchFamily="34" charset="0"/>
            </a:endParaRPr>
          </a:p>
          <a:p>
            <a:pPr>
              <a:lnSpc>
                <a:spcPct val="90000"/>
              </a:lnSpc>
              <a:spcBef>
                <a:spcPct val="0"/>
              </a:spcBef>
            </a:pPr>
            <a:r>
              <a:rPr lang="en-CA" sz="3360" b="1" dirty="0">
                <a:solidFill>
                  <a:srgbClr val="00338E"/>
                </a:solidFill>
                <a:latin typeface="Arial" panose="020B0604020202020204" pitchFamily="34" charset="0"/>
                <a:ea typeface="+mj-ea"/>
                <a:cs typeface="Arial" panose="020B0604020202020204" pitchFamily="34" charset="0"/>
              </a:rPr>
              <a:t>Mindset</a:t>
            </a:r>
          </a:p>
          <a:p>
            <a:pPr>
              <a:lnSpc>
                <a:spcPct val="90000"/>
              </a:lnSpc>
              <a:spcBef>
                <a:spcPct val="0"/>
              </a:spcBef>
            </a:pPr>
            <a:endParaRPr lang="en-CA" sz="3360" b="1" dirty="0">
              <a:solidFill>
                <a:srgbClr val="00338E"/>
              </a:solidFill>
              <a:latin typeface="Arial" panose="020B0604020202020204" pitchFamily="34" charset="0"/>
              <a:ea typeface="+mj-ea"/>
              <a:cs typeface="Arial" panose="020B0604020202020204" pitchFamily="34" charset="0"/>
            </a:endParaRPr>
          </a:p>
          <a:p>
            <a:pPr>
              <a:lnSpc>
                <a:spcPct val="90000"/>
              </a:lnSpc>
              <a:spcBef>
                <a:spcPct val="0"/>
              </a:spcBef>
            </a:pPr>
            <a:r>
              <a:rPr lang="en-CA" sz="3360" b="1" dirty="0">
                <a:solidFill>
                  <a:srgbClr val="00338E"/>
                </a:solidFill>
                <a:latin typeface="Arial" panose="020B0604020202020204" pitchFamily="34" charset="0"/>
                <a:ea typeface="+mj-ea"/>
                <a:cs typeface="Arial" panose="020B0604020202020204" pitchFamily="34" charset="0"/>
              </a:rPr>
              <a:t>Character</a:t>
            </a:r>
          </a:p>
          <a:p>
            <a:endParaRPr lang="en-CA" sz="3600" dirty="0">
              <a:solidFill>
                <a:schemeClr val="tx2"/>
              </a:solidFill>
            </a:endParaRPr>
          </a:p>
          <a:p>
            <a:endParaRPr lang="en-CA" sz="3600" dirty="0">
              <a:solidFill>
                <a:schemeClr val="tx2"/>
              </a:solidFill>
            </a:endParaRPr>
          </a:p>
        </p:txBody>
      </p:sp>
    </p:spTree>
    <p:extLst>
      <p:ext uri="{BB962C8B-B14F-4D97-AF65-F5344CB8AC3E}">
        <p14:creationId xmlns:p14="http://schemas.microsoft.com/office/powerpoint/2010/main" val="414416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EB01-2EC9-22FD-C32A-8B28E399AB7F}"/>
              </a:ext>
            </a:extLst>
          </p:cNvPr>
          <p:cNvSpPr>
            <a:spLocks noGrp="1"/>
          </p:cNvSpPr>
          <p:nvPr>
            <p:ph type="title"/>
          </p:nvPr>
        </p:nvSpPr>
        <p:spPr/>
        <p:txBody>
          <a:bodyPr/>
          <a:lstStyle/>
          <a:p>
            <a:r>
              <a:rPr lang="en-CA" b="1" i="0" dirty="0">
                <a:solidFill>
                  <a:srgbClr val="383838"/>
                </a:solidFill>
                <a:effectLst/>
                <a:latin typeface="Lato" panose="020F0502020204030203" pitchFamily="34" charset="0"/>
              </a:rPr>
              <a:t>Practice #4: Display Existential Flexibility</a:t>
            </a:r>
            <a:endParaRPr lang="en-CA" dirty="0"/>
          </a:p>
        </p:txBody>
      </p:sp>
      <p:sp>
        <p:nvSpPr>
          <p:cNvPr id="3" name="Content Placeholder 2">
            <a:extLst>
              <a:ext uri="{FF2B5EF4-FFF2-40B4-BE49-F238E27FC236}">
                <a16:creationId xmlns:a16="http://schemas.microsoft.com/office/drawing/2014/main" id="{051EBC9B-714D-7AC0-D49B-56B68EFCDAE3}"/>
              </a:ext>
            </a:extLst>
          </p:cNvPr>
          <p:cNvSpPr>
            <a:spLocks noGrp="1"/>
          </p:cNvSpPr>
          <p:nvPr>
            <p:ph idx="1"/>
          </p:nvPr>
        </p:nvSpPr>
        <p:spPr>
          <a:xfrm>
            <a:off x="838200" y="1825625"/>
            <a:ext cx="10515600" cy="4667250"/>
          </a:xfrm>
        </p:spPr>
        <p:txBody>
          <a:bodyPr>
            <a:normAutofit/>
          </a:bodyPr>
          <a:lstStyle/>
          <a:p>
            <a:pPr algn="l" fontAlgn="base"/>
            <a:r>
              <a:rPr lang="en-CA" b="0" i="0" dirty="0">
                <a:solidFill>
                  <a:srgbClr val="383838"/>
                </a:solidFill>
                <a:effectLst/>
                <a:latin typeface="Lato" panose="020F0502020204030203" pitchFamily="34" charset="0"/>
              </a:rPr>
              <a:t>If your organization’s direction no longer aligns with its </a:t>
            </a:r>
            <a:r>
              <a:rPr lang="en-CA" b="1" i="0" u="sng" dirty="0">
                <a:solidFill>
                  <a:srgbClr val="383838"/>
                </a:solidFill>
                <a:effectLst/>
                <a:latin typeface="Lato" panose="020F0502020204030203" pitchFamily="34" charset="0"/>
              </a:rPr>
              <a:t>Just Cause</a:t>
            </a:r>
            <a:r>
              <a:rPr lang="en-CA" b="0" i="0" dirty="0">
                <a:solidFill>
                  <a:srgbClr val="383838"/>
                </a:solidFill>
                <a:effectLst/>
                <a:latin typeface="Lato" panose="020F0502020204030203" pitchFamily="34" charset="0"/>
              </a:rPr>
              <a:t>, be willing to make drastic, fundamental shifts to get back on a right path.</a:t>
            </a:r>
          </a:p>
        </p:txBody>
      </p:sp>
      <p:sp>
        <p:nvSpPr>
          <p:cNvPr id="6" name="TextBox 5">
            <a:extLst>
              <a:ext uri="{FF2B5EF4-FFF2-40B4-BE49-F238E27FC236}">
                <a16:creationId xmlns:a16="http://schemas.microsoft.com/office/drawing/2014/main" id="{717A3CC2-5194-F138-FE15-E3B8974E7823}"/>
              </a:ext>
            </a:extLst>
          </p:cNvPr>
          <p:cNvSpPr txBox="1"/>
          <p:nvPr/>
        </p:nvSpPr>
        <p:spPr>
          <a:xfrm>
            <a:off x="6430486" y="6492875"/>
            <a:ext cx="5761514" cy="276999"/>
          </a:xfrm>
          <a:prstGeom prst="rect">
            <a:avLst/>
          </a:prstGeom>
          <a:noFill/>
        </p:spPr>
        <p:txBody>
          <a:bodyPr wrap="none" rtlCol="0">
            <a:spAutoFit/>
          </a:bodyPr>
          <a:lstStyle/>
          <a:p>
            <a:r>
              <a:rPr lang="en-CA" sz="1200" dirty="0"/>
              <a:t>Simon Sinek, Infinite Game, </a:t>
            </a:r>
            <a:r>
              <a:rPr lang="en-CA" sz="1200" dirty="0">
                <a:hlinkClick r:id="rId3"/>
              </a:rPr>
              <a:t>The INFINITE GAME Book | Go Beyond Reading - Simon Sinek</a:t>
            </a:r>
            <a:endParaRPr lang="en-CA" sz="1200" dirty="0"/>
          </a:p>
        </p:txBody>
      </p:sp>
    </p:spTree>
    <p:extLst>
      <p:ext uri="{BB962C8B-B14F-4D97-AF65-F5344CB8AC3E}">
        <p14:creationId xmlns:p14="http://schemas.microsoft.com/office/powerpoint/2010/main" val="137093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EB01-2EC9-22FD-C32A-8B28E399AB7F}"/>
              </a:ext>
            </a:extLst>
          </p:cNvPr>
          <p:cNvSpPr>
            <a:spLocks noGrp="1"/>
          </p:cNvSpPr>
          <p:nvPr>
            <p:ph type="title"/>
          </p:nvPr>
        </p:nvSpPr>
        <p:spPr/>
        <p:txBody>
          <a:bodyPr/>
          <a:lstStyle/>
          <a:p>
            <a:pPr algn="l" fontAlgn="base"/>
            <a:r>
              <a:rPr lang="en-CA" b="1" i="0" dirty="0">
                <a:solidFill>
                  <a:srgbClr val="383838"/>
                </a:solidFill>
                <a:effectLst/>
                <a:latin typeface="Lato" panose="020F0502020204030203" pitchFamily="34" charset="0"/>
              </a:rPr>
              <a:t>Practice #5: Lead with Courage</a:t>
            </a:r>
          </a:p>
        </p:txBody>
      </p:sp>
      <p:sp>
        <p:nvSpPr>
          <p:cNvPr id="3" name="Content Placeholder 2">
            <a:extLst>
              <a:ext uri="{FF2B5EF4-FFF2-40B4-BE49-F238E27FC236}">
                <a16:creationId xmlns:a16="http://schemas.microsoft.com/office/drawing/2014/main" id="{051EBC9B-714D-7AC0-D49B-56B68EFCDAE3}"/>
              </a:ext>
            </a:extLst>
          </p:cNvPr>
          <p:cNvSpPr>
            <a:spLocks noGrp="1"/>
          </p:cNvSpPr>
          <p:nvPr>
            <p:ph idx="1"/>
          </p:nvPr>
        </p:nvSpPr>
        <p:spPr/>
        <p:txBody>
          <a:bodyPr>
            <a:normAutofit/>
          </a:bodyPr>
          <a:lstStyle/>
          <a:p>
            <a:pPr algn="just" fontAlgn="base"/>
            <a:r>
              <a:rPr lang="en-CA" b="0" i="0" dirty="0">
                <a:solidFill>
                  <a:srgbClr val="383838"/>
                </a:solidFill>
                <a:effectLst/>
                <a:latin typeface="Lato" panose="020F0502020204030203" pitchFamily="34" charset="0"/>
              </a:rPr>
              <a:t>It takes courage not only to take risky actions, but also to admit to mistakes, shift your perspective, and stay true to your </a:t>
            </a:r>
            <a:r>
              <a:rPr lang="en-CA" b="1" i="0" u="sng" dirty="0">
                <a:solidFill>
                  <a:srgbClr val="383838"/>
                </a:solidFill>
                <a:effectLst/>
                <a:latin typeface="Lato" panose="020F0502020204030203" pitchFamily="34" charset="0"/>
              </a:rPr>
              <a:t>Just Cause</a:t>
            </a:r>
            <a:r>
              <a:rPr lang="en-CA" b="0" i="0" dirty="0">
                <a:solidFill>
                  <a:srgbClr val="383838"/>
                </a:solidFill>
                <a:effectLst/>
                <a:latin typeface="Lato" panose="020F0502020204030203" pitchFamily="34" charset="0"/>
              </a:rPr>
              <a:t> in the face of internal and external pressures. </a:t>
            </a:r>
          </a:p>
          <a:p>
            <a:pPr marL="0" indent="0" algn="just" fontAlgn="base">
              <a:buNone/>
            </a:pPr>
            <a:endParaRPr lang="en-CA" b="0" i="0" dirty="0">
              <a:solidFill>
                <a:srgbClr val="383838"/>
              </a:solidFill>
              <a:effectLst/>
              <a:latin typeface="Lato" panose="020F0502020204030203" pitchFamily="34" charset="0"/>
            </a:endParaRPr>
          </a:p>
          <a:p>
            <a:pPr algn="just" fontAlgn="base"/>
            <a:r>
              <a:rPr lang="en-CA" b="0" i="0" dirty="0">
                <a:solidFill>
                  <a:srgbClr val="383838"/>
                </a:solidFill>
                <a:effectLst/>
                <a:latin typeface="Lato" panose="020F0502020204030203" pitchFamily="34" charset="0"/>
              </a:rPr>
              <a:t>Infinite-minded leaders have the courage to </a:t>
            </a:r>
            <a:r>
              <a:rPr lang="en-CA" b="0" i="0" u="sng" dirty="0">
                <a:solidFill>
                  <a:srgbClr val="383838"/>
                </a:solidFill>
                <a:effectLst/>
                <a:latin typeface="Lato" panose="020F0502020204030203" pitchFamily="34" charset="0"/>
              </a:rPr>
              <a:t>do what’s right instead of what’s easy</a:t>
            </a:r>
            <a:r>
              <a:rPr lang="en-CA" b="0" i="0" dirty="0">
                <a:solidFill>
                  <a:srgbClr val="383838"/>
                </a:solidFill>
                <a:effectLst/>
                <a:latin typeface="Lato" panose="020F0502020204030203" pitchFamily="34" charset="0"/>
              </a:rPr>
              <a:t>.</a:t>
            </a:r>
          </a:p>
          <a:p>
            <a:pPr algn="just" fontAlgn="base"/>
            <a:endParaRPr lang="en-CA" dirty="0">
              <a:solidFill>
                <a:srgbClr val="383838"/>
              </a:solidFill>
              <a:latin typeface="Lato" panose="020F0502020204030203" pitchFamily="34" charset="0"/>
            </a:endParaRPr>
          </a:p>
          <a:p>
            <a:pPr algn="just" fontAlgn="base"/>
            <a:r>
              <a:rPr lang="en-CA" b="0" i="0" dirty="0">
                <a:solidFill>
                  <a:srgbClr val="383838"/>
                </a:solidFill>
                <a:effectLst/>
                <a:latin typeface="Lato" panose="020F0502020204030203" pitchFamily="34" charset="0"/>
              </a:rPr>
              <a:t>What are your experiences thus far of being “</a:t>
            </a:r>
            <a:r>
              <a:rPr lang="en-CA" b="0" i="1" dirty="0">
                <a:solidFill>
                  <a:srgbClr val="383838"/>
                </a:solidFill>
                <a:effectLst/>
                <a:latin typeface="Lato" panose="020F0502020204030203" pitchFamily="34" charset="0"/>
              </a:rPr>
              <a:t>the</a:t>
            </a:r>
            <a:r>
              <a:rPr lang="en-CA" b="0" dirty="0">
                <a:solidFill>
                  <a:srgbClr val="383838"/>
                </a:solidFill>
                <a:effectLst/>
                <a:latin typeface="Lato" panose="020F0502020204030203" pitchFamily="34" charset="0"/>
              </a:rPr>
              <a:t> person in charge”? Enjoyed it? Not Enjoyed it? Why?</a:t>
            </a:r>
            <a:endParaRPr lang="en-CA" b="0" i="0" dirty="0">
              <a:solidFill>
                <a:srgbClr val="383838"/>
              </a:solidFill>
              <a:effectLst/>
              <a:latin typeface="Lato" panose="020F0502020204030203" pitchFamily="34" charset="0"/>
            </a:endParaRPr>
          </a:p>
        </p:txBody>
      </p:sp>
      <p:sp>
        <p:nvSpPr>
          <p:cNvPr id="6" name="TextBox 5">
            <a:extLst>
              <a:ext uri="{FF2B5EF4-FFF2-40B4-BE49-F238E27FC236}">
                <a16:creationId xmlns:a16="http://schemas.microsoft.com/office/drawing/2014/main" id="{717A3CC2-5194-F138-FE15-E3B8974E7823}"/>
              </a:ext>
            </a:extLst>
          </p:cNvPr>
          <p:cNvSpPr txBox="1"/>
          <p:nvPr/>
        </p:nvSpPr>
        <p:spPr>
          <a:xfrm>
            <a:off x="6430486" y="6492875"/>
            <a:ext cx="5761514" cy="276999"/>
          </a:xfrm>
          <a:prstGeom prst="rect">
            <a:avLst/>
          </a:prstGeom>
          <a:noFill/>
        </p:spPr>
        <p:txBody>
          <a:bodyPr wrap="none" rtlCol="0">
            <a:spAutoFit/>
          </a:bodyPr>
          <a:lstStyle/>
          <a:p>
            <a:r>
              <a:rPr lang="en-CA" sz="1200" dirty="0"/>
              <a:t>Simon Sinek, Infinite Game, </a:t>
            </a:r>
            <a:r>
              <a:rPr lang="en-CA" sz="1200" dirty="0">
                <a:hlinkClick r:id="rId3"/>
              </a:rPr>
              <a:t>The INFINITE GAME Book | Go Beyond Reading - Simon Sinek</a:t>
            </a:r>
            <a:endParaRPr lang="en-CA" sz="1200" dirty="0"/>
          </a:p>
        </p:txBody>
      </p:sp>
    </p:spTree>
    <p:extLst>
      <p:ext uri="{BB962C8B-B14F-4D97-AF65-F5344CB8AC3E}">
        <p14:creationId xmlns:p14="http://schemas.microsoft.com/office/powerpoint/2010/main" val="1655005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1EBC9B-714D-7AC0-D49B-56B68EFCDAE3}"/>
              </a:ext>
            </a:extLst>
          </p:cNvPr>
          <p:cNvSpPr>
            <a:spLocks noGrp="1"/>
          </p:cNvSpPr>
          <p:nvPr>
            <p:ph idx="1"/>
          </p:nvPr>
        </p:nvSpPr>
        <p:spPr/>
        <p:txBody>
          <a:bodyPr>
            <a:normAutofit/>
          </a:bodyPr>
          <a:lstStyle/>
          <a:p>
            <a:pPr marL="0" indent="0" algn="ctr" fontAlgn="base">
              <a:buNone/>
            </a:pPr>
            <a:r>
              <a:rPr lang="en-CA" sz="4400" b="0" i="0" dirty="0">
                <a:solidFill>
                  <a:srgbClr val="383838"/>
                </a:solidFill>
                <a:effectLst/>
                <a:latin typeface="Arial" panose="020B0604020202020204" pitchFamily="34" charset="0"/>
                <a:cs typeface="Arial" panose="020B0604020202020204" pitchFamily="34" charset="0"/>
              </a:rPr>
              <a:t>Why did you join?</a:t>
            </a:r>
          </a:p>
          <a:p>
            <a:pPr marL="0" indent="0" algn="ctr" fontAlgn="base">
              <a:buNone/>
            </a:pPr>
            <a:endParaRPr lang="en-CA" sz="4400" dirty="0">
              <a:solidFill>
                <a:srgbClr val="383838"/>
              </a:solidFill>
              <a:latin typeface="Arial" panose="020B0604020202020204" pitchFamily="34" charset="0"/>
              <a:cs typeface="Arial" panose="020B0604020202020204" pitchFamily="34" charset="0"/>
            </a:endParaRPr>
          </a:p>
          <a:p>
            <a:pPr marL="0" indent="0" algn="ctr" fontAlgn="base">
              <a:buNone/>
            </a:pPr>
            <a:r>
              <a:rPr lang="en-CA" sz="4400" b="0" i="0" dirty="0">
                <a:solidFill>
                  <a:srgbClr val="383838"/>
                </a:solidFill>
                <a:effectLst/>
                <a:latin typeface="Arial" panose="020B0604020202020204" pitchFamily="34" charset="0"/>
                <a:cs typeface="Arial" panose="020B0604020202020204" pitchFamily="34" charset="0"/>
              </a:rPr>
              <a:t>Why do you stay?</a:t>
            </a:r>
          </a:p>
        </p:txBody>
      </p:sp>
      <p:sp>
        <p:nvSpPr>
          <p:cNvPr id="6" name="TextBox 5">
            <a:extLst>
              <a:ext uri="{FF2B5EF4-FFF2-40B4-BE49-F238E27FC236}">
                <a16:creationId xmlns:a16="http://schemas.microsoft.com/office/drawing/2014/main" id="{717A3CC2-5194-F138-FE15-E3B8974E7823}"/>
              </a:ext>
            </a:extLst>
          </p:cNvPr>
          <p:cNvSpPr txBox="1"/>
          <p:nvPr/>
        </p:nvSpPr>
        <p:spPr>
          <a:xfrm>
            <a:off x="6430486" y="6492875"/>
            <a:ext cx="5761514" cy="276999"/>
          </a:xfrm>
          <a:prstGeom prst="rect">
            <a:avLst/>
          </a:prstGeom>
          <a:noFill/>
        </p:spPr>
        <p:txBody>
          <a:bodyPr wrap="none" rtlCol="0">
            <a:spAutoFit/>
          </a:bodyPr>
          <a:lstStyle/>
          <a:p>
            <a:r>
              <a:rPr lang="en-CA" sz="1200" dirty="0"/>
              <a:t>Simon Sinek, Infinite Game, </a:t>
            </a:r>
            <a:r>
              <a:rPr lang="en-CA" sz="1200" dirty="0">
                <a:hlinkClick r:id="rId3"/>
              </a:rPr>
              <a:t>The INFINITE GAME Book | Go Beyond Reading - Simon Sinek</a:t>
            </a:r>
            <a:endParaRPr lang="en-CA" sz="1200" dirty="0"/>
          </a:p>
        </p:txBody>
      </p:sp>
    </p:spTree>
    <p:extLst>
      <p:ext uri="{BB962C8B-B14F-4D97-AF65-F5344CB8AC3E}">
        <p14:creationId xmlns:p14="http://schemas.microsoft.com/office/powerpoint/2010/main" val="865940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C50A-926F-C72C-E2D5-EA480AA8705D}"/>
              </a:ext>
            </a:extLst>
          </p:cNvPr>
          <p:cNvSpPr>
            <a:spLocks noGrp="1"/>
          </p:cNvSpPr>
          <p:nvPr>
            <p:ph type="title"/>
          </p:nvPr>
        </p:nvSpPr>
        <p:spPr>
          <a:xfrm>
            <a:off x="696604" y="2992058"/>
            <a:ext cx="10798791" cy="873884"/>
          </a:xfrm>
        </p:spPr>
        <p:txBody>
          <a:bodyPr/>
          <a:lstStyle/>
          <a:p>
            <a:pPr algn="ctr"/>
            <a:r>
              <a:rPr lang="en-CA" dirty="0"/>
              <a:t>Break</a:t>
            </a:r>
          </a:p>
        </p:txBody>
      </p:sp>
    </p:spTree>
    <p:extLst>
      <p:ext uri="{BB962C8B-B14F-4D97-AF65-F5344CB8AC3E}">
        <p14:creationId xmlns:p14="http://schemas.microsoft.com/office/powerpoint/2010/main" val="382370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C50A-926F-C72C-E2D5-EA480AA8705D}"/>
              </a:ext>
            </a:extLst>
          </p:cNvPr>
          <p:cNvSpPr>
            <a:spLocks noGrp="1"/>
          </p:cNvSpPr>
          <p:nvPr>
            <p:ph type="title"/>
          </p:nvPr>
        </p:nvSpPr>
        <p:spPr>
          <a:xfrm>
            <a:off x="696604" y="2992058"/>
            <a:ext cx="10798791" cy="873884"/>
          </a:xfrm>
        </p:spPr>
        <p:txBody>
          <a:bodyPr/>
          <a:lstStyle/>
          <a:p>
            <a:pPr algn="ctr"/>
            <a:r>
              <a:rPr lang="en-CA" sz="6600" dirty="0"/>
              <a:t>Character</a:t>
            </a:r>
          </a:p>
        </p:txBody>
      </p:sp>
    </p:spTree>
    <p:extLst>
      <p:ext uri="{BB962C8B-B14F-4D97-AF65-F5344CB8AC3E}">
        <p14:creationId xmlns:p14="http://schemas.microsoft.com/office/powerpoint/2010/main" val="2612482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C50A-926F-C72C-E2D5-EA480AA8705D}"/>
              </a:ext>
            </a:extLst>
          </p:cNvPr>
          <p:cNvSpPr>
            <a:spLocks noGrp="1"/>
          </p:cNvSpPr>
          <p:nvPr>
            <p:ph type="title"/>
          </p:nvPr>
        </p:nvSpPr>
        <p:spPr>
          <a:xfrm>
            <a:off x="696604" y="2992058"/>
            <a:ext cx="10798791" cy="873884"/>
          </a:xfrm>
        </p:spPr>
        <p:txBody>
          <a:bodyPr/>
          <a:lstStyle/>
          <a:p>
            <a:pPr algn="ctr"/>
            <a:r>
              <a:rPr lang="en-CA" dirty="0"/>
              <a:t>Who am I becoming while I am busy doing?</a:t>
            </a:r>
          </a:p>
        </p:txBody>
      </p:sp>
    </p:spTree>
    <p:extLst>
      <p:ext uri="{BB962C8B-B14F-4D97-AF65-F5344CB8AC3E}">
        <p14:creationId xmlns:p14="http://schemas.microsoft.com/office/powerpoint/2010/main" val="301790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64ED-2A21-6807-56DF-F576AA7EC0FA}"/>
              </a:ext>
            </a:extLst>
          </p:cNvPr>
          <p:cNvSpPr>
            <a:spLocks noGrp="1"/>
          </p:cNvSpPr>
          <p:nvPr>
            <p:ph type="title"/>
          </p:nvPr>
        </p:nvSpPr>
        <p:spPr>
          <a:xfrm>
            <a:off x="696604" y="330270"/>
            <a:ext cx="10798791" cy="873884"/>
          </a:xfrm>
        </p:spPr>
        <p:txBody>
          <a:bodyPr/>
          <a:lstStyle/>
          <a:p>
            <a:pPr algn="ctr"/>
            <a:r>
              <a:rPr lang="en-US" altLang="en-US" sz="3600" dirty="0">
                <a:solidFill>
                  <a:schemeClr val="accent1">
                    <a:lumMod val="50000"/>
                  </a:schemeClr>
                </a:solidFill>
                <a:ea typeface="ＭＳ Ｐゴシック" pitchFamily="34" charset="-128"/>
              </a:rPr>
              <a:t> </a:t>
            </a:r>
            <a:r>
              <a:rPr lang="en-US" altLang="en-US" sz="3600" b="1" dirty="0">
                <a:solidFill>
                  <a:schemeClr val="accent1">
                    <a:lumMod val="50000"/>
                  </a:schemeClr>
                </a:solidFill>
                <a:ea typeface="ＭＳ Ｐゴシック" pitchFamily="34" charset="-128"/>
              </a:rPr>
              <a:t>The Effective Leader</a:t>
            </a:r>
            <a:endParaRPr lang="en-CA" dirty="0">
              <a:solidFill>
                <a:schemeClr val="accent1">
                  <a:lumMod val="50000"/>
                </a:schemeClr>
              </a:solidFill>
            </a:endParaRPr>
          </a:p>
        </p:txBody>
      </p:sp>
      <p:sp>
        <p:nvSpPr>
          <p:cNvPr id="4" name="TextBox 3">
            <a:extLst>
              <a:ext uri="{FF2B5EF4-FFF2-40B4-BE49-F238E27FC236}">
                <a16:creationId xmlns:a16="http://schemas.microsoft.com/office/drawing/2014/main" id="{B2029660-3A3B-470E-540D-65AC23B87084}"/>
              </a:ext>
            </a:extLst>
          </p:cNvPr>
          <p:cNvSpPr txBox="1"/>
          <p:nvPr/>
        </p:nvSpPr>
        <p:spPr>
          <a:xfrm>
            <a:off x="8329624" y="6346625"/>
            <a:ext cx="2721066" cy="276999"/>
          </a:xfrm>
          <a:prstGeom prst="rect">
            <a:avLst/>
          </a:prstGeom>
          <a:noFill/>
        </p:spPr>
        <p:txBody>
          <a:bodyPr wrap="none" rtlCol="0">
            <a:spAutoFit/>
          </a:bodyPr>
          <a:lstStyle/>
          <a:p>
            <a:r>
              <a:rPr lang="en-CA" sz="1200" dirty="0"/>
              <a:t>Ivey Business School, Western University</a:t>
            </a:r>
          </a:p>
        </p:txBody>
      </p:sp>
      <p:grpSp>
        <p:nvGrpSpPr>
          <p:cNvPr id="5" name="Group 4">
            <a:extLst>
              <a:ext uri="{FF2B5EF4-FFF2-40B4-BE49-F238E27FC236}">
                <a16:creationId xmlns:a16="http://schemas.microsoft.com/office/drawing/2014/main" id="{8AC9D655-01B0-933D-E950-53E295393C4B}"/>
              </a:ext>
            </a:extLst>
          </p:cNvPr>
          <p:cNvGrpSpPr>
            <a:grpSpLocks/>
          </p:cNvGrpSpPr>
          <p:nvPr/>
        </p:nvGrpSpPr>
        <p:grpSpPr bwMode="auto">
          <a:xfrm>
            <a:off x="2296564" y="3210795"/>
            <a:ext cx="2138342" cy="1241220"/>
            <a:chOff x="269874" y="1620009"/>
            <a:chExt cx="2374398" cy="1737236"/>
          </a:xfrm>
          <a:solidFill>
            <a:srgbClr val="006446"/>
          </a:solidFill>
        </p:grpSpPr>
        <p:grpSp>
          <p:nvGrpSpPr>
            <p:cNvPr id="13" name="Group 12">
              <a:extLst>
                <a:ext uri="{FF2B5EF4-FFF2-40B4-BE49-F238E27FC236}">
                  <a16:creationId xmlns:a16="http://schemas.microsoft.com/office/drawing/2014/main" id="{E7CF8934-B821-4384-9F89-42FBA975F96E}"/>
                </a:ext>
              </a:extLst>
            </p:cNvPr>
            <p:cNvGrpSpPr>
              <a:grpSpLocks/>
            </p:cNvGrpSpPr>
            <p:nvPr/>
          </p:nvGrpSpPr>
          <p:grpSpPr bwMode="auto">
            <a:xfrm>
              <a:off x="269874" y="1620009"/>
              <a:ext cx="2071250" cy="1737236"/>
              <a:chOff x="112338" y="1620009"/>
              <a:chExt cx="2228790" cy="1737236"/>
            </a:xfrm>
            <a:grpFill/>
          </p:grpSpPr>
          <p:sp>
            <p:nvSpPr>
              <p:cNvPr id="15" name="Rectangle 14">
                <a:extLst>
                  <a:ext uri="{FF2B5EF4-FFF2-40B4-BE49-F238E27FC236}">
                    <a16:creationId xmlns:a16="http://schemas.microsoft.com/office/drawing/2014/main" id="{30E10AC2-558B-B920-F1F8-BABAFC7EEBF1}"/>
                  </a:ext>
                </a:extLst>
              </p:cNvPr>
              <p:cNvSpPr>
                <a:spLocks noChangeArrowheads="1"/>
              </p:cNvSpPr>
              <p:nvPr/>
            </p:nvSpPr>
            <p:spPr bwMode="auto">
              <a:xfrm>
                <a:off x="112338" y="1910342"/>
                <a:ext cx="2228790" cy="1446903"/>
              </a:xfrm>
              <a:prstGeom prst="rect">
                <a:avLst/>
              </a:prstGeom>
              <a:solidFill>
                <a:schemeClr val="accent1"/>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285750" indent="-285750" eaLnBrk="1" hangingPunct="1">
                  <a:buFont typeface="Arial"/>
                  <a:buChar char="•"/>
                  <a:defRPr/>
                </a:pPr>
                <a:r>
                  <a:rPr lang="en-US" dirty="0">
                    <a:solidFill>
                      <a:schemeClr val="bg1"/>
                    </a:solidFill>
                    <a:latin typeface="Arial" panose="020B0604020202020204" pitchFamily="34" charset="0"/>
                    <a:cs typeface="Arial" panose="020B0604020202020204" pitchFamily="34" charset="0"/>
                  </a:rPr>
                  <a:t>Traits</a:t>
                </a:r>
              </a:p>
              <a:p>
                <a:pPr marL="285750" indent="-285750" eaLnBrk="1" hangingPunct="1">
                  <a:buFont typeface="Arial"/>
                  <a:buChar char="•"/>
                  <a:defRPr/>
                </a:pPr>
                <a:r>
                  <a:rPr lang="en-US" dirty="0">
                    <a:solidFill>
                      <a:schemeClr val="bg1"/>
                    </a:solidFill>
                    <a:latin typeface="Arial" panose="020B0604020202020204" pitchFamily="34" charset="0"/>
                    <a:cs typeface="Arial" panose="020B0604020202020204" pitchFamily="34" charset="0"/>
                  </a:rPr>
                  <a:t>Values</a:t>
                </a:r>
              </a:p>
              <a:p>
                <a:pPr marL="285750" indent="-285750" eaLnBrk="1" hangingPunct="1">
                  <a:buFont typeface="Arial"/>
                  <a:buChar char="•"/>
                  <a:defRPr/>
                </a:pPr>
                <a:r>
                  <a:rPr lang="en-US" dirty="0">
                    <a:solidFill>
                      <a:schemeClr val="bg1"/>
                    </a:solidFill>
                    <a:latin typeface="Arial" panose="020B0604020202020204" pitchFamily="34" charset="0"/>
                    <a:cs typeface="Arial" panose="020B0604020202020204" pitchFamily="34" charset="0"/>
                  </a:rPr>
                  <a:t>Virtues</a:t>
                </a:r>
              </a:p>
            </p:txBody>
          </p:sp>
          <p:sp>
            <p:nvSpPr>
              <p:cNvPr id="16" name="Rounded Rectangle 34">
                <a:extLst>
                  <a:ext uri="{FF2B5EF4-FFF2-40B4-BE49-F238E27FC236}">
                    <a16:creationId xmlns:a16="http://schemas.microsoft.com/office/drawing/2014/main" id="{5D71FA70-211B-811C-05B2-B4CE81E911DB}"/>
                  </a:ext>
                </a:extLst>
              </p:cNvPr>
              <p:cNvSpPr/>
              <p:nvPr/>
            </p:nvSpPr>
            <p:spPr bwMode="auto">
              <a:xfrm>
                <a:off x="112338" y="1620009"/>
                <a:ext cx="2228751" cy="419100"/>
              </a:xfrm>
              <a:prstGeom prst="roundRect">
                <a:avLst/>
              </a:prstGeom>
              <a:solidFill>
                <a:schemeClr val="accent1">
                  <a:lumMod val="50000"/>
                </a:schemeClr>
              </a:solidFill>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b="1" dirty="0">
                    <a:solidFill>
                      <a:schemeClr val="bg1"/>
                    </a:solidFill>
                    <a:latin typeface="Arial" panose="020B0604020202020204" pitchFamily="34" charset="0"/>
                    <a:ea typeface="ＭＳ Ｐゴシック" charset="0"/>
                    <a:cs typeface="Arial" panose="020B0604020202020204" pitchFamily="34" charset="0"/>
                  </a:rPr>
                  <a:t>Character</a:t>
                </a:r>
              </a:p>
            </p:txBody>
          </p:sp>
        </p:grpSp>
        <p:sp>
          <p:nvSpPr>
            <p:cNvPr id="14" name="Plus 12">
              <a:extLst>
                <a:ext uri="{FF2B5EF4-FFF2-40B4-BE49-F238E27FC236}">
                  <a16:creationId xmlns:a16="http://schemas.microsoft.com/office/drawing/2014/main" id="{E11B06A8-38A1-9A31-7AB7-A4CF6EFCE4D1}"/>
                </a:ext>
              </a:extLst>
            </p:cNvPr>
            <p:cNvSpPr>
              <a:spLocks noChangeArrowheads="1"/>
            </p:cNvSpPr>
            <p:nvPr/>
          </p:nvSpPr>
          <p:spPr bwMode="auto">
            <a:xfrm>
              <a:off x="2375882" y="2373565"/>
              <a:ext cx="268390" cy="373628"/>
            </a:xfrm>
            <a:custGeom>
              <a:avLst/>
              <a:gdLst>
                <a:gd name="T0" fmla="*/ 71634 w 360362"/>
                <a:gd name="T1" fmla="*/ 79935 h 461963"/>
                <a:gd name="T2" fmla="*/ 41291 w 360362"/>
                <a:gd name="T3" fmla="*/ 138680 h 461963"/>
                <a:gd name="T4" fmla="*/ 10946 w 360362"/>
                <a:gd name="T5" fmla="*/ 79935 h 461963"/>
                <a:gd name="T6" fmla="*/ 41291 w 360362"/>
                <a:gd name="T7" fmla="*/ 21191 h 461963"/>
                <a:gd name="T8" fmla="*/ 0 60000 65536"/>
                <a:gd name="T9" fmla="*/ 0 60000 65536"/>
                <a:gd name="T10" fmla="*/ 0 60000 65536"/>
                <a:gd name="T11" fmla="*/ 0 60000 65536"/>
                <a:gd name="T12" fmla="*/ 47766 w 360362"/>
                <a:gd name="T13" fmla="*/ 188603 h 461963"/>
                <a:gd name="T14" fmla="*/ 312596 w 360362"/>
                <a:gd name="T15" fmla="*/ 273360 h 461963"/>
              </a:gdLst>
              <a:ahLst/>
              <a:cxnLst>
                <a:cxn ang="T8">
                  <a:pos x="T0" y="T1"/>
                </a:cxn>
                <a:cxn ang="T9">
                  <a:pos x="T2" y="T3"/>
                </a:cxn>
                <a:cxn ang="T10">
                  <a:pos x="T4" y="T5"/>
                </a:cxn>
                <a:cxn ang="T11">
                  <a:pos x="T6" y="T7"/>
                </a:cxn>
              </a:cxnLst>
              <a:rect l="T12" t="T13" r="T14" b="T15"/>
              <a:pathLst>
                <a:path w="360362" h="461963">
                  <a:moveTo>
                    <a:pt x="47766" y="188603"/>
                  </a:moveTo>
                  <a:lnTo>
                    <a:pt x="137802" y="188603"/>
                  </a:lnTo>
                  <a:lnTo>
                    <a:pt x="137802" y="61233"/>
                  </a:lnTo>
                  <a:lnTo>
                    <a:pt x="222560" y="61233"/>
                  </a:lnTo>
                  <a:lnTo>
                    <a:pt x="222560" y="188603"/>
                  </a:lnTo>
                  <a:lnTo>
                    <a:pt x="312596" y="188603"/>
                  </a:lnTo>
                  <a:lnTo>
                    <a:pt x="312596" y="273360"/>
                  </a:lnTo>
                  <a:lnTo>
                    <a:pt x="222560" y="273360"/>
                  </a:lnTo>
                  <a:lnTo>
                    <a:pt x="222560" y="400730"/>
                  </a:lnTo>
                  <a:lnTo>
                    <a:pt x="137802" y="400730"/>
                  </a:lnTo>
                  <a:lnTo>
                    <a:pt x="137802" y="273360"/>
                  </a:lnTo>
                  <a:lnTo>
                    <a:pt x="47766" y="273360"/>
                  </a:lnTo>
                  <a:lnTo>
                    <a:pt x="47766" y="188603"/>
                  </a:lnTo>
                  <a:close/>
                </a:path>
              </a:pathLst>
            </a:custGeom>
            <a:solidFill>
              <a:schemeClr val="accent1"/>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hangingPunct="1">
                <a:defRPr/>
              </a:pPr>
              <a:endParaRPr lang="en-US" dirty="0">
                <a:solidFill>
                  <a:schemeClr val="bg1"/>
                </a:solidFill>
                <a:latin typeface="Arial" panose="020B0604020202020204" pitchFamily="34" charset="0"/>
                <a:cs typeface="Arial" panose="020B0604020202020204" pitchFamily="34" charset="0"/>
              </a:endParaRPr>
            </a:p>
          </p:txBody>
        </p:sp>
      </p:grpSp>
      <p:graphicFrame>
        <p:nvGraphicFramePr>
          <p:cNvPr id="6" name="Diagram 5">
            <a:extLst>
              <a:ext uri="{FF2B5EF4-FFF2-40B4-BE49-F238E27FC236}">
                <a16:creationId xmlns:a16="http://schemas.microsoft.com/office/drawing/2014/main" id="{63116F0E-0882-3062-DDA6-4D3D8DB5F3ED}"/>
              </a:ext>
            </a:extLst>
          </p:cNvPr>
          <p:cNvGraphicFramePr/>
          <p:nvPr>
            <p:extLst>
              <p:ext uri="{D42A27DB-BD31-4B8C-83A1-F6EECF244321}">
                <p14:modId xmlns:p14="http://schemas.microsoft.com/office/powerpoint/2010/main" val="1038482223"/>
              </p:ext>
            </p:extLst>
          </p:nvPr>
        </p:nvGraphicFramePr>
        <p:xfrm>
          <a:off x="4462915" y="2779148"/>
          <a:ext cx="3498359" cy="1995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22">
            <a:extLst>
              <a:ext uri="{FF2B5EF4-FFF2-40B4-BE49-F238E27FC236}">
                <a16:creationId xmlns:a16="http://schemas.microsoft.com/office/drawing/2014/main" id="{1857D49E-D6CB-5F3A-C7E2-9532E05F3317}"/>
              </a:ext>
            </a:extLst>
          </p:cNvPr>
          <p:cNvSpPr/>
          <p:nvPr/>
        </p:nvSpPr>
        <p:spPr bwMode="auto">
          <a:xfrm>
            <a:off x="5292156" y="2171299"/>
            <a:ext cx="1987550" cy="604838"/>
          </a:xfrm>
          <a:prstGeom prst="roundRect">
            <a:avLst/>
          </a:prstGeom>
          <a:solidFill>
            <a:schemeClr val="accent1">
              <a:lumMod val="50000"/>
            </a:schemeClr>
          </a:solidFill>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b="1" dirty="0">
                <a:solidFill>
                  <a:schemeClr val="bg1"/>
                </a:solidFill>
                <a:latin typeface="Arial" panose="020B0604020202020204" pitchFamily="34" charset="0"/>
                <a:ea typeface="ＭＳ Ｐゴシック" charset="0"/>
                <a:cs typeface="Arial" panose="020B0604020202020204" pitchFamily="34" charset="0"/>
              </a:rPr>
              <a:t>Competencies</a:t>
            </a:r>
          </a:p>
        </p:txBody>
      </p:sp>
      <p:grpSp>
        <p:nvGrpSpPr>
          <p:cNvPr id="8" name="Group 7">
            <a:extLst>
              <a:ext uri="{FF2B5EF4-FFF2-40B4-BE49-F238E27FC236}">
                <a16:creationId xmlns:a16="http://schemas.microsoft.com/office/drawing/2014/main" id="{D439F382-62D2-68F4-103D-7B71E8F34729}"/>
              </a:ext>
            </a:extLst>
          </p:cNvPr>
          <p:cNvGrpSpPr>
            <a:grpSpLocks/>
          </p:cNvGrpSpPr>
          <p:nvPr/>
        </p:nvGrpSpPr>
        <p:grpSpPr bwMode="auto">
          <a:xfrm>
            <a:off x="7956793" y="3221908"/>
            <a:ext cx="2116898" cy="1240086"/>
            <a:chOff x="6591869" y="1630192"/>
            <a:chExt cx="2349897" cy="1737236"/>
          </a:xfrm>
          <a:solidFill>
            <a:schemeClr val="accent6">
              <a:lumMod val="75000"/>
            </a:schemeClr>
          </a:solidFill>
        </p:grpSpPr>
        <p:sp>
          <p:nvSpPr>
            <p:cNvPr id="9" name="Plus 13">
              <a:extLst>
                <a:ext uri="{FF2B5EF4-FFF2-40B4-BE49-F238E27FC236}">
                  <a16:creationId xmlns:a16="http://schemas.microsoft.com/office/drawing/2014/main" id="{02AD8F9E-9768-A84A-A78F-6A61D625783C}"/>
                </a:ext>
              </a:extLst>
            </p:cNvPr>
            <p:cNvSpPr>
              <a:spLocks noChangeArrowheads="1"/>
            </p:cNvSpPr>
            <p:nvPr/>
          </p:nvSpPr>
          <p:spPr bwMode="auto">
            <a:xfrm>
              <a:off x="6591869" y="2400356"/>
              <a:ext cx="268152" cy="328710"/>
            </a:xfrm>
            <a:custGeom>
              <a:avLst/>
              <a:gdLst>
                <a:gd name="T0" fmla="*/ 232608 w 360362"/>
                <a:gd name="T1" fmla="*/ 164355 h 461963"/>
                <a:gd name="T2" fmla="*/ 134076 w 360362"/>
                <a:gd name="T3" fmla="*/ 285140 h 461963"/>
                <a:gd name="T4" fmla="*/ 35544 w 360362"/>
                <a:gd name="T5" fmla="*/ 164355 h 461963"/>
                <a:gd name="T6" fmla="*/ 134076 w 360362"/>
                <a:gd name="T7" fmla="*/ 43570 h 461963"/>
                <a:gd name="T8" fmla="*/ 0 60000 65536"/>
                <a:gd name="T9" fmla="*/ 0 60000 65536"/>
                <a:gd name="T10" fmla="*/ 0 60000 65536"/>
                <a:gd name="T11" fmla="*/ 0 60000 65536"/>
                <a:gd name="T12" fmla="*/ 47767 w 360362"/>
                <a:gd name="T13" fmla="*/ 188604 h 461963"/>
                <a:gd name="T14" fmla="*/ 312595 w 360362"/>
                <a:gd name="T15" fmla="*/ 273359 h 461963"/>
              </a:gdLst>
              <a:ahLst/>
              <a:cxnLst>
                <a:cxn ang="T8">
                  <a:pos x="T0" y="T1"/>
                </a:cxn>
                <a:cxn ang="T9">
                  <a:pos x="T2" y="T3"/>
                </a:cxn>
                <a:cxn ang="T10">
                  <a:pos x="T4" y="T5"/>
                </a:cxn>
                <a:cxn ang="T11">
                  <a:pos x="T6" y="T7"/>
                </a:cxn>
              </a:cxnLst>
              <a:rect l="T12" t="T13" r="T14" b="T15"/>
              <a:pathLst>
                <a:path w="360362" h="461963">
                  <a:moveTo>
                    <a:pt x="47766" y="188603"/>
                  </a:moveTo>
                  <a:lnTo>
                    <a:pt x="137802" y="188603"/>
                  </a:lnTo>
                  <a:lnTo>
                    <a:pt x="137802" y="61233"/>
                  </a:lnTo>
                  <a:lnTo>
                    <a:pt x="222560" y="61233"/>
                  </a:lnTo>
                  <a:lnTo>
                    <a:pt x="222560" y="188603"/>
                  </a:lnTo>
                  <a:lnTo>
                    <a:pt x="312596" y="188603"/>
                  </a:lnTo>
                  <a:lnTo>
                    <a:pt x="312596" y="273360"/>
                  </a:lnTo>
                  <a:lnTo>
                    <a:pt x="222560" y="273360"/>
                  </a:lnTo>
                  <a:lnTo>
                    <a:pt x="222560" y="400730"/>
                  </a:lnTo>
                  <a:lnTo>
                    <a:pt x="137802" y="400730"/>
                  </a:lnTo>
                  <a:lnTo>
                    <a:pt x="137802" y="273360"/>
                  </a:lnTo>
                  <a:lnTo>
                    <a:pt x="47766" y="273360"/>
                  </a:lnTo>
                  <a:lnTo>
                    <a:pt x="47766" y="188603"/>
                  </a:lnTo>
                  <a:close/>
                </a:path>
              </a:pathLst>
            </a:custGeom>
            <a:solidFill>
              <a:schemeClr val="accent1"/>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hangingPunct="1">
                <a:defRPr/>
              </a:pPr>
              <a:endParaRPr lang="en-US" dirty="0">
                <a:solidFill>
                  <a:schemeClr val="bg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9C11BC5-DF39-FBC9-B681-F2D94F254F14}"/>
                </a:ext>
              </a:extLst>
            </p:cNvPr>
            <p:cNvGrpSpPr>
              <a:grpSpLocks/>
            </p:cNvGrpSpPr>
            <p:nvPr/>
          </p:nvGrpSpPr>
          <p:grpSpPr bwMode="auto">
            <a:xfrm>
              <a:off x="6894928" y="1630192"/>
              <a:ext cx="2046838" cy="1737236"/>
              <a:chOff x="6894917" y="1630192"/>
              <a:chExt cx="2228886" cy="1737236"/>
            </a:xfrm>
            <a:grpFill/>
          </p:grpSpPr>
          <p:sp>
            <p:nvSpPr>
              <p:cNvPr id="11" name="Rectangle 10">
                <a:extLst>
                  <a:ext uri="{FF2B5EF4-FFF2-40B4-BE49-F238E27FC236}">
                    <a16:creationId xmlns:a16="http://schemas.microsoft.com/office/drawing/2014/main" id="{3E532C59-EDED-A5A8-7929-AAF48AA84176}"/>
                  </a:ext>
                </a:extLst>
              </p:cNvPr>
              <p:cNvSpPr>
                <a:spLocks noChangeArrowheads="1"/>
              </p:cNvSpPr>
              <p:nvPr/>
            </p:nvSpPr>
            <p:spPr bwMode="auto">
              <a:xfrm>
                <a:off x="6894917" y="1920789"/>
                <a:ext cx="2228886" cy="1446639"/>
              </a:xfrm>
              <a:prstGeom prst="rect">
                <a:avLst/>
              </a:prstGeom>
              <a:solidFill>
                <a:schemeClr val="accent1"/>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285750" indent="-285750" eaLnBrk="1" hangingPunct="1">
                  <a:buFont typeface="Arial"/>
                  <a:buChar char="•"/>
                  <a:defRPr/>
                </a:pPr>
                <a:r>
                  <a:rPr lang="en-US" dirty="0">
                    <a:solidFill>
                      <a:schemeClr val="bg1"/>
                    </a:solidFill>
                    <a:latin typeface="Arial" panose="020B0604020202020204" pitchFamily="34" charset="0"/>
                    <a:cs typeface="Arial" panose="020B0604020202020204" pitchFamily="34" charset="0"/>
                  </a:rPr>
                  <a:t>Aspiration</a:t>
                </a:r>
              </a:p>
              <a:p>
                <a:pPr marL="285750" indent="-285750" eaLnBrk="1" hangingPunct="1">
                  <a:buFont typeface="Arial"/>
                  <a:buChar char="•"/>
                  <a:defRPr/>
                </a:pPr>
                <a:r>
                  <a:rPr lang="en-US" dirty="0">
                    <a:solidFill>
                      <a:schemeClr val="bg1"/>
                    </a:solidFill>
                    <a:latin typeface="Arial" panose="020B0604020202020204" pitchFamily="34" charset="0"/>
                    <a:cs typeface="Arial" panose="020B0604020202020204" pitchFamily="34" charset="0"/>
                  </a:rPr>
                  <a:t>Engagement</a:t>
                </a:r>
              </a:p>
              <a:p>
                <a:pPr marL="285750" indent="-285750" eaLnBrk="1" hangingPunct="1">
                  <a:buFont typeface="Arial"/>
                  <a:buChar char="•"/>
                  <a:defRPr/>
                </a:pPr>
                <a:r>
                  <a:rPr lang="en-US" dirty="0">
                    <a:solidFill>
                      <a:schemeClr val="bg1"/>
                    </a:solidFill>
                    <a:latin typeface="Arial" panose="020B0604020202020204" pitchFamily="34" charset="0"/>
                    <a:cs typeface="Arial" panose="020B0604020202020204" pitchFamily="34" charset="0"/>
                  </a:rPr>
                  <a:t>Sacrifice</a:t>
                </a:r>
              </a:p>
            </p:txBody>
          </p:sp>
          <p:sp>
            <p:nvSpPr>
              <p:cNvPr id="12" name="Rounded Rectangle 37">
                <a:extLst>
                  <a:ext uri="{FF2B5EF4-FFF2-40B4-BE49-F238E27FC236}">
                    <a16:creationId xmlns:a16="http://schemas.microsoft.com/office/drawing/2014/main" id="{08144834-B2E0-E129-8DD0-CCFC4AF51C57}"/>
                  </a:ext>
                </a:extLst>
              </p:cNvPr>
              <p:cNvSpPr/>
              <p:nvPr/>
            </p:nvSpPr>
            <p:spPr bwMode="auto">
              <a:xfrm>
                <a:off x="6895051" y="1630192"/>
                <a:ext cx="2228751" cy="419100"/>
              </a:xfrm>
              <a:prstGeom prst="roundRect">
                <a:avLst/>
              </a:prstGeom>
              <a:solidFill>
                <a:schemeClr val="accent1">
                  <a:lumMod val="50000"/>
                </a:schemeClr>
              </a:solidFill>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b="1" i="1" dirty="0">
                    <a:solidFill>
                      <a:schemeClr val="bg1"/>
                    </a:solidFill>
                    <a:latin typeface="Arial" panose="020B0604020202020204" pitchFamily="34" charset="0"/>
                    <a:ea typeface="ＭＳ Ｐゴシック" charset="0"/>
                    <a:cs typeface="Arial" panose="020B0604020202020204" pitchFamily="34" charset="0"/>
                  </a:rPr>
                  <a:t>Commitment</a:t>
                </a:r>
              </a:p>
            </p:txBody>
          </p:sp>
        </p:grpSp>
      </p:grpSp>
    </p:spTree>
    <p:extLst>
      <p:ext uri="{BB962C8B-B14F-4D97-AF65-F5344CB8AC3E}">
        <p14:creationId xmlns:p14="http://schemas.microsoft.com/office/powerpoint/2010/main" val="299175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DE93-5ACB-A739-0E61-58ECC3530984}"/>
              </a:ext>
            </a:extLst>
          </p:cNvPr>
          <p:cNvSpPr>
            <a:spLocks noGrp="1"/>
          </p:cNvSpPr>
          <p:nvPr>
            <p:ph type="title"/>
          </p:nvPr>
        </p:nvSpPr>
        <p:spPr>
          <a:xfrm>
            <a:off x="836930" y="320040"/>
            <a:ext cx="10160000" cy="1143000"/>
          </a:xfrm>
        </p:spPr>
        <p:txBody>
          <a:bodyPr/>
          <a:lstStyle/>
          <a:p>
            <a:pPr algn="ctr"/>
            <a:r>
              <a:rPr lang="en-CA" dirty="0">
                <a:solidFill>
                  <a:schemeClr val="accent1">
                    <a:lumMod val="50000"/>
                  </a:schemeClr>
                </a:solidFill>
              </a:rPr>
              <a:t>What is Character?</a:t>
            </a:r>
          </a:p>
        </p:txBody>
      </p:sp>
      <p:sp>
        <p:nvSpPr>
          <p:cNvPr id="3" name="Content Placeholder 2">
            <a:extLst>
              <a:ext uri="{FF2B5EF4-FFF2-40B4-BE49-F238E27FC236}">
                <a16:creationId xmlns:a16="http://schemas.microsoft.com/office/drawing/2014/main" id="{F20FE7CD-DCB9-4E0D-15B3-45CE68188DBC}"/>
              </a:ext>
            </a:extLst>
          </p:cNvPr>
          <p:cNvSpPr>
            <a:spLocks noGrp="1"/>
          </p:cNvSpPr>
          <p:nvPr>
            <p:ph idx="1"/>
          </p:nvPr>
        </p:nvSpPr>
        <p:spPr>
          <a:xfrm>
            <a:off x="3166110" y="1737360"/>
            <a:ext cx="5859780" cy="4800600"/>
          </a:xfrm>
        </p:spPr>
        <p:txBody>
          <a:bodyPr/>
          <a:lstStyle/>
          <a:p>
            <a:pPr marL="0" indent="0">
              <a:buNone/>
            </a:pPr>
            <a:r>
              <a:rPr lang="en-US" sz="3200" dirty="0">
                <a:latin typeface="Arial" panose="020B0604020202020204" pitchFamily="34" charset="0"/>
                <a:cs typeface="Arial" panose="020B0604020202020204" pitchFamily="34" charset="0"/>
              </a:rPr>
              <a:t>Character is a combination of virtues, personality traits and values that enables sustained high performance.</a:t>
            </a:r>
          </a:p>
          <a:p>
            <a:pPr marL="411163" lvl="1" indent="0">
              <a:buNone/>
            </a:pPr>
            <a:endParaRPr lang="en-US" sz="2800" dirty="0"/>
          </a:p>
          <a:p>
            <a:endParaRPr lang="en-CA" dirty="0"/>
          </a:p>
        </p:txBody>
      </p:sp>
    </p:spTree>
    <p:extLst>
      <p:ext uri="{BB962C8B-B14F-4D97-AF65-F5344CB8AC3E}">
        <p14:creationId xmlns:p14="http://schemas.microsoft.com/office/powerpoint/2010/main" val="5409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text&#10;&#10;Description generated with high confidence">
            <a:extLst>
              <a:ext uri="{FF2B5EF4-FFF2-40B4-BE49-F238E27FC236}">
                <a16:creationId xmlns:a16="http://schemas.microsoft.com/office/drawing/2014/main" id="{86A5B00A-3DC5-4A6C-9816-42F3CE68F7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313" y="113168"/>
            <a:ext cx="6629374" cy="6631663"/>
          </a:xfrm>
          <a:prstGeom prst="rect">
            <a:avLst/>
          </a:prstGeom>
        </p:spPr>
      </p:pic>
      <p:sp>
        <p:nvSpPr>
          <p:cNvPr id="2" name="Rectangle 1"/>
          <p:cNvSpPr/>
          <p:nvPr/>
        </p:nvSpPr>
        <p:spPr>
          <a:xfrm>
            <a:off x="9296400" y="5181600"/>
            <a:ext cx="2438400" cy="584775"/>
          </a:xfrm>
          <a:prstGeom prst="rect">
            <a:avLst/>
          </a:prstGeom>
        </p:spPr>
        <p:txBody>
          <a:bodyPr wrap="square">
            <a:spAutoFit/>
          </a:bodyPr>
          <a:lstStyle/>
          <a:p>
            <a:r>
              <a:rPr lang="en-US" sz="800" dirty="0"/>
              <a:t>Crossan, M.; Byrne, A.; Seijts, G. Reno, M.; Monzani, L., Gandz, J.: “Toward a Framework of Leader Character in Organizations” </a:t>
            </a:r>
            <a:r>
              <a:rPr lang="en-US" sz="800" u="sng" dirty="0"/>
              <a:t>Journal of Management Studies</a:t>
            </a:r>
            <a:r>
              <a:rPr lang="en-US" sz="800" dirty="0"/>
              <a:t>, 2017</a:t>
            </a:r>
          </a:p>
        </p:txBody>
      </p:sp>
      <p:sp>
        <p:nvSpPr>
          <p:cNvPr id="4" name="Rounded Rectangular Callout 3"/>
          <p:cNvSpPr/>
          <p:nvPr/>
        </p:nvSpPr>
        <p:spPr>
          <a:xfrm>
            <a:off x="9464040" y="1549139"/>
            <a:ext cx="1524000" cy="457200"/>
          </a:xfrm>
          <a:prstGeom prst="wedgeRoundRectCallout">
            <a:avLst>
              <a:gd name="adj1" fmla="val -94869"/>
              <a:gd name="adj2" fmla="val 69197"/>
              <a:gd name="adj3" fmla="val 1666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Dimensions</a:t>
            </a:r>
            <a:r>
              <a:rPr lang="en-US" sz="1400" dirty="0">
                <a:solidFill>
                  <a:schemeClr val="tx1"/>
                </a:solidFill>
              </a:rPr>
              <a:t> of Character</a:t>
            </a:r>
          </a:p>
        </p:txBody>
      </p:sp>
      <p:sp>
        <p:nvSpPr>
          <p:cNvPr id="5" name="Rounded Rectangular Callout 4"/>
          <p:cNvSpPr/>
          <p:nvPr/>
        </p:nvSpPr>
        <p:spPr>
          <a:xfrm>
            <a:off x="9856894" y="2473065"/>
            <a:ext cx="1524000" cy="1066800"/>
          </a:xfrm>
          <a:prstGeom prst="wedgeRoundRectCallout">
            <a:avLst>
              <a:gd name="adj1" fmla="val -85477"/>
              <a:gd name="adj2" fmla="val -21877"/>
              <a:gd name="adj3" fmla="val 1666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Elements</a:t>
            </a:r>
            <a:r>
              <a:rPr lang="en-US" sz="1400" dirty="0">
                <a:solidFill>
                  <a:schemeClr val="tx1"/>
                </a:solidFill>
              </a:rPr>
              <a:t>: Observable behaviours supporting the Dimension</a:t>
            </a:r>
          </a:p>
        </p:txBody>
      </p:sp>
      <p:sp>
        <p:nvSpPr>
          <p:cNvPr id="3" name="Slide Number Placeholder 2"/>
          <p:cNvSpPr>
            <a:spLocks noGrp="1"/>
          </p:cNvSpPr>
          <p:nvPr>
            <p:ph type="sldNum" sz="quarter" idx="12"/>
          </p:nvPr>
        </p:nvSpPr>
        <p:spPr>
          <a:xfrm>
            <a:off x="11374967" y="5648326"/>
            <a:ext cx="732367"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A4F1D372-8A90-4387-A97E-AAA39A993CCA}" type="slidenum">
              <a:rPr lang="en-US" altLang="en-US" smtClean="0"/>
              <a:pPr>
                <a:defRPr/>
              </a:pPr>
              <a:t>28</a:t>
            </a:fld>
            <a:endParaRPr lang="en-US" altLang="en-US" dirty="0"/>
          </a:p>
        </p:txBody>
      </p:sp>
    </p:spTree>
    <p:extLst>
      <p:ext uri="{BB962C8B-B14F-4D97-AF65-F5344CB8AC3E}">
        <p14:creationId xmlns:p14="http://schemas.microsoft.com/office/powerpoint/2010/main" val="4256344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text&#10;&#10;Description generated with high confidence">
            <a:extLst>
              <a:ext uri="{FF2B5EF4-FFF2-40B4-BE49-F238E27FC236}">
                <a16:creationId xmlns:a16="http://schemas.microsoft.com/office/drawing/2014/main" id="{86A5B00A-3DC5-4A6C-9816-42F3CE68F7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82" y="-2943"/>
            <a:ext cx="6837745" cy="6840106"/>
          </a:xfrm>
          <a:prstGeom prst="rect">
            <a:avLst/>
          </a:prstGeom>
        </p:spPr>
      </p:pic>
      <p:sp>
        <p:nvSpPr>
          <p:cNvPr id="2" name="Rectangle 1"/>
          <p:cNvSpPr/>
          <p:nvPr/>
        </p:nvSpPr>
        <p:spPr>
          <a:xfrm>
            <a:off x="5867400" y="6044625"/>
            <a:ext cx="2438400" cy="584775"/>
          </a:xfrm>
          <a:prstGeom prst="rect">
            <a:avLst/>
          </a:prstGeom>
        </p:spPr>
        <p:txBody>
          <a:bodyPr wrap="square">
            <a:spAutoFit/>
          </a:bodyPr>
          <a:lstStyle/>
          <a:p>
            <a:r>
              <a:rPr lang="en-US" sz="800"/>
              <a:t>Crossan, M.; Byrne, A.; Seijts, G. Reno, M.; Monzani, L., Gandz, J.: “Toward a Framework of Leader Character in Organizations” </a:t>
            </a:r>
            <a:r>
              <a:rPr lang="en-US" sz="800" u="sng"/>
              <a:t>Journal of Management Studies</a:t>
            </a:r>
            <a:r>
              <a:rPr lang="en-US" sz="800"/>
              <a:t>, 2017</a:t>
            </a:r>
          </a:p>
        </p:txBody>
      </p:sp>
      <p:sp>
        <p:nvSpPr>
          <p:cNvPr id="3" name="Slide Number Placeholder 2"/>
          <p:cNvSpPr>
            <a:spLocks noGrp="1"/>
          </p:cNvSpPr>
          <p:nvPr>
            <p:ph type="sldNum" sz="quarter" idx="12"/>
          </p:nvPr>
        </p:nvSpPr>
        <p:spPr>
          <a:xfrm>
            <a:off x="11374967" y="5648326"/>
            <a:ext cx="732367"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A4F1D372-8A90-4387-A97E-AAA39A993CCA}" type="slidenum">
              <a:rPr lang="en-US" altLang="en-US" smtClean="0"/>
              <a:pPr>
                <a:defRPr/>
              </a:pPr>
              <a:t>29</a:t>
            </a:fld>
            <a:endParaRPr lang="en-US" altLang="en-US"/>
          </a:p>
        </p:txBody>
      </p:sp>
      <p:sp>
        <p:nvSpPr>
          <p:cNvPr id="10" name="Oval 9">
            <a:extLst>
              <a:ext uri="{FF2B5EF4-FFF2-40B4-BE49-F238E27FC236}">
                <a16:creationId xmlns:a16="http://schemas.microsoft.com/office/drawing/2014/main" id="{C22F1609-DC16-4511-A521-69E734DEDE51}"/>
              </a:ext>
            </a:extLst>
          </p:cNvPr>
          <p:cNvSpPr/>
          <p:nvPr/>
        </p:nvSpPr>
        <p:spPr>
          <a:xfrm>
            <a:off x="4372088" y="423081"/>
            <a:ext cx="1538999" cy="1563436"/>
          </a:xfrm>
          <a:prstGeom prst="ellipse">
            <a:avLst/>
          </a:prstGeom>
          <a:solidFill>
            <a:srgbClr val="00B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BDE8E3C-B7AA-4012-B2AD-0D7B3AD77E34}"/>
              </a:ext>
            </a:extLst>
          </p:cNvPr>
          <p:cNvSpPr/>
          <p:nvPr/>
        </p:nvSpPr>
        <p:spPr>
          <a:xfrm>
            <a:off x="5352236" y="3456295"/>
            <a:ext cx="1540099" cy="1538785"/>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B86A82D-E963-45A7-A2D4-06415679D996}"/>
              </a:ext>
            </a:extLst>
          </p:cNvPr>
          <p:cNvSpPr txBox="1"/>
          <p:nvPr/>
        </p:nvSpPr>
        <p:spPr>
          <a:xfrm>
            <a:off x="7010400" y="805286"/>
            <a:ext cx="5350796" cy="3046988"/>
          </a:xfrm>
          <a:prstGeom prst="rect">
            <a:avLst/>
          </a:prstGeom>
          <a:noFill/>
        </p:spPr>
        <p:txBody>
          <a:bodyPr wrap="square" rtlCol="0">
            <a:spAutoFit/>
          </a:bodyPr>
          <a:lstStyle/>
          <a:p>
            <a:endParaRPr lang="en-US" sz="3200" dirty="0"/>
          </a:p>
          <a:p>
            <a:r>
              <a:rPr lang="en-US" sz="3200" dirty="0"/>
              <a:t>High Levels – Integrity, Drive, Accountability</a:t>
            </a:r>
          </a:p>
          <a:p>
            <a:endParaRPr lang="en-US" sz="3200" dirty="0"/>
          </a:p>
          <a:p>
            <a:r>
              <a:rPr lang="en-US" sz="3200" dirty="0"/>
              <a:t>Low Levels – Humility, Humanity, Collaboration</a:t>
            </a:r>
          </a:p>
        </p:txBody>
      </p:sp>
      <p:sp>
        <p:nvSpPr>
          <p:cNvPr id="15" name="Oval 14">
            <a:extLst>
              <a:ext uri="{FF2B5EF4-FFF2-40B4-BE49-F238E27FC236}">
                <a16:creationId xmlns:a16="http://schemas.microsoft.com/office/drawing/2014/main" id="{2BDE8E3C-B7AA-4012-B2AD-0D7B3AD77E34}"/>
              </a:ext>
            </a:extLst>
          </p:cNvPr>
          <p:cNvSpPr/>
          <p:nvPr/>
        </p:nvSpPr>
        <p:spPr>
          <a:xfrm>
            <a:off x="4399168" y="4768757"/>
            <a:ext cx="1540099" cy="1538785"/>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BDE8E3C-B7AA-4012-B2AD-0D7B3AD77E34}"/>
              </a:ext>
            </a:extLst>
          </p:cNvPr>
          <p:cNvSpPr/>
          <p:nvPr/>
        </p:nvSpPr>
        <p:spPr>
          <a:xfrm>
            <a:off x="5381804" y="1834485"/>
            <a:ext cx="1540099" cy="1538785"/>
          </a:xfrm>
          <a:prstGeom prst="ellipse">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22F1609-DC16-4511-A521-69E734DEDE51}"/>
              </a:ext>
            </a:extLst>
          </p:cNvPr>
          <p:cNvSpPr/>
          <p:nvPr/>
        </p:nvSpPr>
        <p:spPr>
          <a:xfrm>
            <a:off x="143546" y="1803777"/>
            <a:ext cx="1538999" cy="1563436"/>
          </a:xfrm>
          <a:prstGeom prst="ellipse">
            <a:avLst/>
          </a:prstGeom>
          <a:solidFill>
            <a:srgbClr val="00B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22F1609-DC16-4511-A521-69E734DEDE51}"/>
              </a:ext>
            </a:extLst>
          </p:cNvPr>
          <p:cNvSpPr/>
          <p:nvPr/>
        </p:nvSpPr>
        <p:spPr>
          <a:xfrm>
            <a:off x="2744906" y="5262907"/>
            <a:ext cx="1538999" cy="1563436"/>
          </a:xfrm>
          <a:prstGeom prst="ellipse">
            <a:avLst/>
          </a:prstGeom>
          <a:solidFill>
            <a:srgbClr val="00B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34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C50A-926F-C72C-E2D5-EA480AA8705D}"/>
              </a:ext>
            </a:extLst>
          </p:cNvPr>
          <p:cNvSpPr>
            <a:spLocks noGrp="1"/>
          </p:cNvSpPr>
          <p:nvPr>
            <p:ph type="title"/>
          </p:nvPr>
        </p:nvSpPr>
        <p:spPr>
          <a:xfrm>
            <a:off x="696604" y="2992058"/>
            <a:ext cx="10798791" cy="873884"/>
          </a:xfrm>
        </p:spPr>
        <p:txBody>
          <a:bodyPr/>
          <a:lstStyle/>
          <a:p>
            <a:pPr algn="ctr"/>
            <a:r>
              <a:rPr lang="en-CA" dirty="0"/>
              <a:t>Reflection</a:t>
            </a:r>
          </a:p>
        </p:txBody>
      </p:sp>
    </p:spTree>
    <p:extLst>
      <p:ext uri="{BB962C8B-B14F-4D97-AF65-F5344CB8AC3E}">
        <p14:creationId xmlns:p14="http://schemas.microsoft.com/office/powerpoint/2010/main" val="3676832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37C2-2468-60F1-4CD3-FA81A0C45504}"/>
              </a:ext>
            </a:extLst>
          </p:cNvPr>
          <p:cNvSpPr>
            <a:spLocks noGrp="1"/>
          </p:cNvSpPr>
          <p:nvPr>
            <p:ph type="title"/>
          </p:nvPr>
        </p:nvSpPr>
        <p:spPr>
          <a:xfrm>
            <a:off x="3036277" y="274638"/>
            <a:ext cx="10160000" cy="1143000"/>
          </a:xfrm>
        </p:spPr>
        <p:txBody>
          <a:bodyPr/>
          <a:lstStyle/>
          <a:p>
            <a:r>
              <a:rPr lang="en-CA" b="1" dirty="0"/>
              <a:t>Virtues and Vices Index</a:t>
            </a:r>
          </a:p>
        </p:txBody>
      </p:sp>
      <p:pic>
        <p:nvPicPr>
          <p:cNvPr id="7" name="Content Placeholder 4" descr="Table&#10;&#10;Description automatically generated">
            <a:extLst>
              <a:ext uri="{FF2B5EF4-FFF2-40B4-BE49-F238E27FC236}">
                <a16:creationId xmlns:a16="http://schemas.microsoft.com/office/drawing/2014/main" id="{A4946BB6-64DE-8B32-178C-D8A9669FF7D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417638"/>
            <a:ext cx="12154594" cy="5560726"/>
          </a:xfrm>
          <a:prstGeom prst="rect">
            <a:avLst/>
          </a:prstGeom>
          <a:solidFill>
            <a:srgbClr val="00B0F0"/>
          </a:solidFill>
        </p:spPr>
      </p:pic>
    </p:spTree>
    <p:extLst>
      <p:ext uri="{BB962C8B-B14F-4D97-AF65-F5344CB8AC3E}">
        <p14:creationId xmlns:p14="http://schemas.microsoft.com/office/powerpoint/2010/main" val="3624286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8D13BAE-A490-9BE4-E5A5-C6C5E3637F6E}"/>
              </a:ext>
            </a:extLst>
          </p:cNvPr>
          <p:cNvSpPr>
            <a:spLocks noGrp="1"/>
          </p:cNvSpPr>
          <p:nvPr>
            <p:ph sz="half" idx="1"/>
          </p:nvPr>
        </p:nvSpPr>
        <p:spPr/>
        <p:txBody>
          <a:bodyPr/>
          <a:lstStyle/>
          <a:p>
            <a:endParaRPr lang="en-CA"/>
          </a:p>
        </p:txBody>
      </p:sp>
      <p:pic>
        <p:nvPicPr>
          <p:cNvPr id="5" name="Content Placeholder 4" descr="A picture containing table&#10;&#10;Description automatically generated">
            <a:extLst>
              <a:ext uri="{FF2B5EF4-FFF2-40B4-BE49-F238E27FC236}">
                <a16:creationId xmlns:a16="http://schemas.microsoft.com/office/drawing/2014/main" id="{445ED384-628D-62C7-C7F3-173132891DE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066801"/>
            <a:ext cx="12192000" cy="5791199"/>
          </a:xfrm>
          <a:prstGeom prst="rect">
            <a:avLst/>
          </a:prstGeom>
        </p:spPr>
      </p:pic>
      <p:sp>
        <p:nvSpPr>
          <p:cNvPr id="7" name="Title 1">
            <a:extLst>
              <a:ext uri="{FF2B5EF4-FFF2-40B4-BE49-F238E27FC236}">
                <a16:creationId xmlns:a16="http://schemas.microsoft.com/office/drawing/2014/main" id="{7E8353FD-1F79-0D03-A232-BAFF6BFD823A}"/>
              </a:ext>
            </a:extLst>
          </p:cNvPr>
          <p:cNvSpPr>
            <a:spLocks noGrp="1"/>
          </p:cNvSpPr>
          <p:nvPr>
            <p:ph type="title"/>
          </p:nvPr>
        </p:nvSpPr>
        <p:spPr>
          <a:xfrm>
            <a:off x="3036277" y="274638"/>
            <a:ext cx="10160000" cy="1143000"/>
          </a:xfrm>
        </p:spPr>
        <p:txBody>
          <a:bodyPr/>
          <a:lstStyle/>
          <a:p>
            <a:r>
              <a:rPr lang="en-CA" b="1" dirty="0"/>
              <a:t>Virtues and Vices Index</a:t>
            </a:r>
          </a:p>
        </p:txBody>
      </p:sp>
    </p:spTree>
    <p:extLst>
      <p:ext uri="{BB962C8B-B14F-4D97-AF65-F5344CB8AC3E}">
        <p14:creationId xmlns:p14="http://schemas.microsoft.com/office/powerpoint/2010/main" val="198677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0DC08F9F-B0EC-43AB-D997-B41CBDE5A239}"/>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4862" r="-4862"/>
          <a:stretch/>
        </p:blipFill>
        <p:spPr>
          <a:xfrm>
            <a:off x="-619171" y="973394"/>
            <a:ext cx="13400118" cy="5884606"/>
          </a:xfrm>
          <a:prstGeom prst="rect">
            <a:avLst/>
          </a:prstGeom>
        </p:spPr>
      </p:pic>
      <p:sp>
        <p:nvSpPr>
          <p:cNvPr id="6" name="Title 1">
            <a:extLst>
              <a:ext uri="{FF2B5EF4-FFF2-40B4-BE49-F238E27FC236}">
                <a16:creationId xmlns:a16="http://schemas.microsoft.com/office/drawing/2014/main" id="{72C61FAD-1731-8733-6A7C-B77FFC638D4F}"/>
              </a:ext>
            </a:extLst>
          </p:cNvPr>
          <p:cNvSpPr txBox="1">
            <a:spLocks/>
          </p:cNvSpPr>
          <p:nvPr/>
        </p:nvSpPr>
        <p:spPr>
          <a:xfrm>
            <a:off x="3036277" y="274638"/>
            <a:ext cx="10160000" cy="1143000"/>
          </a:xfrm>
          <a:prstGeom prst="rect">
            <a:avLst/>
          </a:prstGeom>
        </p:spPr>
        <p:txBody>
          <a:bodyPr/>
          <a:lstStyle>
            <a:lvl1pPr algn="l" rtl="0" eaLnBrk="0" fontAlgn="base" hangingPunct="0">
              <a:spcBef>
                <a:spcPct val="0"/>
              </a:spcBef>
              <a:spcAft>
                <a:spcPct val="0"/>
              </a:spcAft>
              <a:defRPr lang="en-US" sz="4600" kern="1200" spc="-100" dirty="0">
                <a:solidFill>
                  <a:srgbClr val="002060"/>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r>
              <a:rPr lang="en-CA" b="1"/>
              <a:t>Virtues and Vices Index</a:t>
            </a:r>
          </a:p>
        </p:txBody>
      </p:sp>
    </p:spTree>
    <p:extLst>
      <p:ext uri="{BB962C8B-B14F-4D97-AF65-F5344CB8AC3E}">
        <p14:creationId xmlns:p14="http://schemas.microsoft.com/office/powerpoint/2010/main" val="887270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CB08-D065-F0F5-67ED-6952CB926DE8}"/>
              </a:ext>
            </a:extLst>
          </p:cNvPr>
          <p:cNvSpPr>
            <a:spLocks noGrp="1"/>
          </p:cNvSpPr>
          <p:nvPr>
            <p:ph type="title"/>
          </p:nvPr>
        </p:nvSpPr>
        <p:spPr>
          <a:xfrm>
            <a:off x="696604" y="265140"/>
            <a:ext cx="10798791" cy="873884"/>
          </a:xfrm>
        </p:spPr>
        <p:txBody>
          <a:bodyPr/>
          <a:lstStyle/>
          <a:p>
            <a:pPr algn="ctr"/>
            <a:r>
              <a:rPr lang="en-CA" dirty="0"/>
              <a:t>Why is it so important?</a:t>
            </a:r>
          </a:p>
        </p:txBody>
      </p:sp>
      <p:graphicFrame>
        <p:nvGraphicFramePr>
          <p:cNvPr id="4" name="Diagram 3">
            <a:extLst>
              <a:ext uri="{FF2B5EF4-FFF2-40B4-BE49-F238E27FC236}">
                <a16:creationId xmlns:a16="http://schemas.microsoft.com/office/drawing/2014/main" id="{B3B19E0C-C8B9-A899-E04A-C1105CAEAAB7}"/>
              </a:ext>
            </a:extLst>
          </p:cNvPr>
          <p:cNvGraphicFramePr/>
          <p:nvPr>
            <p:extLst>
              <p:ext uri="{D42A27DB-BD31-4B8C-83A1-F6EECF244321}">
                <p14:modId xmlns:p14="http://schemas.microsoft.com/office/powerpoint/2010/main" val="185538915"/>
              </p:ext>
            </p:extLst>
          </p:nvPr>
        </p:nvGraphicFramePr>
        <p:xfrm>
          <a:off x="0" y="1172302"/>
          <a:ext cx="12192000" cy="5366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6">
            <a:extLst>
              <a:ext uri="{FF2B5EF4-FFF2-40B4-BE49-F238E27FC236}">
                <a16:creationId xmlns:a16="http://schemas.microsoft.com/office/drawing/2014/main" id="{0BA2419A-4E69-7471-1E5C-5B0FC578694C}"/>
              </a:ext>
            </a:extLst>
          </p:cNvPr>
          <p:cNvSpPr>
            <a:spLocks noGrp="1"/>
          </p:cNvSpPr>
          <p:nvPr>
            <p:ph type="sldNum" sz="quarter" idx="12"/>
          </p:nvPr>
        </p:nvSpPr>
        <p:spPr>
          <a:xfrm>
            <a:off x="11374967" y="5648326"/>
            <a:ext cx="732367"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4E2B5930-366D-482F-8AA0-868D0398F7AA}" type="slidenum">
              <a:rPr lang="en-US" altLang="en-US" smtClean="0"/>
              <a:pPr>
                <a:defRPr/>
              </a:pPr>
              <a:t>33</a:t>
            </a:fld>
            <a:endParaRPr lang="en-US"/>
          </a:p>
        </p:txBody>
      </p:sp>
      <p:sp>
        <p:nvSpPr>
          <p:cNvPr id="7" name="TextBox 98">
            <a:extLst>
              <a:ext uri="{FF2B5EF4-FFF2-40B4-BE49-F238E27FC236}">
                <a16:creationId xmlns:a16="http://schemas.microsoft.com/office/drawing/2014/main" id="{E852BDDD-92BE-C402-E76B-2E47F6C0B16D}"/>
              </a:ext>
            </a:extLst>
          </p:cNvPr>
          <p:cNvSpPr txBox="1">
            <a:spLocks noChangeArrowheads="1"/>
          </p:cNvSpPr>
          <p:nvPr/>
        </p:nvSpPr>
        <p:spPr bwMode="auto">
          <a:xfrm>
            <a:off x="8179421" y="5103130"/>
            <a:ext cx="145418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chemeClr val="bg1"/>
                </a:solidFill>
                <a:latin typeface="+mn-lt"/>
              </a:rPr>
              <a:t>Time Pressure</a:t>
            </a:r>
          </a:p>
        </p:txBody>
      </p:sp>
      <p:sp>
        <p:nvSpPr>
          <p:cNvPr id="8" name="TextBox 60">
            <a:extLst>
              <a:ext uri="{FF2B5EF4-FFF2-40B4-BE49-F238E27FC236}">
                <a16:creationId xmlns:a16="http://schemas.microsoft.com/office/drawing/2014/main" id="{9A9D1951-E42F-18EF-E2F1-7CF79169A87D}"/>
              </a:ext>
            </a:extLst>
          </p:cNvPr>
          <p:cNvSpPr txBox="1">
            <a:spLocks noChangeArrowheads="1"/>
          </p:cNvSpPr>
          <p:nvPr/>
        </p:nvSpPr>
        <p:spPr bwMode="auto">
          <a:xfrm>
            <a:off x="8018896" y="6120630"/>
            <a:ext cx="177523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chemeClr val="bg1"/>
                </a:solidFill>
                <a:latin typeface="+mn-lt"/>
              </a:rPr>
              <a:t>Social Conformity</a:t>
            </a:r>
          </a:p>
        </p:txBody>
      </p:sp>
      <p:sp>
        <p:nvSpPr>
          <p:cNvPr id="9" name="TextBox 60">
            <a:extLst>
              <a:ext uri="{FF2B5EF4-FFF2-40B4-BE49-F238E27FC236}">
                <a16:creationId xmlns:a16="http://schemas.microsoft.com/office/drawing/2014/main" id="{729DF81B-9B8A-210F-8BAB-AF9DAA8D3450}"/>
              </a:ext>
            </a:extLst>
          </p:cNvPr>
          <p:cNvSpPr txBox="1">
            <a:spLocks noChangeArrowheads="1"/>
          </p:cNvSpPr>
          <p:nvPr/>
        </p:nvSpPr>
        <p:spPr bwMode="auto">
          <a:xfrm>
            <a:off x="2012638" y="1793944"/>
            <a:ext cx="25707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dirty="0">
                <a:latin typeface="+mn-lt"/>
                <a:ea typeface="ＭＳ Ｐゴシック"/>
                <a:cs typeface="Arial"/>
              </a:rPr>
              <a:t>Strength </a:t>
            </a:r>
          </a:p>
          <a:p>
            <a:pPr algn="ctr"/>
            <a:r>
              <a:rPr lang="en-US" altLang="en-US" sz="3200" b="1" dirty="0">
                <a:latin typeface="+mn-lt"/>
                <a:ea typeface="ＭＳ Ｐゴシック"/>
                <a:cs typeface="Arial"/>
              </a:rPr>
              <a:t>of </a:t>
            </a:r>
          </a:p>
          <a:p>
            <a:pPr algn="ctr"/>
            <a:r>
              <a:rPr lang="en-US" altLang="en-US" sz="3200" b="1" dirty="0">
                <a:latin typeface="+mn-lt"/>
                <a:ea typeface="ＭＳ Ｐゴシック"/>
                <a:cs typeface="Arial"/>
              </a:rPr>
              <a:t>character</a:t>
            </a:r>
            <a:endParaRPr lang="en-US" altLang="en-US" sz="3200" b="1" dirty="0">
              <a:solidFill>
                <a:schemeClr val="bg1"/>
              </a:solidFill>
              <a:latin typeface="+mn-lt"/>
            </a:endParaRPr>
          </a:p>
        </p:txBody>
      </p:sp>
      <p:sp>
        <p:nvSpPr>
          <p:cNvPr id="10" name="TextBox 97">
            <a:extLst>
              <a:ext uri="{FF2B5EF4-FFF2-40B4-BE49-F238E27FC236}">
                <a16:creationId xmlns:a16="http://schemas.microsoft.com/office/drawing/2014/main" id="{71BD6D7D-C8D1-CBCC-D775-54751569317D}"/>
              </a:ext>
            </a:extLst>
          </p:cNvPr>
          <p:cNvSpPr txBox="1">
            <a:spLocks noChangeArrowheads="1"/>
          </p:cNvSpPr>
          <p:nvPr/>
        </p:nvSpPr>
        <p:spPr bwMode="auto">
          <a:xfrm>
            <a:off x="8124310" y="5442297"/>
            <a:ext cx="156440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chemeClr val="bg1"/>
                </a:solidFill>
                <a:latin typeface="+mn-lt"/>
              </a:rPr>
              <a:t>Money Priming</a:t>
            </a:r>
          </a:p>
        </p:txBody>
      </p:sp>
      <p:sp>
        <p:nvSpPr>
          <p:cNvPr id="11" name="TextBox 108">
            <a:extLst>
              <a:ext uri="{FF2B5EF4-FFF2-40B4-BE49-F238E27FC236}">
                <a16:creationId xmlns:a16="http://schemas.microsoft.com/office/drawing/2014/main" id="{C0F21B8C-5D10-B20A-0BC9-E6459AA0605C}"/>
              </a:ext>
            </a:extLst>
          </p:cNvPr>
          <p:cNvSpPr txBox="1">
            <a:spLocks noChangeArrowheads="1"/>
          </p:cNvSpPr>
          <p:nvPr/>
        </p:nvSpPr>
        <p:spPr bwMode="auto">
          <a:xfrm>
            <a:off x="8081670" y="5781464"/>
            <a:ext cx="164968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700" b="1">
                <a:solidFill>
                  <a:schemeClr val="bg1"/>
                </a:solidFill>
                <a:latin typeface="+mn-lt"/>
                <a:ea typeface="ＭＳ Ｐゴシック"/>
              </a:rPr>
              <a:t>Bystander Effect</a:t>
            </a:r>
          </a:p>
        </p:txBody>
      </p:sp>
      <p:sp>
        <p:nvSpPr>
          <p:cNvPr id="12" name="TextBox 11">
            <a:extLst>
              <a:ext uri="{FF2B5EF4-FFF2-40B4-BE49-F238E27FC236}">
                <a16:creationId xmlns:a16="http://schemas.microsoft.com/office/drawing/2014/main" id="{72E99D28-FA3D-4E35-4606-1FF5521FDBA8}"/>
              </a:ext>
            </a:extLst>
          </p:cNvPr>
          <p:cNvSpPr txBox="1"/>
          <p:nvPr/>
        </p:nvSpPr>
        <p:spPr>
          <a:xfrm>
            <a:off x="7966687" y="4656970"/>
            <a:ext cx="1931693" cy="523220"/>
          </a:xfrm>
          <a:prstGeom prst="rect">
            <a:avLst/>
          </a:prstGeom>
          <a:noFill/>
        </p:spPr>
        <p:txBody>
          <a:bodyPr wrap="square" rtlCol="0">
            <a:spAutoFit/>
          </a:bodyPr>
          <a:lstStyle/>
          <a:p>
            <a:r>
              <a:rPr lang="en-CA" sz="2800" b="1" dirty="0">
                <a:solidFill>
                  <a:schemeClr val="bg1"/>
                </a:solidFill>
              </a:rPr>
              <a:t>CONTEXT</a:t>
            </a:r>
          </a:p>
        </p:txBody>
      </p:sp>
      <p:sp>
        <p:nvSpPr>
          <p:cNvPr id="13" name="TextBox 12">
            <a:extLst>
              <a:ext uri="{FF2B5EF4-FFF2-40B4-BE49-F238E27FC236}">
                <a16:creationId xmlns:a16="http://schemas.microsoft.com/office/drawing/2014/main" id="{D8B35976-F397-52F6-9018-6577616AACCE}"/>
              </a:ext>
            </a:extLst>
          </p:cNvPr>
          <p:cNvSpPr txBox="1"/>
          <p:nvPr/>
        </p:nvSpPr>
        <p:spPr>
          <a:xfrm>
            <a:off x="4860884" y="3847011"/>
            <a:ext cx="2374305" cy="523220"/>
          </a:xfrm>
          <a:prstGeom prst="rect">
            <a:avLst/>
          </a:prstGeom>
          <a:noFill/>
        </p:spPr>
        <p:txBody>
          <a:bodyPr wrap="square" rtlCol="0">
            <a:spAutoFit/>
          </a:bodyPr>
          <a:lstStyle/>
          <a:p>
            <a:pPr algn="ctr"/>
            <a:r>
              <a:rPr lang="en-CA" sz="2800" b="1">
                <a:solidFill>
                  <a:schemeClr val="bg1"/>
                </a:solidFill>
              </a:rPr>
              <a:t>JUDGMENT</a:t>
            </a:r>
          </a:p>
        </p:txBody>
      </p:sp>
    </p:spTree>
    <p:extLst>
      <p:ext uri="{BB962C8B-B14F-4D97-AF65-F5344CB8AC3E}">
        <p14:creationId xmlns:p14="http://schemas.microsoft.com/office/powerpoint/2010/main" val="2911798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0FE7CD-DCB9-4E0D-15B3-45CE68188DBC}"/>
              </a:ext>
            </a:extLst>
          </p:cNvPr>
          <p:cNvSpPr>
            <a:spLocks noGrp="1"/>
          </p:cNvSpPr>
          <p:nvPr>
            <p:ph idx="1"/>
          </p:nvPr>
        </p:nvSpPr>
        <p:spPr>
          <a:xfrm>
            <a:off x="2001520" y="1463040"/>
            <a:ext cx="8188960" cy="4800600"/>
          </a:xfrm>
        </p:spPr>
        <p:txBody>
          <a:bodyPr/>
          <a:lstStyle/>
          <a:p>
            <a:pPr marL="0" indent="0" algn="ctr">
              <a:buNone/>
            </a:pPr>
            <a:r>
              <a:rPr lang="en-CA" sz="3200" dirty="0">
                <a:latin typeface="Arial" panose="020B0604020202020204" pitchFamily="34" charset="0"/>
                <a:cs typeface="Arial" panose="020B0604020202020204" pitchFamily="34" charset="0"/>
              </a:rPr>
              <a:t>“Between stimulus and response there is a space. In that space is our power to choose our response. In our response lies our growth and our freedom.”</a:t>
            </a:r>
          </a:p>
          <a:p>
            <a:pPr marL="0" indent="0" algn="ctr">
              <a:buNone/>
            </a:pPr>
            <a:endParaRPr lang="en-CA" sz="3200" dirty="0">
              <a:latin typeface="Arial" panose="020B0604020202020204" pitchFamily="34" charset="0"/>
              <a:cs typeface="Arial" panose="020B0604020202020204" pitchFamily="34" charset="0"/>
            </a:endParaRPr>
          </a:p>
          <a:p>
            <a:pPr marL="0" indent="0" algn="ctr">
              <a:buNone/>
            </a:pPr>
            <a:r>
              <a:rPr lang="en-CA" sz="3200" dirty="0">
                <a:latin typeface="Arial" panose="020B0604020202020204" pitchFamily="34" charset="0"/>
                <a:cs typeface="Arial" panose="020B0604020202020204" pitchFamily="34" charset="0"/>
              </a:rPr>
              <a:t>Viktor Frankl</a:t>
            </a:r>
            <a:endParaRPr lang="en-US" sz="3200" dirty="0">
              <a:latin typeface="Arial" panose="020B0604020202020204" pitchFamily="34" charset="0"/>
              <a:cs typeface="Arial" panose="020B0604020202020204" pitchFamily="34" charset="0"/>
            </a:endParaRPr>
          </a:p>
          <a:p>
            <a:pPr marL="411163" lvl="1" indent="0" algn="ctr">
              <a:buNone/>
            </a:pPr>
            <a:endParaRPr lang="en-US" sz="2800" dirty="0"/>
          </a:p>
          <a:p>
            <a:pPr algn="ctr"/>
            <a:endParaRPr lang="en-CA" dirty="0"/>
          </a:p>
        </p:txBody>
      </p:sp>
    </p:spTree>
    <p:extLst>
      <p:ext uri="{BB962C8B-B14F-4D97-AF65-F5344CB8AC3E}">
        <p14:creationId xmlns:p14="http://schemas.microsoft.com/office/powerpoint/2010/main" val="4273950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4CDC-D953-42C6-9279-05ECB373634F}"/>
              </a:ext>
            </a:extLst>
          </p:cNvPr>
          <p:cNvSpPr>
            <a:spLocks noGrp="1"/>
          </p:cNvSpPr>
          <p:nvPr>
            <p:ph type="title"/>
          </p:nvPr>
        </p:nvSpPr>
        <p:spPr>
          <a:xfrm>
            <a:off x="2260979" y="274638"/>
            <a:ext cx="10160000" cy="1143000"/>
          </a:xfrm>
        </p:spPr>
        <p:txBody>
          <a:bodyPr/>
          <a:lstStyle/>
          <a:p>
            <a:r>
              <a:rPr lang="en-US" dirty="0"/>
              <a:t> Character/Competence Judgment</a:t>
            </a:r>
          </a:p>
        </p:txBody>
      </p:sp>
      <p:pic>
        <p:nvPicPr>
          <p:cNvPr id="4" name="Picture 3" descr="Chart&#10;&#10;Description automatically generated">
            <a:extLst>
              <a:ext uri="{FF2B5EF4-FFF2-40B4-BE49-F238E27FC236}">
                <a16:creationId xmlns:a16="http://schemas.microsoft.com/office/drawing/2014/main" id="{EDC6A3F8-F397-412C-94AD-8F426D4B977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76935" y="1127760"/>
            <a:ext cx="9314865" cy="4785360"/>
          </a:xfrm>
          <a:prstGeom prst="rect">
            <a:avLst/>
          </a:prstGeom>
        </p:spPr>
      </p:pic>
      <p:sp>
        <p:nvSpPr>
          <p:cNvPr id="5" name="Content Placeholder 2"/>
          <p:cNvSpPr>
            <a:spLocks noGrp="1"/>
          </p:cNvSpPr>
          <p:nvPr>
            <p:ph idx="1"/>
          </p:nvPr>
        </p:nvSpPr>
        <p:spPr>
          <a:xfrm>
            <a:off x="4074742" y="6489576"/>
            <a:ext cx="8117258" cy="368424"/>
          </a:xfrm>
          <a:solidFill>
            <a:schemeClr val="bg1"/>
          </a:solidFill>
        </p:spPr>
        <p:txBody>
          <a:bodyPr/>
          <a:lstStyle/>
          <a:p>
            <a:pPr marL="114300" indent="0">
              <a:buNone/>
            </a:pPr>
            <a:r>
              <a:rPr lang="en-US" altLang="en-US" sz="1600" dirty="0"/>
              <a:t>*Slide taken from Ivey Institute for Leadership: Leader Character Practitioner Course (2022)</a:t>
            </a:r>
          </a:p>
          <a:p>
            <a:pPr lvl="1"/>
            <a:endParaRPr lang="en-US" altLang="en-US" sz="1050" b="1" dirty="0"/>
          </a:p>
          <a:p>
            <a:pPr lvl="1"/>
            <a:endParaRPr lang="en-US" altLang="en-US" sz="1050" b="1" dirty="0"/>
          </a:p>
          <a:p>
            <a:endParaRPr lang="en-US" altLang="en-US" sz="1600" dirty="0"/>
          </a:p>
          <a:p>
            <a:endParaRPr lang="en-US" altLang="en-US" sz="1600" dirty="0"/>
          </a:p>
          <a:p>
            <a:endParaRPr lang="en-US" altLang="en-US" sz="1600" dirty="0"/>
          </a:p>
          <a:p>
            <a:endParaRPr lang="en-US" altLang="en-US" sz="1600" dirty="0"/>
          </a:p>
          <a:p>
            <a:pPr lvl="1"/>
            <a:endParaRPr lang="en-US" altLang="en-US" sz="1600" dirty="0"/>
          </a:p>
          <a:p>
            <a:pPr marL="114300" indent="0">
              <a:buNone/>
            </a:pPr>
            <a:endParaRPr lang="en-US" altLang="en-US" sz="1600" dirty="0"/>
          </a:p>
          <a:p>
            <a:endParaRPr lang="en-US" altLang="en-US" sz="1600" dirty="0"/>
          </a:p>
          <a:p>
            <a:pPr lvl="1"/>
            <a:endParaRPr lang="en-US" altLang="en-US" sz="1600" dirty="0"/>
          </a:p>
          <a:p>
            <a:endParaRPr lang="en-US" altLang="en-US" sz="1600" dirty="0"/>
          </a:p>
        </p:txBody>
      </p:sp>
      <p:cxnSp>
        <p:nvCxnSpPr>
          <p:cNvPr id="7" name="Straight Connector 6">
            <a:extLst>
              <a:ext uri="{FF2B5EF4-FFF2-40B4-BE49-F238E27FC236}">
                <a16:creationId xmlns:a16="http://schemas.microsoft.com/office/drawing/2014/main" id="{98E48152-E3A0-0A5D-63D4-ABD7E6BFDFEC}"/>
              </a:ext>
            </a:extLst>
          </p:cNvPr>
          <p:cNvCxnSpPr>
            <a:cxnSpLocks/>
          </p:cNvCxnSpPr>
          <p:nvPr/>
        </p:nvCxnSpPr>
        <p:spPr>
          <a:xfrm flipV="1">
            <a:off x="4892040" y="2331720"/>
            <a:ext cx="1432560" cy="533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E2214B-40D7-59C5-0311-32DB227DFA8E}"/>
              </a:ext>
            </a:extLst>
          </p:cNvPr>
          <p:cNvCxnSpPr>
            <a:cxnSpLocks/>
          </p:cNvCxnSpPr>
          <p:nvPr/>
        </p:nvCxnSpPr>
        <p:spPr>
          <a:xfrm flipV="1">
            <a:off x="6324600" y="1828800"/>
            <a:ext cx="1424940" cy="502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770D63-B812-1E41-838F-BD141F570478}"/>
              </a:ext>
            </a:extLst>
          </p:cNvPr>
          <p:cNvCxnSpPr>
            <a:cxnSpLocks/>
          </p:cNvCxnSpPr>
          <p:nvPr/>
        </p:nvCxnSpPr>
        <p:spPr>
          <a:xfrm flipV="1">
            <a:off x="4928527" y="3718242"/>
            <a:ext cx="1432560" cy="533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A09723-A432-53FD-6919-726D4EB268A6}"/>
              </a:ext>
            </a:extLst>
          </p:cNvPr>
          <p:cNvCxnSpPr>
            <a:cxnSpLocks/>
          </p:cNvCxnSpPr>
          <p:nvPr/>
        </p:nvCxnSpPr>
        <p:spPr>
          <a:xfrm flipV="1">
            <a:off x="4861560" y="3024981"/>
            <a:ext cx="1463040" cy="4954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D1C445-8276-F531-B721-27703C6789DD}"/>
              </a:ext>
            </a:extLst>
          </p:cNvPr>
          <p:cNvCxnSpPr>
            <a:cxnSpLocks/>
          </p:cNvCxnSpPr>
          <p:nvPr/>
        </p:nvCxnSpPr>
        <p:spPr>
          <a:xfrm flipV="1">
            <a:off x="3459480" y="2886648"/>
            <a:ext cx="1402080" cy="9993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F47AD4-0075-3307-B4EF-3C6FBD2167D6}"/>
              </a:ext>
            </a:extLst>
          </p:cNvPr>
          <p:cNvCxnSpPr>
            <a:cxnSpLocks/>
          </p:cNvCxnSpPr>
          <p:nvPr/>
        </p:nvCxnSpPr>
        <p:spPr>
          <a:xfrm flipV="1">
            <a:off x="6324600" y="3024981"/>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15AA58-7DF0-2A0C-8F82-966C3AC3A20A}"/>
              </a:ext>
            </a:extLst>
          </p:cNvPr>
          <p:cNvCxnSpPr>
            <a:cxnSpLocks/>
          </p:cNvCxnSpPr>
          <p:nvPr/>
        </p:nvCxnSpPr>
        <p:spPr>
          <a:xfrm flipV="1">
            <a:off x="6339033" y="3718242"/>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DD0827-659C-4A0E-2E5E-75B990BB26CD}"/>
              </a:ext>
            </a:extLst>
          </p:cNvPr>
          <p:cNvCxnSpPr>
            <a:cxnSpLocks/>
          </p:cNvCxnSpPr>
          <p:nvPr/>
        </p:nvCxnSpPr>
        <p:spPr>
          <a:xfrm flipV="1">
            <a:off x="6350060" y="4151787"/>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B3E966-D662-33E7-5762-87939D410F6A}"/>
              </a:ext>
            </a:extLst>
          </p:cNvPr>
          <p:cNvCxnSpPr>
            <a:cxnSpLocks/>
          </p:cNvCxnSpPr>
          <p:nvPr/>
        </p:nvCxnSpPr>
        <p:spPr>
          <a:xfrm flipV="1">
            <a:off x="6362700" y="2742882"/>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B06BFC-13CB-955A-162F-6534086D2465}"/>
              </a:ext>
            </a:extLst>
          </p:cNvPr>
          <p:cNvCxnSpPr>
            <a:cxnSpLocks/>
          </p:cNvCxnSpPr>
          <p:nvPr/>
        </p:nvCxnSpPr>
        <p:spPr>
          <a:xfrm flipV="1">
            <a:off x="6362700" y="2320529"/>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9D515F3-3C32-9A28-8619-A891D0C003C0}"/>
              </a:ext>
            </a:extLst>
          </p:cNvPr>
          <p:cNvCxnSpPr>
            <a:cxnSpLocks/>
          </p:cNvCxnSpPr>
          <p:nvPr/>
        </p:nvCxnSpPr>
        <p:spPr>
          <a:xfrm flipV="1">
            <a:off x="6362700" y="3417074"/>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4D0081B-34B3-AF85-A160-97D0E6397C70}"/>
              </a:ext>
            </a:extLst>
          </p:cNvPr>
          <p:cNvCxnSpPr>
            <a:cxnSpLocks/>
          </p:cNvCxnSpPr>
          <p:nvPr/>
        </p:nvCxnSpPr>
        <p:spPr>
          <a:xfrm flipV="1">
            <a:off x="4880610" y="1920558"/>
            <a:ext cx="1443990" cy="9171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68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F80560-7631-0F9B-FF7C-4AF25026EBCD}"/>
              </a:ext>
            </a:extLst>
          </p:cNvPr>
          <p:cNvSpPr txBox="1">
            <a:spLocks/>
          </p:cNvSpPr>
          <p:nvPr/>
        </p:nvSpPr>
        <p:spPr>
          <a:xfrm>
            <a:off x="0" y="431521"/>
            <a:ext cx="12192000" cy="1143000"/>
          </a:xfrm>
          <a:prstGeom prst="rect">
            <a:avLst/>
          </a:prstGeom>
          <a:solidFill>
            <a:schemeClr val="bg1"/>
          </a:solidFill>
        </p:spPr>
        <p:txBody>
          <a:bodyPr/>
          <a:lstStyle>
            <a:lvl1pPr algn="l" rtl="0" eaLnBrk="0" fontAlgn="base" hangingPunct="0">
              <a:spcBef>
                <a:spcPct val="0"/>
              </a:spcBef>
              <a:spcAft>
                <a:spcPct val="0"/>
              </a:spcAft>
              <a:defRPr sz="4600" kern="1200" spc="-100">
                <a:solidFill>
                  <a:srgbClr val="002060"/>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gn="ctr">
              <a:defRPr/>
            </a:pPr>
            <a:r>
              <a:rPr lang="en-US" sz="4399" b="1" u="sng" dirty="0">
                <a:solidFill>
                  <a:srgbClr val="0070C0"/>
                </a:solidFill>
                <a:latin typeface="Arial" panose="020B0604020202020204" pitchFamily="34" charset="0"/>
                <a:cs typeface="Arial" panose="020B0604020202020204" pitchFamily="34" charset="0"/>
              </a:rPr>
              <a:t>How Do We Improve Character and Culture?</a:t>
            </a:r>
          </a:p>
        </p:txBody>
      </p:sp>
      <p:sp>
        <p:nvSpPr>
          <p:cNvPr id="4" name="Content Placeholder 2">
            <a:extLst>
              <a:ext uri="{FF2B5EF4-FFF2-40B4-BE49-F238E27FC236}">
                <a16:creationId xmlns:a16="http://schemas.microsoft.com/office/drawing/2014/main" id="{C5C4DB1C-12F0-4470-883A-F1CE85A7DDB4}"/>
              </a:ext>
            </a:extLst>
          </p:cNvPr>
          <p:cNvSpPr>
            <a:spLocks noGrp="1"/>
          </p:cNvSpPr>
          <p:nvPr>
            <p:ph idx="1"/>
          </p:nvPr>
        </p:nvSpPr>
        <p:spPr>
          <a:xfrm>
            <a:off x="666750" y="1406736"/>
            <a:ext cx="10877550" cy="5559551"/>
          </a:xfrm>
        </p:spPr>
        <p:txBody>
          <a:bodyPr/>
          <a:lstStyle/>
          <a:p>
            <a:r>
              <a:rPr lang="en-US" altLang="en-US" sz="3200" dirty="0">
                <a:latin typeface="Arial" panose="020B0604020202020204" pitchFamily="34" charset="0"/>
                <a:cs typeface="Arial" panose="020B0604020202020204" pitchFamily="34" charset="0"/>
              </a:rPr>
              <a:t>Awareness – acknowledge the problems, and have discourse in a common context</a:t>
            </a:r>
          </a:p>
          <a:p>
            <a:r>
              <a:rPr lang="en-US" altLang="en-US" sz="3200" dirty="0">
                <a:latin typeface="Arial" panose="020B0604020202020204" pitchFamily="34" charset="0"/>
                <a:cs typeface="Arial" panose="020B0604020202020204" pitchFamily="34" charset="0"/>
              </a:rPr>
              <a:t>Embed the language of character within all aspects of training / operations / education</a:t>
            </a:r>
          </a:p>
          <a:p>
            <a:r>
              <a:rPr lang="en-US" altLang="en-US" sz="3200" dirty="0">
                <a:latin typeface="Arial" panose="020B0604020202020204" pitchFamily="34" charset="0"/>
                <a:cs typeface="Arial" panose="020B0604020202020204" pitchFamily="34" charset="0"/>
              </a:rPr>
              <a:t>Assessment and Development – </a:t>
            </a:r>
            <a:r>
              <a:rPr lang="en-US" altLang="en-US" sz="3200" dirty="0" err="1">
                <a:latin typeface="Arial" panose="020B0604020202020204" pitchFamily="34" charset="0"/>
                <a:cs typeface="Arial" panose="020B0604020202020204" pitchFamily="34" charset="0"/>
              </a:rPr>
              <a:t>PaCE</a:t>
            </a:r>
            <a:r>
              <a:rPr lang="en-US" altLang="en-US" sz="3200" dirty="0">
                <a:latin typeface="Arial" panose="020B0604020202020204" pitchFamily="34" charset="0"/>
                <a:cs typeface="Arial" panose="020B0604020202020204" pitchFamily="34" charset="0"/>
              </a:rPr>
              <a:t>, FN, JD, Unit discussions, </a:t>
            </a:r>
            <a:r>
              <a:rPr lang="en-US" altLang="en-US" sz="3200" dirty="0" err="1">
                <a:latin typeface="Arial" panose="020B0604020202020204" pitchFamily="34" charset="0"/>
                <a:cs typeface="Arial" panose="020B0604020202020204" pitchFamily="34" charset="0"/>
              </a:rPr>
              <a:t>etc</a:t>
            </a:r>
            <a:r>
              <a:rPr lang="en-US" altLang="en-US" sz="3200" dirty="0">
                <a:latin typeface="Arial" panose="020B0604020202020204" pitchFamily="34" charset="0"/>
                <a:cs typeface="Arial" panose="020B0604020202020204" pitchFamily="34" charset="0"/>
              </a:rPr>
              <a:t>…</a:t>
            </a:r>
          </a:p>
          <a:p>
            <a:endParaRPr lang="en-US" altLang="en-US" sz="3200" dirty="0">
              <a:latin typeface="Arial" panose="020B0604020202020204" pitchFamily="34" charset="0"/>
              <a:cs typeface="Arial" panose="020B0604020202020204" pitchFamily="34" charset="0"/>
            </a:endParaRPr>
          </a:p>
          <a:p>
            <a:r>
              <a:rPr lang="en-US" altLang="en-US" sz="3200" dirty="0">
                <a:latin typeface="Arial" panose="020B0604020202020204" pitchFamily="34" charset="0"/>
                <a:cs typeface="Arial" panose="020B0604020202020204" pitchFamily="34" charset="0"/>
              </a:rPr>
              <a:t>All of these will bring systemic change to our organization</a:t>
            </a:r>
          </a:p>
          <a:p>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0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Character Strength Varies</a:t>
            </a:r>
          </a:p>
        </p:txBody>
      </p:sp>
      <p:sp>
        <p:nvSpPr>
          <p:cNvPr id="3" name="Content Placeholder 2"/>
          <p:cNvSpPr>
            <a:spLocks noGrp="1"/>
          </p:cNvSpPr>
          <p:nvPr>
            <p:ph idx="1"/>
          </p:nvPr>
        </p:nvSpPr>
        <p:spPr>
          <a:xfrm>
            <a:off x="632460" y="1295400"/>
            <a:ext cx="10831063" cy="2241049"/>
          </a:xfrm>
        </p:spPr>
        <p:txBody>
          <a:bodyPr>
            <a:normAutofit fontScale="85000" lnSpcReduction="20000"/>
          </a:bodyPr>
          <a:lstStyle/>
          <a:p>
            <a:r>
              <a:rPr lang="en-US" dirty="0"/>
              <a:t>The strength of character varies, </a:t>
            </a:r>
            <a:r>
              <a:rPr lang="en-US" u="sng" dirty="0"/>
              <a:t>however all dimensions can be developed</a:t>
            </a:r>
          </a:p>
          <a:p>
            <a:r>
              <a:rPr lang="en-US" dirty="0"/>
              <a:t>Four archetypes:</a:t>
            </a:r>
          </a:p>
          <a:p>
            <a:pPr marL="914309" lvl="1" indent="-457200">
              <a:buFont typeface="+mj-lt"/>
              <a:buAutoNum type="arabicPeriod"/>
            </a:pPr>
            <a:r>
              <a:rPr lang="en-US" sz="2200" b="1" i="1" dirty="0">
                <a:solidFill>
                  <a:schemeClr val="tx1"/>
                </a:solidFill>
              </a:rPr>
              <a:t>Strong character </a:t>
            </a:r>
            <a:r>
              <a:rPr lang="en-US" sz="2200" dirty="0">
                <a:solidFill>
                  <a:schemeClr val="tx1"/>
                </a:solidFill>
              </a:rPr>
              <a:t>– high on all dimensions</a:t>
            </a:r>
          </a:p>
          <a:p>
            <a:pPr marL="914309" lvl="1" indent="-457200">
              <a:buFont typeface="+mj-lt"/>
              <a:buAutoNum type="arabicPeriod"/>
            </a:pPr>
            <a:r>
              <a:rPr lang="en-US" sz="2200" b="1" i="1" dirty="0">
                <a:solidFill>
                  <a:schemeClr val="tx1"/>
                </a:solidFill>
              </a:rPr>
              <a:t>Weak character </a:t>
            </a:r>
            <a:r>
              <a:rPr lang="en-US" sz="2200" dirty="0">
                <a:solidFill>
                  <a:schemeClr val="tx1"/>
                </a:solidFill>
              </a:rPr>
              <a:t>– low on all dimensions</a:t>
            </a:r>
          </a:p>
          <a:p>
            <a:pPr marL="914309" lvl="1" indent="-457200">
              <a:buFont typeface="+mj-lt"/>
              <a:buAutoNum type="arabicPeriod"/>
            </a:pPr>
            <a:r>
              <a:rPr lang="en-US" sz="2200" b="1" i="1" dirty="0">
                <a:solidFill>
                  <a:schemeClr val="tx1"/>
                </a:solidFill>
              </a:rPr>
              <a:t>Unbalanced character </a:t>
            </a:r>
            <a:r>
              <a:rPr lang="en-US" sz="2200" dirty="0">
                <a:solidFill>
                  <a:schemeClr val="tx1"/>
                </a:solidFill>
              </a:rPr>
              <a:t>– high on some dimensions and low on others but self-aware and actively working to develop weaker character dimensions</a:t>
            </a:r>
          </a:p>
          <a:p>
            <a:pPr marL="914309" lvl="1" indent="-457200">
              <a:buFont typeface="+mj-lt"/>
              <a:buAutoNum type="arabicPeriod"/>
            </a:pPr>
            <a:r>
              <a:rPr lang="en-US" sz="2200" b="1" i="1" dirty="0">
                <a:solidFill>
                  <a:schemeClr val="tx1"/>
                </a:solidFill>
              </a:rPr>
              <a:t>Compromised character </a:t>
            </a:r>
            <a:r>
              <a:rPr lang="en-US" sz="2200" dirty="0">
                <a:solidFill>
                  <a:schemeClr val="tx1"/>
                </a:solidFill>
              </a:rPr>
              <a:t>- high on some dimensions and low on others but lacking understanding and/or willingness to develop weaker dimensions.  Leads to rigidity of imbalances.</a:t>
            </a:r>
          </a:p>
          <a:p>
            <a:pPr marL="914309" lvl="1" indent="-457200">
              <a:buFont typeface="+mj-lt"/>
              <a:buAutoNum type="arabicPeriod"/>
            </a:pPr>
            <a:endParaRPr lang="en-US" dirty="0"/>
          </a:p>
        </p:txBody>
      </p:sp>
      <p:sp>
        <p:nvSpPr>
          <p:cNvPr id="4" name="Rectangle 3"/>
          <p:cNvSpPr/>
          <p:nvPr/>
        </p:nvSpPr>
        <p:spPr>
          <a:xfrm>
            <a:off x="1004219" y="3810000"/>
            <a:ext cx="10436444" cy="199724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200" dirty="0"/>
              <a:t>Strong character (along with strong competence) brings </a:t>
            </a:r>
            <a:r>
              <a:rPr lang="en-US" sz="2200" b="1" u="sng" dirty="0"/>
              <a:t>strong judgment</a:t>
            </a:r>
          </a:p>
          <a:p>
            <a:pPr marL="285750" indent="-285750">
              <a:buFont typeface="Arial" panose="020B0604020202020204" pitchFamily="34" charset="0"/>
              <a:buChar char="•"/>
            </a:pPr>
            <a:r>
              <a:rPr lang="en-US" sz="2200" dirty="0"/>
              <a:t>Weak character allows context to dictate individual actions</a:t>
            </a:r>
          </a:p>
          <a:p>
            <a:pPr marL="285750" indent="-285750">
              <a:buFont typeface="Arial" panose="020B0604020202020204" pitchFamily="34" charset="0"/>
              <a:buChar char="•"/>
            </a:pPr>
            <a:r>
              <a:rPr lang="en-US" sz="2200" dirty="0"/>
              <a:t>Unbalanced character compromises judgment – risk factor</a:t>
            </a:r>
          </a:p>
          <a:p>
            <a:pPr marL="285750" indent="-285750">
              <a:buFont typeface="Arial" panose="020B0604020202020204" pitchFamily="34" charset="0"/>
              <a:buChar char="•"/>
            </a:pPr>
            <a:r>
              <a:rPr lang="en-US" sz="2200" dirty="0"/>
              <a:t>Compromised character not only comprises judgment but also perpetuates imbalances in others and possibly the organization – becomes systemic.</a:t>
            </a:r>
          </a:p>
        </p:txBody>
      </p:sp>
      <p:sp>
        <p:nvSpPr>
          <p:cNvPr id="5" name="Rectangle 4">
            <a:extLst>
              <a:ext uri="{FF2B5EF4-FFF2-40B4-BE49-F238E27FC236}">
                <a16:creationId xmlns:a16="http://schemas.microsoft.com/office/drawing/2014/main" id="{109D0CD7-F8A7-2DE1-B34A-375E36030564}"/>
              </a:ext>
            </a:extLst>
          </p:cNvPr>
          <p:cNvSpPr/>
          <p:nvPr/>
        </p:nvSpPr>
        <p:spPr>
          <a:xfrm>
            <a:off x="7940040" y="5911517"/>
            <a:ext cx="4114800" cy="338554"/>
          </a:xfrm>
          <a:prstGeom prst="rect">
            <a:avLst/>
          </a:prstGeom>
        </p:spPr>
        <p:txBody>
          <a:bodyPr wrap="square">
            <a:spAutoFit/>
          </a:bodyPr>
          <a:lstStyle/>
          <a:p>
            <a:r>
              <a:rPr lang="en-US" sz="800" dirty="0"/>
              <a:t>Crossan, M.; Byrne, A.; Seijts, G. Reno, M.; Monzani, L., Gandz, J.: “Toward a Framework of Leader Character in Organizations” </a:t>
            </a:r>
            <a:r>
              <a:rPr lang="en-US" sz="800" u="sng" dirty="0"/>
              <a:t>Journal of Management Studies</a:t>
            </a:r>
            <a:r>
              <a:rPr lang="en-US" sz="800" dirty="0"/>
              <a:t>, 2017</a:t>
            </a:r>
          </a:p>
        </p:txBody>
      </p:sp>
    </p:spTree>
    <p:extLst>
      <p:ext uri="{BB962C8B-B14F-4D97-AF65-F5344CB8AC3E}">
        <p14:creationId xmlns:p14="http://schemas.microsoft.com/office/powerpoint/2010/main" val="135802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9AF588-36F4-6B6D-5AF9-0921C60C1B66}"/>
              </a:ext>
            </a:extLst>
          </p:cNvPr>
          <p:cNvSpPr txBox="1">
            <a:spLocks/>
          </p:cNvSpPr>
          <p:nvPr/>
        </p:nvSpPr>
        <p:spPr>
          <a:xfrm>
            <a:off x="1016000" y="431521"/>
            <a:ext cx="10160000" cy="1143000"/>
          </a:xfrm>
          <a:prstGeom prst="rect">
            <a:avLst/>
          </a:prstGeom>
        </p:spPr>
        <p:txBody>
          <a:bodyPr/>
          <a:lstStyle>
            <a:lvl1pPr algn="l" rtl="0" eaLnBrk="0" fontAlgn="base" hangingPunct="0">
              <a:spcBef>
                <a:spcPct val="0"/>
              </a:spcBef>
              <a:spcAft>
                <a:spcPct val="0"/>
              </a:spcAft>
              <a:defRPr sz="4600" kern="1200" spc="-100">
                <a:solidFill>
                  <a:srgbClr val="002060"/>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pitchFamily="18"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algn="ctr">
              <a:defRPr/>
            </a:pPr>
            <a:r>
              <a:rPr lang="en-US" sz="4399" b="1" u="sng" dirty="0">
                <a:solidFill>
                  <a:srgbClr val="0070C0"/>
                </a:solidFill>
                <a:latin typeface="Arial" panose="020B0604020202020204" pitchFamily="34" charset="0"/>
                <a:cs typeface="Arial" panose="020B0604020202020204" pitchFamily="34" charset="0"/>
              </a:rPr>
              <a:t>Now What?</a:t>
            </a:r>
          </a:p>
        </p:txBody>
      </p:sp>
      <p:sp>
        <p:nvSpPr>
          <p:cNvPr id="4" name="Content Placeholder 2">
            <a:extLst>
              <a:ext uri="{FF2B5EF4-FFF2-40B4-BE49-F238E27FC236}">
                <a16:creationId xmlns:a16="http://schemas.microsoft.com/office/drawing/2014/main" id="{432CBA84-1015-51D9-618E-FD977979500D}"/>
              </a:ext>
            </a:extLst>
          </p:cNvPr>
          <p:cNvSpPr>
            <a:spLocks noGrp="1"/>
          </p:cNvSpPr>
          <p:nvPr>
            <p:ph idx="1"/>
          </p:nvPr>
        </p:nvSpPr>
        <p:spPr>
          <a:xfrm>
            <a:off x="666750" y="1298448"/>
            <a:ext cx="10877550" cy="5559551"/>
          </a:xfrm>
        </p:spPr>
        <p:txBody>
          <a:bodyPr/>
          <a:lstStyle/>
          <a:p>
            <a:r>
              <a:rPr lang="en-US" altLang="en-US" sz="3200" dirty="0">
                <a:latin typeface="Arial" panose="020B0604020202020204" pitchFamily="34" charset="0"/>
                <a:cs typeface="Arial" panose="020B0604020202020204" pitchFamily="34" charset="0"/>
              </a:rPr>
              <a:t>What can you do to improve your own character?</a:t>
            </a:r>
          </a:p>
          <a:p>
            <a:endParaRPr lang="en-US" altLang="en-US" sz="3200" dirty="0">
              <a:latin typeface="Arial" panose="020B0604020202020204" pitchFamily="34" charset="0"/>
              <a:cs typeface="Arial" panose="020B0604020202020204" pitchFamily="34" charset="0"/>
            </a:endParaRPr>
          </a:p>
          <a:p>
            <a:r>
              <a:rPr lang="en-US" altLang="en-US" sz="3200" dirty="0">
                <a:latin typeface="Arial" panose="020B0604020202020204" pitchFamily="34" charset="0"/>
                <a:cs typeface="Arial" panose="020B0604020202020204" pitchFamily="34" charset="0"/>
              </a:rPr>
              <a:t>What can you do to improve the culture within your Unit? Wing? RCAF? CAF? </a:t>
            </a:r>
          </a:p>
          <a:p>
            <a:endParaRPr lang="en-US" altLang="en-US" sz="3200" dirty="0">
              <a:latin typeface="Arial" panose="020B0604020202020204" pitchFamily="34" charset="0"/>
              <a:cs typeface="Arial" panose="020B0604020202020204" pitchFamily="34" charset="0"/>
            </a:endParaRPr>
          </a:p>
          <a:p>
            <a:r>
              <a:rPr lang="en-US" altLang="en-US" sz="3200" dirty="0">
                <a:latin typeface="Arial" panose="020B0604020202020204" pitchFamily="34" charset="0"/>
                <a:cs typeface="Arial" panose="020B0604020202020204" pitchFamily="34" charset="0"/>
              </a:rPr>
              <a:t>This has been done in other institutions (CRA, CBSA…).</a:t>
            </a:r>
          </a:p>
          <a:p>
            <a:endParaRPr lang="en-US" altLang="en-US" sz="3200" dirty="0">
              <a:latin typeface="Arial" panose="020B0604020202020204" pitchFamily="34" charset="0"/>
              <a:cs typeface="Arial" panose="020B0604020202020204" pitchFamily="34" charset="0"/>
            </a:endParaRPr>
          </a:p>
          <a:p>
            <a:r>
              <a:rPr lang="en-US" altLang="en-US" sz="3200" dirty="0">
                <a:latin typeface="Arial" panose="020B0604020202020204" pitchFamily="34" charset="0"/>
                <a:cs typeface="Arial" panose="020B0604020202020204" pitchFamily="34" charset="0"/>
              </a:rPr>
              <a:t>WE have an opportunity.</a:t>
            </a:r>
          </a:p>
          <a:p>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20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4CDC-D953-42C6-9279-05ECB373634F}"/>
              </a:ext>
            </a:extLst>
          </p:cNvPr>
          <p:cNvSpPr>
            <a:spLocks noGrp="1"/>
          </p:cNvSpPr>
          <p:nvPr>
            <p:ph type="title"/>
          </p:nvPr>
        </p:nvSpPr>
        <p:spPr>
          <a:xfrm>
            <a:off x="2260979" y="274638"/>
            <a:ext cx="10160000" cy="1143000"/>
          </a:xfrm>
        </p:spPr>
        <p:txBody>
          <a:bodyPr/>
          <a:lstStyle/>
          <a:p>
            <a:r>
              <a:rPr lang="en-US" dirty="0"/>
              <a:t> Character/Competence Judgment</a:t>
            </a:r>
          </a:p>
        </p:txBody>
      </p:sp>
      <p:pic>
        <p:nvPicPr>
          <p:cNvPr id="4" name="Picture 3" descr="Chart&#10;&#10;Description automatically generated">
            <a:extLst>
              <a:ext uri="{FF2B5EF4-FFF2-40B4-BE49-F238E27FC236}">
                <a16:creationId xmlns:a16="http://schemas.microsoft.com/office/drawing/2014/main" id="{EDC6A3F8-F397-412C-94AD-8F426D4B977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76935" y="1127760"/>
            <a:ext cx="9314865" cy="4785360"/>
          </a:xfrm>
          <a:prstGeom prst="rect">
            <a:avLst/>
          </a:prstGeom>
        </p:spPr>
      </p:pic>
      <p:sp>
        <p:nvSpPr>
          <p:cNvPr id="5" name="Content Placeholder 2"/>
          <p:cNvSpPr>
            <a:spLocks noGrp="1"/>
          </p:cNvSpPr>
          <p:nvPr>
            <p:ph idx="1"/>
          </p:nvPr>
        </p:nvSpPr>
        <p:spPr>
          <a:xfrm>
            <a:off x="4074742" y="6489576"/>
            <a:ext cx="8117258" cy="368424"/>
          </a:xfrm>
          <a:solidFill>
            <a:schemeClr val="bg1"/>
          </a:solidFill>
        </p:spPr>
        <p:txBody>
          <a:bodyPr/>
          <a:lstStyle/>
          <a:p>
            <a:pPr marL="114300" indent="0">
              <a:buNone/>
            </a:pPr>
            <a:r>
              <a:rPr lang="en-US" altLang="en-US" sz="1600" dirty="0"/>
              <a:t>*Slide taken from Ivey Institute for Leadership: Leader Character Practitioner Course (2022)</a:t>
            </a:r>
          </a:p>
          <a:p>
            <a:pPr lvl="1"/>
            <a:endParaRPr lang="en-US" altLang="en-US" sz="1050" b="1" dirty="0"/>
          </a:p>
          <a:p>
            <a:pPr lvl="1"/>
            <a:endParaRPr lang="en-US" altLang="en-US" sz="1050" b="1" dirty="0"/>
          </a:p>
          <a:p>
            <a:endParaRPr lang="en-US" altLang="en-US" sz="1600" dirty="0"/>
          </a:p>
          <a:p>
            <a:endParaRPr lang="en-US" altLang="en-US" sz="1600" dirty="0"/>
          </a:p>
          <a:p>
            <a:endParaRPr lang="en-US" altLang="en-US" sz="1600" dirty="0"/>
          </a:p>
          <a:p>
            <a:endParaRPr lang="en-US" altLang="en-US" sz="1600" dirty="0"/>
          </a:p>
          <a:p>
            <a:pPr lvl="1"/>
            <a:endParaRPr lang="en-US" altLang="en-US" sz="1600" dirty="0"/>
          </a:p>
          <a:p>
            <a:pPr marL="114300" indent="0">
              <a:buNone/>
            </a:pPr>
            <a:endParaRPr lang="en-US" altLang="en-US" sz="1600" dirty="0"/>
          </a:p>
          <a:p>
            <a:endParaRPr lang="en-US" altLang="en-US" sz="1600" dirty="0"/>
          </a:p>
          <a:p>
            <a:pPr lvl="1"/>
            <a:endParaRPr lang="en-US" altLang="en-US" sz="1600" dirty="0"/>
          </a:p>
          <a:p>
            <a:endParaRPr lang="en-US" altLang="en-US" sz="1600" dirty="0"/>
          </a:p>
        </p:txBody>
      </p:sp>
      <p:cxnSp>
        <p:nvCxnSpPr>
          <p:cNvPr id="7" name="Straight Connector 6">
            <a:extLst>
              <a:ext uri="{FF2B5EF4-FFF2-40B4-BE49-F238E27FC236}">
                <a16:creationId xmlns:a16="http://schemas.microsoft.com/office/drawing/2014/main" id="{98E48152-E3A0-0A5D-63D4-ABD7E6BFDFEC}"/>
              </a:ext>
            </a:extLst>
          </p:cNvPr>
          <p:cNvCxnSpPr>
            <a:cxnSpLocks/>
          </p:cNvCxnSpPr>
          <p:nvPr/>
        </p:nvCxnSpPr>
        <p:spPr>
          <a:xfrm flipV="1">
            <a:off x="4892040" y="2331720"/>
            <a:ext cx="1432560" cy="533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E2214B-40D7-59C5-0311-32DB227DFA8E}"/>
              </a:ext>
            </a:extLst>
          </p:cNvPr>
          <p:cNvCxnSpPr>
            <a:cxnSpLocks/>
          </p:cNvCxnSpPr>
          <p:nvPr/>
        </p:nvCxnSpPr>
        <p:spPr>
          <a:xfrm flipV="1">
            <a:off x="6324600" y="1828800"/>
            <a:ext cx="1424940" cy="502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770D63-B812-1E41-838F-BD141F570478}"/>
              </a:ext>
            </a:extLst>
          </p:cNvPr>
          <p:cNvCxnSpPr>
            <a:cxnSpLocks/>
          </p:cNvCxnSpPr>
          <p:nvPr/>
        </p:nvCxnSpPr>
        <p:spPr>
          <a:xfrm flipV="1">
            <a:off x="4928527" y="3718242"/>
            <a:ext cx="1432560" cy="533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A09723-A432-53FD-6919-726D4EB268A6}"/>
              </a:ext>
            </a:extLst>
          </p:cNvPr>
          <p:cNvCxnSpPr>
            <a:cxnSpLocks/>
          </p:cNvCxnSpPr>
          <p:nvPr/>
        </p:nvCxnSpPr>
        <p:spPr>
          <a:xfrm flipV="1">
            <a:off x="4861560" y="3024981"/>
            <a:ext cx="1463040" cy="4954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D1C445-8276-F531-B721-27703C6789DD}"/>
              </a:ext>
            </a:extLst>
          </p:cNvPr>
          <p:cNvCxnSpPr>
            <a:cxnSpLocks/>
          </p:cNvCxnSpPr>
          <p:nvPr/>
        </p:nvCxnSpPr>
        <p:spPr>
          <a:xfrm flipV="1">
            <a:off x="3459480" y="2886648"/>
            <a:ext cx="1402080" cy="9993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F47AD4-0075-3307-B4EF-3C6FBD2167D6}"/>
              </a:ext>
            </a:extLst>
          </p:cNvPr>
          <p:cNvCxnSpPr>
            <a:cxnSpLocks/>
          </p:cNvCxnSpPr>
          <p:nvPr/>
        </p:nvCxnSpPr>
        <p:spPr>
          <a:xfrm flipV="1">
            <a:off x="6324600" y="3024981"/>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15AA58-7DF0-2A0C-8F82-966C3AC3A20A}"/>
              </a:ext>
            </a:extLst>
          </p:cNvPr>
          <p:cNvCxnSpPr>
            <a:cxnSpLocks/>
          </p:cNvCxnSpPr>
          <p:nvPr/>
        </p:nvCxnSpPr>
        <p:spPr>
          <a:xfrm flipV="1">
            <a:off x="6339033" y="3718242"/>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DD0827-659C-4A0E-2E5E-75B990BB26CD}"/>
              </a:ext>
            </a:extLst>
          </p:cNvPr>
          <p:cNvCxnSpPr>
            <a:cxnSpLocks/>
          </p:cNvCxnSpPr>
          <p:nvPr/>
        </p:nvCxnSpPr>
        <p:spPr>
          <a:xfrm flipV="1">
            <a:off x="6350060" y="4151787"/>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B3E966-D662-33E7-5762-87939D410F6A}"/>
              </a:ext>
            </a:extLst>
          </p:cNvPr>
          <p:cNvCxnSpPr>
            <a:cxnSpLocks/>
          </p:cNvCxnSpPr>
          <p:nvPr/>
        </p:nvCxnSpPr>
        <p:spPr>
          <a:xfrm flipV="1">
            <a:off x="6362700" y="2742882"/>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B06BFC-13CB-955A-162F-6534086D2465}"/>
              </a:ext>
            </a:extLst>
          </p:cNvPr>
          <p:cNvCxnSpPr>
            <a:cxnSpLocks/>
          </p:cNvCxnSpPr>
          <p:nvPr/>
        </p:nvCxnSpPr>
        <p:spPr>
          <a:xfrm flipV="1">
            <a:off x="6362700" y="2320529"/>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9D515F3-3C32-9A28-8619-A891D0C003C0}"/>
              </a:ext>
            </a:extLst>
          </p:cNvPr>
          <p:cNvCxnSpPr>
            <a:cxnSpLocks/>
          </p:cNvCxnSpPr>
          <p:nvPr/>
        </p:nvCxnSpPr>
        <p:spPr>
          <a:xfrm flipV="1">
            <a:off x="6362700" y="3417074"/>
            <a:ext cx="1424940" cy="29765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4D0081B-34B3-AF85-A160-97D0E6397C70}"/>
              </a:ext>
            </a:extLst>
          </p:cNvPr>
          <p:cNvCxnSpPr>
            <a:cxnSpLocks/>
          </p:cNvCxnSpPr>
          <p:nvPr/>
        </p:nvCxnSpPr>
        <p:spPr>
          <a:xfrm flipV="1">
            <a:off x="4880610" y="1920558"/>
            <a:ext cx="1443990" cy="9171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A2A6BEB-A651-2C0E-AAD4-429AB36C650C}"/>
              </a:ext>
            </a:extLst>
          </p:cNvPr>
          <p:cNvSpPr/>
          <p:nvPr/>
        </p:nvSpPr>
        <p:spPr>
          <a:xfrm>
            <a:off x="6133624" y="4264708"/>
            <a:ext cx="410817" cy="39560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6895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AD4D-24EA-7D6A-D4A2-D1E60D6F2733}"/>
              </a:ext>
            </a:extLst>
          </p:cNvPr>
          <p:cNvSpPr>
            <a:spLocks noGrp="1"/>
          </p:cNvSpPr>
          <p:nvPr>
            <p:ph type="title"/>
          </p:nvPr>
        </p:nvSpPr>
        <p:spPr/>
        <p:txBody>
          <a:bodyPr/>
          <a:lstStyle/>
          <a:p>
            <a:pPr algn="ctr"/>
            <a:r>
              <a:rPr lang="en-CA" u="sng" dirty="0"/>
              <a:t>Something to Consider</a:t>
            </a:r>
          </a:p>
        </p:txBody>
      </p:sp>
      <p:sp>
        <p:nvSpPr>
          <p:cNvPr id="3" name="Content Placeholder 2">
            <a:extLst>
              <a:ext uri="{FF2B5EF4-FFF2-40B4-BE49-F238E27FC236}">
                <a16:creationId xmlns:a16="http://schemas.microsoft.com/office/drawing/2014/main" id="{2D7A6704-4A40-F9DA-E594-14396C7F4267}"/>
              </a:ext>
            </a:extLst>
          </p:cNvPr>
          <p:cNvSpPr>
            <a:spLocks noGrp="1"/>
          </p:cNvSpPr>
          <p:nvPr>
            <p:ph idx="1"/>
          </p:nvPr>
        </p:nvSpPr>
        <p:spPr/>
        <p:txBody>
          <a:bodyPr/>
          <a:lstStyle/>
          <a:p>
            <a:pPr marL="0" indent="0" algn="ctr">
              <a:buNone/>
            </a:pPr>
            <a:r>
              <a:rPr lang="en-CA" sz="3600" b="1" i="1" dirty="0"/>
              <a:t>What the Royal Canadian Air Force does?</a:t>
            </a:r>
          </a:p>
          <a:p>
            <a:pPr marL="0" indent="0" algn="ctr">
              <a:buNone/>
            </a:pPr>
            <a:endParaRPr lang="en-CA" sz="3600" dirty="0"/>
          </a:p>
          <a:p>
            <a:pPr marL="0" indent="0" algn="ctr">
              <a:buNone/>
            </a:pPr>
            <a:r>
              <a:rPr lang="en-CA" sz="3600" dirty="0"/>
              <a:t>Responsible for training, generating and maintaining </a:t>
            </a:r>
            <a:r>
              <a:rPr lang="en-CA" sz="3600" b="1" i="1" u="sng" dirty="0"/>
              <a:t>combat capable</a:t>
            </a:r>
            <a:r>
              <a:rPr lang="en-CA" sz="3600" dirty="0"/>
              <a:t>, multi-purpose air forces to meet Canada's defence objectives.</a:t>
            </a:r>
          </a:p>
          <a:p>
            <a:pPr marL="0" indent="0" algn="ctr">
              <a:buNone/>
            </a:pPr>
            <a:endParaRPr lang="en-CA" sz="3600" dirty="0"/>
          </a:p>
        </p:txBody>
      </p:sp>
    </p:spTree>
    <p:extLst>
      <p:ext uri="{BB962C8B-B14F-4D97-AF65-F5344CB8AC3E}">
        <p14:creationId xmlns:p14="http://schemas.microsoft.com/office/powerpoint/2010/main" val="251906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267B-21FB-AE81-BEA1-46C85F0BAFF0}"/>
              </a:ext>
            </a:extLst>
          </p:cNvPr>
          <p:cNvSpPr>
            <a:spLocks noGrp="1"/>
          </p:cNvSpPr>
          <p:nvPr>
            <p:ph type="title"/>
          </p:nvPr>
        </p:nvSpPr>
        <p:spPr>
          <a:xfrm>
            <a:off x="838200" y="2766218"/>
            <a:ext cx="10515600" cy="1325563"/>
          </a:xfrm>
        </p:spPr>
        <p:txBody>
          <a:bodyPr/>
          <a:lstStyle/>
          <a:p>
            <a:pPr algn="ctr"/>
            <a:r>
              <a:rPr lang="en-CA" dirty="0"/>
              <a:t>Thank you</a:t>
            </a:r>
          </a:p>
        </p:txBody>
      </p:sp>
    </p:spTree>
    <p:extLst>
      <p:ext uri="{BB962C8B-B14F-4D97-AF65-F5344CB8AC3E}">
        <p14:creationId xmlns:p14="http://schemas.microsoft.com/office/powerpoint/2010/main" val="33701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64ED-2A21-6807-56DF-F576AA7EC0FA}"/>
              </a:ext>
            </a:extLst>
          </p:cNvPr>
          <p:cNvSpPr>
            <a:spLocks noGrp="1"/>
          </p:cNvSpPr>
          <p:nvPr>
            <p:ph type="title"/>
          </p:nvPr>
        </p:nvSpPr>
        <p:spPr/>
        <p:txBody>
          <a:bodyPr/>
          <a:lstStyle/>
          <a:p>
            <a:r>
              <a:rPr lang="en-CA" b="1" i="0" dirty="0">
                <a:solidFill>
                  <a:srgbClr val="002060"/>
                </a:solidFill>
                <a:effectLst/>
                <a:latin typeface="Lato" panose="020F0502020204030203" pitchFamily="34" charset="0"/>
              </a:rPr>
              <a:t>How to Win </a:t>
            </a:r>
            <a:r>
              <a:rPr lang="en-CA" dirty="0">
                <a:solidFill>
                  <a:srgbClr val="002060"/>
                </a:solidFill>
                <a:latin typeface="Lato" panose="020F0502020204030203" pitchFamily="34" charset="0"/>
              </a:rPr>
              <a:t>in Operations</a:t>
            </a:r>
            <a:r>
              <a:rPr lang="en-CA" b="1" i="0" dirty="0">
                <a:solidFill>
                  <a:srgbClr val="002060"/>
                </a:solidFill>
                <a:effectLst/>
                <a:latin typeface="Lato" panose="020F0502020204030203" pitchFamily="34" charset="0"/>
              </a:rPr>
              <a:t>?</a:t>
            </a:r>
            <a:endParaRPr lang="en-CA" dirty="0">
              <a:solidFill>
                <a:srgbClr val="002060"/>
              </a:solidFill>
            </a:endParaRPr>
          </a:p>
        </p:txBody>
      </p:sp>
      <p:sp>
        <p:nvSpPr>
          <p:cNvPr id="3" name="Content Placeholder 2">
            <a:extLst>
              <a:ext uri="{FF2B5EF4-FFF2-40B4-BE49-F238E27FC236}">
                <a16:creationId xmlns:a16="http://schemas.microsoft.com/office/drawing/2014/main" id="{DE5593AE-F916-6643-322E-09A7792F49A9}"/>
              </a:ext>
            </a:extLst>
          </p:cNvPr>
          <p:cNvSpPr>
            <a:spLocks noGrp="1"/>
          </p:cNvSpPr>
          <p:nvPr>
            <p:ph idx="1"/>
          </p:nvPr>
        </p:nvSpPr>
        <p:spPr/>
        <p:txBody>
          <a:bodyPr>
            <a:normAutofit/>
          </a:bodyPr>
          <a:lstStyle/>
          <a:p>
            <a:pPr algn="just" fontAlgn="base"/>
            <a:r>
              <a:rPr lang="en-CA" dirty="0"/>
              <a:t>Multiple schools of thought:</a:t>
            </a:r>
          </a:p>
          <a:p>
            <a:pPr lvl="1" algn="just" fontAlgn="base"/>
            <a:r>
              <a:rPr lang="en-CA" dirty="0">
                <a:solidFill>
                  <a:schemeClr val="accent1"/>
                </a:solidFill>
              </a:rPr>
              <a:t>Equipment Wins – </a:t>
            </a:r>
          </a:p>
          <a:p>
            <a:pPr lvl="2" algn="just" fontAlgn="base"/>
            <a:r>
              <a:rPr lang="en-CA" dirty="0">
                <a:solidFill>
                  <a:schemeClr val="tx1"/>
                </a:solidFill>
              </a:rPr>
              <a:t>“More/better sensors, more communications, more and better computers, more and better display devices, more satellites, more and better fusion centers, etc.—all tied into one giant fully informed, fully capable C2 system. This way of thinking emphasizes hardware as the solution.”</a:t>
            </a:r>
          </a:p>
          <a:p>
            <a:pPr lvl="1" algn="just" fontAlgn="base"/>
            <a:r>
              <a:rPr lang="en-CA" dirty="0">
                <a:solidFill>
                  <a:schemeClr val="accent1"/>
                </a:solidFill>
              </a:rPr>
              <a:t>People Win – </a:t>
            </a:r>
          </a:p>
          <a:p>
            <a:pPr lvl="2" algn="just" fontAlgn="base"/>
            <a:r>
              <a:rPr lang="en-CA" dirty="0">
                <a:solidFill>
                  <a:schemeClr val="tx1"/>
                </a:solidFill>
              </a:rPr>
              <a:t>“Need </a:t>
            </a:r>
            <a:r>
              <a:rPr lang="en-CA" i="1" dirty="0">
                <a:solidFill>
                  <a:schemeClr val="tx1"/>
                </a:solidFill>
              </a:rPr>
              <a:t>Insight and Vision </a:t>
            </a:r>
            <a:r>
              <a:rPr lang="en-CA" dirty="0">
                <a:solidFill>
                  <a:schemeClr val="tx1"/>
                </a:solidFill>
              </a:rPr>
              <a:t>to unveil adversary plans/actions and to “foresee” own goals and appropriate plans and actions</a:t>
            </a:r>
          </a:p>
          <a:p>
            <a:pPr lvl="2" algn="just" fontAlgn="base"/>
            <a:r>
              <a:rPr lang="en-CA" dirty="0">
                <a:solidFill>
                  <a:schemeClr val="tx1"/>
                </a:solidFill>
              </a:rPr>
              <a:t>Need </a:t>
            </a:r>
            <a:r>
              <a:rPr lang="en-CA" i="1" dirty="0">
                <a:solidFill>
                  <a:schemeClr val="tx1"/>
                </a:solidFill>
              </a:rPr>
              <a:t>Focus and Direction</a:t>
            </a:r>
            <a:r>
              <a:rPr lang="en-CA" dirty="0">
                <a:solidFill>
                  <a:schemeClr val="tx1"/>
                </a:solidFill>
              </a:rPr>
              <a:t>, to achieve some goal or aim</a:t>
            </a:r>
          </a:p>
          <a:p>
            <a:pPr lvl="2" algn="just" fontAlgn="base"/>
            <a:r>
              <a:rPr lang="en-CA" dirty="0">
                <a:solidFill>
                  <a:schemeClr val="tx1"/>
                </a:solidFill>
              </a:rPr>
              <a:t>Need </a:t>
            </a:r>
            <a:r>
              <a:rPr lang="en-CA" i="1" dirty="0">
                <a:solidFill>
                  <a:schemeClr val="tx1"/>
                </a:solidFill>
              </a:rPr>
              <a:t>Adaptability</a:t>
            </a:r>
            <a:r>
              <a:rPr lang="en-CA" dirty="0">
                <a:solidFill>
                  <a:schemeClr val="tx1"/>
                </a:solidFill>
              </a:rPr>
              <a:t>, to cope with uncertain and ever-changing circumstances</a:t>
            </a:r>
          </a:p>
          <a:p>
            <a:pPr lvl="2" algn="just" fontAlgn="base"/>
            <a:r>
              <a:rPr lang="en-CA" dirty="0">
                <a:solidFill>
                  <a:schemeClr val="tx1"/>
                </a:solidFill>
              </a:rPr>
              <a:t>Need </a:t>
            </a:r>
            <a:r>
              <a:rPr lang="en-CA" i="1" dirty="0">
                <a:solidFill>
                  <a:schemeClr val="tx1"/>
                </a:solidFill>
              </a:rPr>
              <a:t>Security</a:t>
            </a:r>
            <a:r>
              <a:rPr lang="en-CA" dirty="0">
                <a:solidFill>
                  <a:schemeClr val="tx1"/>
                </a:solidFill>
              </a:rPr>
              <a:t>, to remain unpredictable”</a:t>
            </a:r>
          </a:p>
          <a:p>
            <a:pPr algn="just" fontAlgn="base"/>
            <a:r>
              <a:rPr lang="en-CA" b="1" dirty="0">
                <a:solidFill>
                  <a:srgbClr val="FF0000"/>
                </a:solidFill>
              </a:rPr>
              <a:t>Which version can you positively impact every day?</a:t>
            </a:r>
          </a:p>
        </p:txBody>
      </p:sp>
      <p:sp>
        <p:nvSpPr>
          <p:cNvPr id="4" name="TextBox 3">
            <a:extLst>
              <a:ext uri="{FF2B5EF4-FFF2-40B4-BE49-F238E27FC236}">
                <a16:creationId xmlns:a16="http://schemas.microsoft.com/office/drawing/2014/main" id="{B2029660-3A3B-470E-540D-65AC23B87084}"/>
              </a:ext>
            </a:extLst>
          </p:cNvPr>
          <p:cNvSpPr txBox="1"/>
          <p:nvPr/>
        </p:nvSpPr>
        <p:spPr>
          <a:xfrm>
            <a:off x="8329624" y="6346625"/>
            <a:ext cx="3488134" cy="276999"/>
          </a:xfrm>
          <a:prstGeom prst="rect">
            <a:avLst/>
          </a:prstGeom>
          <a:noFill/>
        </p:spPr>
        <p:txBody>
          <a:bodyPr wrap="none" rtlCol="0">
            <a:spAutoFit/>
          </a:bodyPr>
          <a:lstStyle/>
          <a:p>
            <a:r>
              <a:rPr lang="en-CA" sz="1200" dirty="0"/>
              <a:t>John Boyd, </a:t>
            </a:r>
            <a:r>
              <a:rPr lang="en-CA" sz="1200" dirty="0">
                <a:hlinkClick r:id="rId3"/>
              </a:rPr>
              <a:t>Organic Design for Command and Control</a:t>
            </a:r>
            <a:endParaRPr lang="en-CA" sz="1200" dirty="0"/>
          </a:p>
        </p:txBody>
      </p:sp>
    </p:spTree>
    <p:extLst>
      <p:ext uri="{BB962C8B-B14F-4D97-AF65-F5344CB8AC3E}">
        <p14:creationId xmlns:p14="http://schemas.microsoft.com/office/powerpoint/2010/main" val="341550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64ED-2A21-6807-56DF-F576AA7EC0FA}"/>
              </a:ext>
            </a:extLst>
          </p:cNvPr>
          <p:cNvSpPr>
            <a:spLocks noGrp="1"/>
          </p:cNvSpPr>
          <p:nvPr>
            <p:ph type="title"/>
          </p:nvPr>
        </p:nvSpPr>
        <p:spPr/>
        <p:txBody>
          <a:bodyPr/>
          <a:lstStyle/>
          <a:p>
            <a:r>
              <a:rPr lang="en-CA" b="1" i="0" dirty="0">
                <a:solidFill>
                  <a:srgbClr val="002060"/>
                </a:solidFill>
                <a:effectLst/>
                <a:latin typeface="Lato" panose="020F0502020204030203" pitchFamily="34" charset="0"/>
              </a:rPr>
              <a:t>How to Win </a:t>
            </a:r>
            <a:r>
              <a:rPr lang="en-CA" dirty="0">
                <a:solidFill>
                  <a:srgbClr val="002060"/>
                </a:solidFill>
                <a:latin typeface="Lato" panose="020F0502020204030203" pitchFamily="34" charset="0"/>
              </a:rPr>
              <a:t>in Operations</a:t>
            </a:r>
            <a:r>
              <a:rPr lang="en-CA" b="1" i="0" dirty="0">
                <a:solidFill>
                  <a:srgbClr val="002060"/>
                </a:solidFill>
                <a:effectLst/>
                <a:latin typeface="Lato" panose="020F0502020204030203" pitchFamily="34" charset="0"/>
              </a:rPr>
              <a:t>? How We Think</a:t>
            </a:r>
            <a:endParaRPr lang="en-CA" dirty="0">
              <a:solidFill>
                <a:srgbClr val="002060"/>
              </a:solidFill>
            </a:endParaRPr>
          </a:p>
        </p:txBody>
      </p:sp>
      <p:sp>
        <p:nvSpPr>
          <p:cNvPr id="3" name="Content Placeholder 2">
            <a:extLst>
              <a:ext uri="{FF2B5EF4-FFF2-40B4-BE49-F238E27FC236}">
                <a16:creationId xmlns:a16="http://schemas.microsoft.com/office/drawing/2014/main" id="{DE5593AE-F916-6643-322E-09A7792F49A9}"/>
              </a:ext>
            </a:extLst>
          </p:cNvPr>
          <p:cNvSpPr>
            <a:spLocks noGrp="1"/>
          </p:cNvSpPr>
          <p:nvPr>
            <p:ph idx="1"/>
          </p:nvPr>
        </p:nvSpPr>
        <p:spPr/>
        <p:txBody>
          <a:bodyPr>
            <a:normAutofit/>
          </a:bodyPr>
          <a:lstStyle/>
          <a:p>
            <a:pPr algn="just" fontAlgn="base"/>
            <a:r>
              <a:rPr lang="en-CA" dirty="0">
                <a:solidFill>
                  <a:srgbClr val="FF0000"/>
                </a:solidFill>
              </a:rPr>
              <a:t>How do we convince others to stop fighting for their way of life?</a:t>
            </a:r>
          </a:p>
          <a:p>
            <a:pPr algn="just" fontAlgn="base"/>
            <a:r>
              <a:rPr lang="en-CA" dirty="0"/>
              <a:t>This drives the bulk of the CAF’s purpose. Things we can do include:</a:t>
            </a:r>
          </a:p>
          <a:p>
            <a:pPr lvl="1" algn="just" fontAlgn="base"/>
            <a:r>
              <a:rPr lang="en-CA" dirty="0">
                <a:solidFill>
                  <a:schemeClr val="accent1"/>
                </a:solidFill>
              </a:rPr>
              <a:t>Take Territory</a:t>
            </a:r>
          </a:p>
          <a:p>
            <a:pPr lvl="1" algn="just" fontAlgn="base"/>
            <a:r>
              <a:rPr lang="en-CA" dirty="0">
                <a:solidFill>
                  <a:schemeClr val="accent1"/>
                </a:solidFill>
              </a:rPr>
              <a:t>Kill combatants</a:t>
            </a:r>
          </a:p>
          <a:p>
            <a:pPr lvl="1" algn="just" fontAlgn="base"/>
            <a:r>
              <a:rPr lang="en-CA" dirty="0">
                <a:solidFill>
                  <a:schemeClr val="accent1"/>
                </a:solidFill>
              </a:rPr>
              <a:t>Destroy C2 (or C3/C4/C5) structures</a:t>
            </a:r>
          </a:p>
          <a:p>
            <a:pPr lvl="1" algn="just" fontAlgn="base"/>
            <a:r>
              <a:rPr lang="en-CA" dirty="0">
                <a:solidFill>
                  <a:schemeClr val="accent1"/>
                </a:solidFill>
              </a:rPr>
              <a:t>We can pay money</a:t>
            </a:r>
          </a:p>
          <a:p>
            <a:pPr lvl="1" algn="just" fontAlgn="base"/>
            <a:r>
              <a:rPr lang="en-CA" dirty="0">
                <a:solidFill>
                  <a:schemeClr val="accent1"/>
                </a:solidFill>
              </a:rPr>
              <a:t>We can give jobs</a:t>
            </a:r>
          </a:p>
          <a:p>
            <a:pPr lvl="1" algn="just" fontAlgn="base"/>
            <a:r>
              <a:rPr lang="en-CA" dirty="0">
                <a:solidFill>
                  <a:schemeClr val="accent1"/>
                </a:solidFill>
              </a:rPr>
              <a:t>We can patrol endlessly</a:t>
            </a:r>
          </a:p>
          <a:p>
            <a:pPr lvl="1" algn="just" fontAlgn="base"/>
            <a:r>
              <a:rPr lang="en-CA" dirty="0">
                <a:solidFill>
                  <a:schemeClr val="accent1"/>
                </a:solidFill>
              </a:rPr>
              <a:t>Support some rebuilding</a:t>
            </a:r>
          </a:p>
          <a:p>
            <a:pPr algn="just" fontAlgn="base"/>
            <a:r>
              <a:rPr lang="en-CA" dirty="0"/>
              <a:t>But the Taliban, the Viet Kong, the Cartels, the US Revolutionaries and scores more kept fighting.</a:t>
            </a:r>
          </a:p>
          <a:p>
            <a:pPr algn="just" fontAlgn="base"/>
            <a:r>
              <a:rPr lang="en-CA" dirty="0"/>
              <a:t>If our goal is to Win, then this can be like a game. We can thus Think in “</a:t>
            </a:r>
            <a:r>
              <a:rPr lang="en-CA" b="1" u="sng" dirty="0"/>
              <a:t>Game</a:t>
            </a:r>
            <a:r>
              <a:rPr lang="en-CA" dirty="0"/>
              <a:t>” terms.</a:t>
            </a:r>
          </a:p>
        </p:txBody>
      </p:sp>
      <p:sp>
        <p:nvSpPr>
          <p:cNvPr id="4" name="TextBox 3">
            <a:extLst>
              <a:ext uri="{FF2B5EF4-FFF2-40B4-BE49-F238E27FC236}">
                <a16:creationId xmlns:a16="http://schemas.microsoft.com/office/drawing/2014/main" id="{B2029660-3A3B-470E-540D-65AC23B87084}"/>
              </a:ext>
            </a:extLst>
          </p:cNvPr>
          <p:cNvSpPr txBox="1"/>
          <p:nvPr/>
        </p:nvSpPr>
        <p:spPr>
          <a:xfrm>
            <a:off x="8329624" y="6346625"/>
            <a:ext cx="3488134" cy="276999"/>
          </a:xfrm>
          <a:prstGeom prst="rect">
            <a:avLst/>
          </a:prstGeom>
          <a:noFill/>
        </p:spPr>
        <p:txBody>
          <a:bodyPr wrap="none" rtlCol="0">
            <a:spAutoFit/>
          </a:bodyPr>
          <a:lstStyle/>
          <a:p>
            <a:r>
              <a:rPr lang="en-CA" sz="1200" dirty="0"/>
              <a:t>John Boyd, </a:t>
            </a:r>
            <a:r>
              <a:rPr lang="en-CA" sz="1200" dirty="0">
                <a:hlinkClick r:id="rId3"/>
              </a:rPr>
              <a:t>Organic Design for Command and Control</a:t>
            </a:r>
            <a:endParaRPr lang="en-CA" sz="1200" dirty="0"/>
          </a:p>
        </p:txBody>
      </p:sp>
    </p:spTree>
    <p:extLst>
      <p:ext uri="{BB962C8B-B14F-4D97-AF65-F5344CB8AC3E}">
        <p14:creationId xmlns:p14="http://schemas.microsoft.com/office/powerpoint/2010/main" val="112722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64ED-2A21-6807-56DF-F576AA7EC0FA}"/>
              </a:ext>
            </a:extLst>
          </p:cNvPr>
          <p:cNvSpPr>
            <a:spLocks noGrp="1"/>
          </p:cNvSpPr>
          <p:nvPr>
            <p:ph type="title"/>
          </p:nvPr>
        </p:nvSpPr>
        <p:spPr/>
        <p:txBody>
          <a:bodyPr/>
          <a:lstStyle/>
          <a:p>
            <a:r>
              <a:rPr lang="en-CA" b="1" i="0" dirty="0">
                <a:solidFill>
                  <a:srgbClr val="002060"/>
                </a:solidFill>
                <a:effectLst/>
                <a:latin typeface="Lato" panose="020F0502020204030203" pitchFamily="34" charset="0"/>
              </a:rPr>
              <a:t>How to Win in Operations? How We Play</a:t>
            </a:r>
            <a:endParaRPr lang="en-CA" dirty="0">
              <a:solidFill>
                <a:srgbClr val="002060"/>
              </a:solidFill>
            </a:endParaRPr>
          </a:p>
        </p:txBody>
      </p:sp>
      <p:sp>
        <p:nvSpPr>
          <p:cNvPr id="3" name="Content Placeholder 2">
            <a:extLst>
              <a:ext uri="{FF2B5EF4-FFF2-40B4-BE49-F238E27FC236}">
                <a16:creationId xmlns:a16="http://schemas.microsoft.com/office/drawing/2014/main" id="{DE5593AE-F916-6643-322E-09A7792F49A9}"/>
              </a:ext>
            </a:extLst>
          </p:cNvPr>
          <p:cNvSpPr>
            <a:spLocks noGrp="1"/>
          </p:cNvSpPr>
          <p:nvPr>
            <p:ph idx="1"/>
          </p:nvPr>
        </p:nvSpPr>
        <p:spPr>
          <a:xfrm>
            <a:off x="555012" y="1208407"/>
            <a:ext cx="10798790" cy="4916659"/>
          </a:xfrm>
        </p:spPr>
        <p:txBody>
          <a:bodyPr>
            <a:normAutofit/>
          </a:bodyPr>
          <a:lstStyle/>
          <a:p>
            <a:pPr algn="just" fontAlgn="base"/>
            <a:r>
              <a:rPr lang="en-CA" dirty="0"/>
              <a:t>When have you lost a game and decided to</a:t>
            </a:r>
            <a:r>
              <a:rPr lang="en-CA" dirty="0">
                <a:solidFill>
                  <a:srgbClr val="FF0000"/>
                </a:solidFill>
              </a:rPr>
              <a:t> </a:t>
            </a:r>
            <a:r>
              <a:rPr lang="en-CA" i="1" u="sng" dirty="0">
                <a:solidFill>
                  <a:srgbClr val="FF0000"/>
                </a:solidFill>
              </a:rPr>
              <a:t>never play against that person again…ever</a:t>
            </a:r>
            <a:r>
              <a:rPr lang="en-CA" dirty="0">
                <a:solidFill>
                  <a:srgbClr val="FF0000"/>
                </a:solidFill>
              </a:rPr>
              <a:t>?</a:t>
            </a:r>
          </a:p>
          <a:p>
            <a:pPr marL="0" indent="0" algn="just" fontAlgn="base">
              <a:buNone/>
            </a:pPr>
            <a:endParaRPr lang="en-CA" dirty="0"/>
          </a:p>
          <a:p>
            <a:pPr algn="just" fontAlgn="base"/>
            <a:r>
              <a:rPr lang="en-CA" dirty="0"/>
              <a:t>If you are so outmatched that you don’t think you could ever win, most people stop…unless…</a:t>
            </a:r>
          </a:p>
          <a:p>
            <a:pPr algn="just" fontAlgn="base"/>
            <a:r>
              <a:rPr lang="en-CA" dirty="0"/>
              <a:t>The stakes are so high that it’s worth the rest of your life to find a way to win.</a:t>
            </a:r>
          </a:p>
          <a:p>
            <a:pPr marL="0" indent="0" algn="just" fontAlgn="base">
              <a:buNone/>
            </a:pPr>
            <a:endParaRPr lang="en-CA" dirty="0"/>
          </a:p>
          <a:p>
            <a:pPr algn="just" fontAlgn="base"/>
            <a:r>
              <a:rPr lang="en-CA" dirty="0"/>
              <a:t>Need two parts:</a:t>
            </a:r>
          </a:p>
          <a:p>
            <a:pPr marL="1005808" lvl="1" indent="-457200" algn="just" fontAlgn="base">
              <a:buFont typeface="+mj-lt"/>
              <a:buAutoNum type="arabicParenR"/>
            </a:pPr>
            <a:r>
              <a:rPr lang="en-CA" dirty="0">
                <a:solidFill>
                  <a:schemeClr val="accent1"/>
                </a:solidFill>
              </a:rPr>
              <a:t>A way to outmatch such that they could </a:t>
            </a:r>
            <a:r>
              <a:rPr lang="en-CA" u="sng" dirty="0">
                <a:solidFill>
                  <a:schemeClr val="accent1"/>
                </a:solidFill>
              </a:rPr>
              <a:t>never</a:t>
            </a:r>
            <a:r>
              <a:rPr lang="en-CA" dirty="0">
                <a:solidFill>
                  <a:schemeClr val="accent1"/>
                </a:solidFill>
              </a:rPr>
              <a:t> win; and</a:t>
            </a:r>
          </a:p>
          <a:p>
            <a:pPr marL="1005808" lvl="1" indent="-457200" algn="just" fontAlgn="base">
              <a:buFont typeface="+mj-lt"/>
              <a:buAutoNum type="arabicParenR"/>
            </a:pPr>
            <a:r>
              <a:rPr lang="en-CA" dirty="0">
                <a:solidFill>
                  <a:schemeClr val="accent1"/>
                </a:solidFill>
              </a:rPr>
              <a:t>To lower the stakes so that losing isn’t so bad.</a:t>
            </a:r>
          </a:p>
        </p:txBody>
      </p:sp>
      <p:sp>
        <p:nvSpPr>
          <p:cNvPr id="4" name="TextBox 3">
            <a:extLst>
              <a:ext uri="{FF2B5EF4-FFF2-40B4-BE49-F238E27FC236}">
                <a16:creationId xmlns:a16="http://schemas.microsoft.com/office/drawing/2014/main" id="{B2029660-3A3B-470E-540D-65AC23B87084}"/>
              </a:ext>
            </a:extLst>
          </p:cNvPr>
          <p:cNvSpPr txBox="1"/>
          <p:nvPr/>
        </p:nvSpPr>
        <p:spPr>
          <a:xfrm>
            <a:off x="8329624" y="6346625"/>
            <a:ext cx="3488134" cy="276999"/>
          </a:xfrm>
          <a:prstGeom prst="rect">
            <a:avLst/>
          </a:prstGeom>
          <a:noFill/>
        </p:spPr>
        <p:txBody>
          <a:bodyPr wrap="none" rtlCol="0">
            <a:spAutoFit/>
          </a:bodyPr>
          <a:lstStyle/>
          <a:p>
            <a:r>
              <a:rPr lang="en-CA" sz="1200" dirty="0"/>
              <a:t>John Boyd, </a:t>
            </a:r>
            <a:r>
              <a:rPr lang="en-CA" sz="1200" dirty="0">
                <a:hlinkClick r:id="rId3"/>
              </a:rPr>
              <a:t>Organic Design for Command and Control</a:t>
            </a:r>
            <a:endParaRPr lang="en-CA" sz="1200" dirty="0"/>
          </a:p>
        </p:txBody>
      </p:sp>
    </p:spTree>
    <p:extLst>
      <p:ext uri="{BB962C8B-B14F-4D97-AF65-F5344CB8AC3E}">
        <p14:creationId xmlns:p14="http://schemas.microsoft.com/office/powerpoint/2010/main" val="51854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64ED-2A21-6807-56DF-F576AA7EC0FA}"/>
              </a:ext>
            </a:extLst>
          </p:cNvPr>
          <p:cNvSpPr>
            <a:spLocks noGrp="1"/>
          </p:cNvSpPr>
          <p:nvPr>
            <p:ph type="title"/>
          </p:nvPr>
        </p:nvSpPr>
        <p:spPr/>
        <p:txBody>
          <a:bodyPr/>
          <a:lstStyle/>
          <a:p>
            <a:r>
              <a:rPr lang="en-CA" dirty="0">
                <a:solidFill>
                  <a:srgbClr val="002060"/>
                </a:solidFill>
                <a:latin typeface="Lato" panose="020F0502020204030203" pitchFamily="34" charset="0"/>
              </a:rPr>
              <a:t>How We ALWAYS Win</a:t>
            </a:r>
            <a:endParaRPr lang="en-CA" dirty="0">
              <a:solidFill>
                <a:srgbClr val="0070C0"/>
              </a:solidFill>
            </a:endParaRPr>
          </a:p>
        </p:txBody>
      </p:sp>
      <p:sp>
        <p:nvSpPr>
          <p:cNvPr id="3" name="Content Placeholder 2">
            <a:extLst>
              <a:ext uri="{FF2B5EF4-FFF2-40B4-BE49-F238E27FC236}">
                <a16:creationId xmlns:a16="http://schemas.microsoft.com/office/drawing/2014/main" id="{DE5593AE-F916-6643-322E-09A7792F49A9}"/>
              </a:ext>
            </a:extLst>
          </p:cNvPr>
          <p:cNvSpPr>
            <a:spLocks noGrp="1"/>
          </p:cNvSpPr>
          <p:nvPr>
            <p:ph idx="1"/>
          </p:nvPr>
        </p:nvSpPr>
        <p:spPr>
          <a:xfrm>
            <a:off x="555012" y="1208407"/>
            <a:ext cx="6900866" cy="4916659"/>
          </a:xfrm>
        </p:spPr>
        <p:txBody>
          <a:bodyPr>
            <a:normAutofit lnSpcReduction="10000"/>
          </a:bodyPr>
          <a:lstStyle/>
          <a:p>
            <a:pPr algn="just" fontAlgn="base"/>
            <a:r>
              <a:rPr lang="en-CA" dirty="0"/>
              <a:t>Faster information processing on everything at every stage creates confusion, disorder, and chaos for the adversary</a:t>
            </a:r>
            <a:r>
              <a:rPr lang="en-CA" baseline="30000" dirty="0"/>
              <a:t>1</a:t>
            </a:r>
            <a:endParaRPr lang="en-CA" dirty="0"/>
          </a:p>
          <a:p>
            <a:pPr algn="just" fontAlgn="base"/>
            <a:r>
              <a:rPr lang="en-CA" dirty="0"/>
              <a:t>USAF Col (</a:t>
            </a:r>
            <a:r>
              <a:rPr lang="en-CA" dirty="0" err="1"/>
              <a:t>Ret’d</a:t>
            </a:r>
            <a:r>
              <a:rPr lang="en-CA" dirty="0"/>
              <a:t>) John Boyd suggested the OODA loop</a:t>
            </a:r>
            <a:r>
              <a:rPr lang="en-CA" baseline="30000" dirty="0"/>
              <a:t>2</a:t>
            </a:r>
            <a:r>
              <a:rPr lang="en-CA" dirty="0"/>
              <a:t>:</a:t>
            </a:r>
          </a:p>
          <a:p>
            <a:pPr lvl="1" algn="just" fontAlgn="base"/>
            <a:r>
              <a:rPr lang="en-CA" dirty="0"/>
              <a:t>Observe</a:t>
            </a:r>
          </a:p>
          <a:p>
            <a:pPr lvl="1" algn="just" fontAlgn="base"/>
            <a:r>
              <a:rPr lang="en-CA" dirty="0"/>
              <a:t>Orient</a:t>
            </a:r>
          </a:p>
          <a:p>
            <a:pPr lvl="1" algn="just" fontAlgn="base"/>
            <a:r>
              <a:rPr lang="en-CA" dirty="0"/>
              <a:t>Decide</a:t>
            </a:r>
          </a:p>
          <a:p>
            <a:pPr lvl="1" algn="just" fontAlgn="base"/>
            <a:r>
              <a:rPr lang="en-CA" dirty="0"/>
              <a:t>Act</a:t>
            </a:r>
          </a:p>
          <a:p>
            <a:pPr algn="just" fontAlgn="base"/>
            <a:r>
              <a:rPr lang="en-CA" dirty="0"/>
              <a:t>Equipment can help, but OODA loop is an information/decision processing loop managed by people.</a:t>
            </a:r>
          </a:p>
          <a:p>
            <a:pPr algn="just" fontAlgn="base"/>
            <a:r>
              <a:rPr lang="en-CA" dirty="0"/>
              <a:t>To process faster/better, we need people working as superior Teams.</a:t>
            </a:r>
          </a:p>
        </p:txBody>
      </p:sp>
      <p:sp>
        <p:nvSpPr>
          <p:cNvPr id="4" name="TextBox 3">
            <a:extLst>
              <a:ext uri="{FF2B5EF4-FFF2-40B4-BE49-F238E27FC236}">
                <a16:creationId xmlns:a16="http://schemas.microsoft.com/office/drawing/2014/main" id="{B2029660-3A3B-470E-540D-65AC23B87084}"/>
              </a:ext>
            </a:extLst>
          </p:cNvPr>
          <p:cNvSpPr txBox="1"/>
          <p:nvPr/>
        </p:nvSpPr>
        <p:spPr>
          <a:xfrm>
            <a:off x="8329624" y="6346625"/>
            <a:ext cx="3488134" cy="276999"/>
          </a:xfrm>
          <a:prstGeom prst="rect">
            <a:avLst/>
          </a:prstGeom>
          <a:noFill/>
        </p:spPr>
        <p:txBody>
          <a:bodyPr wrap="none" rtlCol="0">
            <a:spAutoFit/>
          </a:bodyPr>
          <a:lstStyle/>
          <a:p>
            <a:r>
              <a:rPr lang="en-CA" sz="1200" dirty="0"/>
              <a:t>John Boyd, </a:t>
            </a:r>
            <a:r>
              <a:rPr lang="en-CA" sz="1200" dirty="0">
                <a:hlinkClick r:id="rId3"/>
              </a:rPr>
              <a:t>Organic Design for Command and Control</a:t>
            </a:r>
            <a:endParaRPr lang="en-CA" sz="1200" dirty="0"/>
          </a:p>
        </p:txBody>
      </p:sp>
      <p:pic>
        <p:nvPicPr>
          <p:cNvPr id="1026" name="Picture 2" descr="OODA Loop">
            <a:extLst>
              <a:ext uri="{FF2B5EF4-FFF2-40B4-BE49-F238E27FC236}">
                <a16:creationId xmlns:a16="http://schemas.microsoft.com/office/drawing/2014/main" id="{365E06F6-0E9F-B4D5-37BD-0250F42497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5878" y="1071562"/>
            <a:ext cx="472440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7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64ED-2A21-6807-56DF-F576AA7EC0FA}"/>
              </a:ext>
            </a:extLst>
          </p:cNvPr>
          <p:cNvSpPr>
            <a:spLocks noGrp="1"/>
          </p:cNvSpPr>
          <p:nvPr>
            <p:ph type="title"/>
          </p:nvPr>
        </p:nvSpPr>
        <p:spPr/>
        <p:txBody>
          <a:bodyPr/>
          <a:lstStyle/>
          <a:p>
            <a:pPr algn="ctr"/>
            <a:r>
              <a:rPr lang="en-CA" b="1" i="0" u="sng" dirty="0">
                <a:solidFill>
                  <a:schemeClr val="accent1">
                    <a:lumMod val="50000"/>
                  </a:schemeClr>
                </a:solidFill>
                <a:effectLst/>
              </a:rPr>
              <a:t>Character and Competence</a:t>
            </a:r>
            <a:endParaRPr lang="en-CA" u="sng" dirty="0">
              <a:solidFill>
                <a:schemeClr val="accent1">
                  <a:lumMod val="50000"/>
                </a:schemeClr>
              </a:solidFill>
            </a:endParaRPr>
          </a:p>
        </p:txBody>
      </p:sp>
      <p:sp>
        <p:nvSpPr>
          <p:cNvPr id="3" name="Content Placeholder 2">
            <a:extLst>
              <a:ext uri="{FF2B5EF4-FFF2-40B4-BE49-F238E27FC236}">
                <a16:creationId xmlns:a16="http://schemas.microsoft.com/office/drawing/2014/main" id="{DE5593AE-F916-6643-322E-09A7792F49A9}"/>
              </a:ext>
            </a:extLst>
          </p:cNvPr>
          <p:cNvSpPr>
            <a:spLocks noGrp="1"/>
          </p:cNvSpPr>
          <p:nvPr>
            <p:ph idx="1"/>
          </p:nvPr>
        </p:nvSpPr>
        <p:spPr/>
        <p:txBody>
          <a:bodyPr>
            <a:normAutofit/>
          </a:bodyPr>
          <a:lstStyle/>
          <a:p>
            <a:pPr algn="just" fontAlgn="base">
              <a:spcBef>
                <a:spcPts val="0"/>
              </a:spcBef>
            </a:pPr>
            <a:r>
              <a:rPr lang="en-CA" sz="3200" dirty="0">
                <a:latin typeface="Arial" panose="020B0604020202020204" pitchFamily="34" charset="0"/>
                <a:cs typeface="Arial" panose="020B0604020202020204" pitchFamily="34" charset="0"/>
              </a:rPr>
              <a:t>“</a:t>
            </a:r>
            <a:r>
              <a:rPr lang="en-CA" sz="3200" b="1" i="1" dirty="0">
                <a:latin typeface="Arial" panose="020B0604020202020204" pitchFamily="34" charset="0"/>
                <a:cs typeface="Arial" panose="020B0604020202020204" pitchFamily="34" charset="0"/>
              </a:rPr>
              <a:t>Trusted to Serve</a:t>
            </a:r>
            <a:r>
              <a:rPr lang="en-CA" sz="3200" dirty="0">
                <a:latin typeface="Arial" panose="020B0604020202020204" pitchFamily="34" charset="0"/>
                <a:cs typeface="Arial" panose="020B0604020202020204" pitchFamily="34" charset="0"/>
              </a:rPr>
              <a:t>” has put us on the path to elevate character alongside competence.</a:t>
            </a:r>
          </a:p>
          <a:p>
            <a:pPr marL="0" indent="0" algn="just" fontAlgn="base">
              <a:spcBef>
                <a:spcPts val="0"/>
              </a:spcBef>
              <a:buNone/>
            </a:pPr>
            <a:endParaRPr lang="en-CA" sz="3200" dirty="0">
              <a:latin typeface="Arial" panose="020B0604020202020204" pitchFamily="34" charset="0"/>
              <a:cs typeface="Arial" panose="020B0604020202020204" pitchFamily="34" charset="0"/>
            </a:endParaRPr>
          </a:p>
          <a:p>
            <a:pPr marL="0" indent="0" algn="just" fontAlgn="base">
              <a:spcBef>
                <a:spcPts val="0"/>
              </a:spcBef>
              <a:buNone/>
            </a:pPr>
            <a:endParaRPr lang="en-CA" sz="3200" dirty="0">
              <a:latin typeface="Arial" panose="020B0604020202020204" pitchFamily="34" charset="0"/>
              <a:cs typeface="Arial" panose="020B0604020202020204" pitchFamily="34" charset="0"/>
            </a:endParaRPr>
          </a:p>
          <a:p>
            <a:pPr algn="just" fontAlgn="base">
              <a:spcBef>
                <a:spcPts val="0"/>
              </a:spcBef>
            </a:pPr>
            <a:r>
              <a:rPr lang="en-US" altLang="en-US" sz="3200" dirty="0">
                <a:latin typeface="Arial" panose="020B0604020202020204" pitchFamily="34" charset="0"/>
                <a:cs typeface="Arial" panose="020B0604020202020204" pitchFamily="34" charset="0"/>
              </a:rPr>
              <a:t>High character organizations tend towards </a:t>
            </a:r>
            <a:r>
              <a:rPr lang="en-US" altLang="en-US" sz="3200" i="1" u="sng" dirty="0">
                <a:latin typeface="Arial" panose="020B0604020202020204" pitchFamily="34" charset="0"/>
                <a:cs typeface="Arial" panose="020B0604020202020204" pitchFamily="34" charset="0"/>
              </a:rPr>
              <a:t>success</a:t>
            </a:r>
            <a:r>
              <a:rPr lang="en-US" altLang="en-US" sz="3200" dirty="0">
                <a:latin typeface="Arial" panose="020B0604020202020204" pitchFamily="34" charset="0"/>
                <a:cs typeface="Arial" panose="020B0604020202020204" pitchFamily="34" charset="0"/>
              </a:rPr>
              <a:t> and do so </a:t>
            </a:r>
            <a:r>
              <a:rPr lang="en-US" altLang="en-US" sz="3200" i="1" u="sng" dirty="0">
                <a:latin typeface="Arial" panose="020B0604020202020204" pitchFamily="34" charset="0"/>
                <a:cs typeface="Arial" panose="020B0604020202020204" pitchFamily="34" charset="0"/>
              </a:rPr>
              <a:t>consistently over time</a:t>
            </a:r>
            <a:r>
              <a:rPr lang="en-US" altLang="en-US" sz="3200" dirty="0">
                <a:latin typeface="Arial" panose="020B0604020202020204" pitchFamily="34" charset="0"/>
                <a:cs typeface="Arial" panose="020B0604020202020204" pitchFamily="34" charset="0"/>
              </a:rPr>
              <a:t>.</a:t>
            </a:r>
          </a:p>
          <a:p>
            <a:pPr algn="just" fontAlgn="base">
              <a:spcBef>
                <a:spcPts val="0"/>
              </a:spcBef>
            </a:pPr>
            <a:endParaRPr lang="en-US" altLang="en-US" sz="3200" dirty="0">
              <a:latin typeface="Arial" panose="020B0604020202020204" pitchFamily="34" charset="0"/>
              <a:cs typeface="Arial" panose="020B0604020202020204" pitchFamily="34" charset="0"/>
            </a:endParaRPr>
          </a:p>
          <a:p>
            <a:pPr algn="just" fontAlgn="base"/>
            <a:endParaRPr lang="en-CA" dirty="0">
              <a:solidFill>
                <a:srgbClr val="FF0000"/>
              </a:solidFill>
            </a:endParaRPr>
          </a:p>
        </p:txBody>
      </p:sp>
      <p:sp>
        <p:nvSpPr>
          <p:cNvPr id="7" name="TextBox 6">
            <a:extLst>
              <a:ext uri="{FF2B5EF4-FFF2-40B4-BE49-F238E27FC236}">
                <a16:creationId xmlns:a16="http://schemas.microsoft.com/office/drawing/2014/main" id="{BC2756CA-8B65-4B0D-A2B6-DCADBAE3A9A3}"/>
              </a:ext>
            </a:extLst>
          </p:cNvPr>
          <p:cNvSpPr txBox="1"/>
          <p:nvPr/>
        </p:nvSpPr>
        <p:spPr>
          <a:xfrm>
            <a:off x="8482024" y="6499025"/>
            <a:ext cx="2721066" cy="276999"/>
          </a:xfrm>
          <a:prstGeom prst="rect">
            <a:avLst/>
          </a:prstGeom>
          <a:noFill/>
        </p:spPr>
        <p:txBody>
          <a:bodyPr wrap="none" rtlCol="0">
            <a:spAutoFit/>
          </a:bodyPr>
          <a:lstStyle/>
          <a:p>
            <a:r>
              <a:rPr lang="en-CA" sz="1200" dirty="0"/>
              <a:t>Ivey Business School, Western University</a:t>
            </a:r>
          </a:p>
        </p:txBody>
      </p:sp>
    </p:spTree>
    <p:extLst>
      <p:ext uri="{BB962C8B-B14F-4D97-AF65-F5344CB8AC3E}">
        <p14:creationId xmlns:p14="http://schemas.microsoft.com/office/powerpoint/2010/main" val="2005002819"/>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1900E947-4645-4601-AC75-9A2472608ECE}" vid="{CB27CEC3-1CE7-4DE5-AEEB-0C96E5E046B7}"/>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ND Document" ma:contentTypeID="0x010100010C2ADD635BB5409CEF3A212D7D66C8001A8B4AA1EB9EEC4481D8563369336C17" ma:contentTypeVersion="14" ma:contentTypeDescription="This Content Type applies the default UIC, Unit Name and Parent Org to all documents in the site." ma:contentTypeScope="" ma:versionID="71e2de0384efe514db5bce08534d83cf">
  <xsd:schema xmlns:xsd="http://www.w3.org/2001/XMLSchema" xmlns:xs="http://www.w3.org/2001/XMLSchema" xmlns:p="http://schemas.microsoft.com/office/2006/metadata/properties" xmlns:ns1="http://schemas.microsoft.com/sharepoint/v3" xmlns:ns2="4e4e7067-1b66-4815-83c0-e5717f015141" xmlns:ns3="aa8a929f-e17f-40f1-8382-8c4bec3123f6" xmlns:ns4="1f86be55-5efb-4ba3-a4c9-920e0fb75160" targetNamespace="http://schemas.microsoft.com/office/2006/metadata/properties" ma:root="true" ma:fieldsID="08285cf0514b0705647bf2401d5e5268" ns1:_="" ns2:_="" ns3:_="" ns4:_="">
    <xsd:import namespace="http://schemas.microsoft.com/sharepoint/v3"/>
    <xsd:import namespace="4e4e7067-1b66-4815-83c0-e5717f015141"/>
    <xsd:import namespace="aa8a929f-e17f-40f1-8382-8c4bec3123f6"/>
    <xsd:import namespace="1f86be55-5efb-4ba3-a4c9-920e0fb75160"/>
    <xsd:element name="properties">
      <xsd:complexType>
        <xsd:sequence>
          <xsd:element name="documentManagement">
            <xsd:complexType>
              <xsd:all>
                <xsd:element ref="ns2:UIC"/>
                <xsd:element ref="ns2:Unit_x0020_Name"/>
                <xsd:element ref="ns2:Parent_Org"/>
                <xsd:element ref="ns3:_dlc_DocId" minOccurs="0"/>
                <xsd:element ref="ns3:_dlc_DocIdUrl" minOccurs="0"/>
                <xsd:element ref="ns3:_dlc_DocIdPersistId" minOccurs="0"/>
                <xsd:element ref="ns2:Function" minOccurs="0"/>
                <xsd:element ref="ns1:DocumentSetDescription" minOccurs="0"/>
                <xsd:element ref="ns4:MediaServiceMetadata" minOccurs="0"/>
                <xsd:element ref="ns4:MediaServiceFastMetadata"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5"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4e7067-1b66-4815-83c0-e5717f015141" elementFormDefault="qualified">
    <xsd:import namespace="http://schemas.microsoft.com/office/2006/documentManagement/types"/>
    <xsd:import namespace="http://schemas.microsoft.com/office/infopath/2007/PartnerControls"/>
    <xsd:element name="UIC" ma:index="8" ma:displayName="UIC" ma:default="1661" ma:description="UIC" ma:internalName="UIC" ma:readOnly="false">
      <xsd:simpleType>
        <xsd:restriction base="dms:Text">
          <xsd:maxLength value="4"/>
        </xsd:restriction>
      </xsd:simpleType>
    </xsd:element>
    <xsd:element name="Unit_x0020_Name" ma:index="9" ma:displayName="Unit Name" ma:default="RCAF Barker College" ma:description="Unit Name" ma:internalName="Unit_x0020_Name" ma:readOnly="false">
      <xsd:simpleType>
        <xsd:restriction base="dms:Text">
          <xsd:maxLength value="255"/>
        </xsd:restriction>
      </xsd:simpleType>
    </xsd:element>
    <xsd:element name="Parent_Org" ma:index="10" ma:displayName="Parent_Org" ma:default="RCAF" ma:format="Dropdown" ma:internalName="Parent_Org" ma:readOnly="false">
      <xsd:simpleType>
        <xsd:restriction base="dms:Choice">
          <xsd:enumeration value="O365_Admin"/>
          <xsd:enumeration value="CJOC"/>
          <xsd:enumeration value="ADM(RS)"/>
          <xsd:enumeration value="ADM(IE)"/>
          <xsd:enumeration value="ADM(Fin)"/>
          <xsd:enumeration value="ADM(S&amp;T)"/>
          <xsd:enumeration value="ADM(DIA)"/>
          <xsd:enumeration value="ADM(HR Civ)"/>
          <xsd:enumeration value="ADM(IM)"/>
          <xsd:enumeration value="ADM(Mat)"/>
          <xsd:enumeration value="ADM(PA)"/>
          <xsd:enumeration value="ADM(POL)"/>
          <xsd:enumeration value="CANSOFCOM"/>
          <xsd:enumeration value="CFINTCOM"/>
          <xsd:enumeration value="CMJ"/>
          <xsd:enumeration value="MPC"/>
          <xsd:enumeration value="Corp Sec"/>
          <xsd:enumeration value="CFHA"/>
          <xsd:enumeration value="JAG"/>
          <xsd:enumeration value="RCAF"/>
          <xsd:enumeration value="RCN"/>
          <xsd:enumeration value="SJS"/>
          <xsd:enumeration value="VCDS"/>
          <xsd:enumeration value="CA"/>
          <xsd:enumeration value="Ombudsman"/>
        </xsd:restriction>
      </xsd:simpleType>
    </xsd:element>
    <xsd:element name="Function" ma:index="14" nillable="true" ma:displayName="Function" ma:format="Dropdown" ma:internalName="Function">
      <xsd:simpleType>
        <xsd:restriction base="dms:Choice">
          <xsd:enumeration value="Acquisitions-Procurement"/>
          <xsd:enumeration value="Travel and Events"/>
          <xsd:enumeration value="Environment"/>
          <xsd:enumeration value="Finances"/>
          <xsd:enumeration value="Human Resources"/>
          <xsd:enumeration value="Information Management"/>
          <xsd:enumeration value="Information Technology"/>
          <xsd:enumeration value="Management and Oversight"/>
          <xsd:enumeration value="Materiel"/>
          <xsd:enumeration value="Military Personnel"/>
          <xsd:enumeration value="Occupational Health and Safety"/>
          <xsd:enumeration value="Public Affairs"/>
          <xsd:enumeration value="Real Property"/>
          <xsd:enumeration value="Ready Forces"/>
          <xsd:enumeration value="Operations"/>
          <xsd:enumeration value="Communications"/>
          <xsd:enumeration value="Legal Services"/>
          <xsd:enumeration value="Future Force Design"/>
          <xsd:enumeration value="Defence Team"/>
          <xsd:enumeration value="Sustainable Bases Information Technology System &amp; Infrastructure"/>
          <xsd:enumeration value="Procurement of Capabilities"/>
        </xsd:restriction>
      </xsd:simpleType>
    </xsd:element>
  </xsd:schema>
  <xsd:schema xmlns:xsd="http://www.w3.org/2001/XMLSchema" xmlns:xs="http://www.w3.org/2001/XMLSchema" xmlns:dms="http://schemas.microsoft.com/office/2006/documentManagement/types" xmlns:pc="http://schemas.microsoft.com/office/infopath/2007/PartnerControls" targetNamespace="aa8a929f-e17f-40f1-8382-8c4bec3123f6"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f86be55-5efb-4ba3-a4c9-920e0fb75160"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Unit_x0020_Name xmlns="4e4e7067-1b66-4815-83c0-e5717f015141">RCAF Barker College</Unit_x0020_Name>
    <DocumentSetDescription xmlns="http://schemas.microsoft.com/sharepoint/v3" xsi:nil="true"/>
    <UIC xmlns="4e4e7067-1b66-4815-83c0-e5717f015141">1661</UIC>
    <Parent_Org xmlns="4e4e7067-1b66-4815-83c0-e5717f015141">RCAF</Parent_Org>
    <Function xmlns="4e4e7067-1b66-4815-83c0-e5717f015141" xsi:nil="true"/>
    <_dlc_DocId xmlns="aa8a929f-e17f-40f1-8382-8c4bec3123f6">R34XM6XYDTFE-1902396871-41</_dlc_DocId>
    <_dlc_DocIdUrl xmlns="aa8a929f-e17f-40f1-8382-8c4bec3123f6">
      <Url>https://018gc.sharepoint.com/sites/ORG-1661-007-000/_layouts/15/DocIdRedir.aspx?ID=R34XM6XYDTFE-1902396871-41</Url>
      <Description>R34XM6XYDTFE-1902396871-41</Description>
    </_dlc_DocIdUrl>
  </documentManagement>
</p:properties>
</file>

<file path=customXml/itemProps1.xml><?xml version="1.0" encoding="utf-8"?>
<ds:datastoreItem xmlns:ds="http://schemas.openxmlformats.org/officeDocument/2006/customXml" ds:itemID="{00F82DE9-BFB8-4208-BE66-50D39F5CA0C0}"/>
</file>

<file path=customXml/itemProps2.xml><?xml version="1.0" encoding="utf-8"?>
<ds:datastoreItem xmlns:ds="http://schemas.openxmlformats.org/officeDocument/2006/customXml" ds:itemID="{42CCB943-748F-48BF-A486-46AFD0CE3F4F}"/>
</file>

<file path=customXml/itemProps3.xml><?xml version="1.0" encoding="utf-8"?>
<ds:datastoreItem xmlns:ds="http://schemas.openxmlformats.org/officeDocument/2006/customXml" ds:itemID="{C37ED780-1F3C-45F1-A3BC-4AE6263E466F}"/>
</file>

<file path=customXml/itemProps4.xml><?xml version="1.0" encoding="utf-8"?>
<ds:datastoreItem xmlns:ds="http://schemas.openxmlformats.org/officeDocument/2006/customXml" ds:itemID="{60393407-BA6B-468C-A1A3-3947680FBDC0}"/>
</file>

<file path=docProps/app.xml><?xml version="1.0" encoding="utf-8"?>
<Properties xmlns="http://schemas.openxmlformats.org/officeDocument/2006/extended-properties" xmlns:vt="http://schemas.openxmlformats.org/officeDocument/2006/docPropsVTypes">
  <TotalTime>51959</TotalTime>
  <Words>5935</Words>
  <Application>Microsoft Office PowerPoint</Application>
  <PresentationFormat>Widescreen</PresentationFormat>
  <Paragraphs>532</Paragraphs>
  <Slides>40</Slides>
  <Notes>40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40</vt:i4>
      </vt:variant>
    </vt:vector>
  </HeadingPairs>
  <TitlesOfParts>
    <vt:vector size="52" baseType="lpstr">
      <vt:lpstr>ＭＳ Ｐゴシック</vt:lpstr>
      <vt:lpstr>-apple-system</vt:lpstr>
      <vt:lpstr>Arial</vt:lpstr>
      <vt:lpstr>Calibri</vt:lpstr>
      <vt:lpstr>Calibri Light</vt:lpstr>
      <vt:lpstr>Helvetica Neue</vt:lpstr>
      <vt:lpstr>inherit</vt:lpstr>
      <vt:lpstr>Lato</vt:lpstr>
      <vt:lpstr>Segoe UI</vt:lpstr>
      <vt:lpstr>Theme2</vt:lpstr>
      <vt:lpstr>1_Custom Design</vt:lpstr>
      <vt:lpstr>Custom Design</vt:lpstr>
      <vt:lpstr>Sustained Operational Excellence</vt:lpstr>
      <vt:lpstr>PowerPoint Presentation</vt:lpstr>
      <vt:lpstr>Reflection</vt:lpstr>
      <vt:lpstr>Something to Consider</vt:lpstr>
      <vt:lpstr>How to Win in Operations?</vt:lpstr>
      <vt:lpstr>How to Win in Operations? How We Think</vt:lpstr>
      <vt:lpstr>How to Win in Operations? How We Play</vt:lpstr>
      <vt:lpstr>How We ALWAYS Win</vt:lpstr>
      <vt:lpstr>Character and Competence</vt:lpstr>
      <vt:lpstr>What kind of game are we playing and why?</vt:lpstr>
      <vt:lpstr>PowerPoint Presentation</vt:lpstr>
      <vt:lpstr>PowerPoint Presentation</vt:lpstr>
      <vt:lpstr>Practice #1: Advancing a Just Cause</vt:lpstr>
      <vt:lpstr>RCAF</vt:lpstr>
      <vt:lpstr>1 CAD and 2 CAD</vt:lpstr>
      <vt:lpstr>Tactical Level</vt:lpstr>
      <vt:lpstr>Practice #2: Build Trusting Teams</vt:lpstr>
      <vt:lpstr>Practice #3-a: Learn from Worthy Rivals/Mentors</vt:lpstr>
      <vt:lpstr>Practice #3-b: Be a Worthy Rival/Mentor</vt:lpstr>
      <vt:lpstr>Practice #4: Display Existential Flexibility</vt:lpstr>
      <vt:lpstr>Practice #5: Lead with Courage</vt:lpstr>
      <vt:lpstr>PowerPoint Presentation</vt:lpstr>
      <vt:lpstr>Break</vt:lpstr>
      <vt:lpstr>Character</vt:lpstr>
      <vt:lpstr>Who am I becoming while I am busy doing?</vt:lpstr>
      <vt:lpstr> The Effective Leader</vt:lpstr>
      <vt:lpstr>What is Character?</vt:lpstr>
      <vt:lpstr>PowerPoint Presentation</vt:lpstr>
      <vt:lpstr>PowerPoint Presentation</vt:lpstr>
      <vt:lpstr>Virtues and Vices Index</vt:lpstr>
      <vt:lpstr>Virtues and Vices Index</vt:lpstr>
      <vt:lpstr>PowerPoint Presentation</vt:lpstr>
      <vt:lpstr>Why is it so important?</vt:lpstr>
      <vt:lpstr>PowerPoint Presentation</vt:lpstr>
      <vt:lpstr> Character/Competence Judgment</vt:lpstr>
      <vt:lpstr>PowerPoint Presentation</vt:lpstr>
      <vt:lpstr>Character Strength Varies</vt:lpstr>
      <vt:lpstr>PowerPoint Presentation</vt:lpstr>
      <vt:lpstr> Character/Competence Judgment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Arsenault Maj BJ@RCAF Barker College@Defence365</dc:creator>
  <cp:lastModifiedBy>Arsenault Maj BJ@RCAF Barker College@Defence365</cp:lastModifiedBy>
  <cp:revision>61</cp:revision>
  <cp:lastPrinted>2024-03-20T14:41:43Z</cp:lastPrinted>
  <dcterms:created xsi:type="dcterms:W3CDTF">2023-11-15T18:58:03Z</dcterms:created>
  <dcterms:modified xsi:type="dcterms:W3CDTF">2024-09-10T11:26:06Z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0x010100010C2ADD635BB5409CEF3A212D7D66C8001A8B4AA1EB9EEC4481D8563369336C17</vt:lpwstr>
  </property>
  <property fmtid="{D5CDD505-2E9C-101B-9397-08002B2CF9AE}" pid="3" name="_dlc_DocIdItemGuid">
    <vt:lpwstr>4c8a9fb3-a00c-49d2-bb7e-b22e8e28df58</vt:lpwstr>
  </property>
</Properties>
</file>