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63" r:id="rId3"/>
  </p:sldMasterIdLst>
  <p:notesMasterIdLst>
    <p:notesMasterId r:id="rId22"/>
  </p:notesMasterIdLst>
  <p:sldIdLst>
    <p:sldId id="262" r:id="rId4"/>
    <p:sldId id="263" r:id="rId5"/>
    <p:sldId id="2146846403" r:id="rId6"/>
    <p:sldId id="264" r:id="rId7"/>
    <p:sldId id="268" r:id="rId8"/>
    <p:sldId id="267" r:id="rId9"/>
    <p:sldId id="266" r:id="rId10"/>
    <p:sldId id="2146846410" r:id="rId11"/>
    <p:sldId id="265" r:id="rId12"/>
    <p:sldId id="2146846412" r:id="rId13"/>
    <p:sldId id="2146846411" r:id="rId14"/>
    <p:sldId id="2146846406" r:id="rId15"/>
    <p:sldId id="2146846404" r:id="rId16"/>
    <p:sldId id="2146846407" r:id="rId17"/>
    <p:sldId id="2146846413" r:id="rId18"/>
    <p:sldId id="2146846408" r:id="rId19"/>
    <p:sldId id="2146846405" r:id="rId20"/>
    <p:sldId id="2146846409"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044" autoAdjust="0"/>
  </p:normalViewPr>
  <p:slideViewPr>
    <p:cSldViewPr snapToGrid="0">
      <p:cViewPr varScale="1">
        <p:scale>
          <a:sx n="76" d="100"/>
          <a:sy n="76" d="100"/>
        </p:scale>
        <p:origin x="19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0AA821-26B3-604A-BB34-C671F2A6C34B}" type="doc">
      <dgm:prSet loTypeId="urn:microsoft.com/office/officeart/2005/8/layout/matrix1" loCatId="matrix" qsTypeId="urn:microsoft.com/office/officeart/2005/8/quickstyle/simple3" qsCatId="simple" csTypeId="urn:microsoft.com/office/officeart/2005/8/colors/accent2_2" csCatId="accent2" phldr="1"/>
      <dgm:spPr/>
      <dgm:t>
        <a:bodyPr/>
        <a:lstStyle/>
        <a:p>
          <a:endParaRPr lang="en-US"/>
        </a:p>
      </dgm:t>
    </dgm:pt>
    <dgm:pt modelId="{79B057C2-2551-7349-8EA9-FD7B309FE7A8}">
      <dgm:prSet phldrT="[Text]"/>
      <dgm:spPr>
        <a:solidFill>
          <a:srgbClr val="003300"/>
        </a:solidFill>
      </dgm:spPr>
      <dgm:t>
        <a:bodyPr/>
        <a:lstStyle/>
        <a:p>
          <a:r>
            <a:rPr lang="en-US" b="0" dirty="0">
              <a:solidFill>
                <a:schemeClr val="bg1"/>
              </a:solidFill>
            </a:rPr>
            <a:t>Intellect</a:t>
          </a:r>
        </a:p>
      </dgm:t>
    </dgm:pt>
    <dgm:pt modelId="{3F2F5C21-D418-214C-B898-F661E120BF66}" type="parTrans" cxnId="{924BF68D-91CD-FB4C-83BE-20405BB72D26}">
      <dgm:prSet/>
      <dgm:spPr/>
      <dgm:t>
        <a:bodyPr/>
        <a:lstStyle/>
        <a:p>
          <a:endParaRPr lang="en-US"/>
        </a:p>
      </dgm:t>
    </dgm:pt>
    <dgm:pt modelId="{25B49D75-9BE8-D449-94BD-9FD2EE43A2FC}" type="sibTrans" cxnId="{924BF68D-91CD-FB4C-83BE-20405BB72D26}">
      <dgm:prSet/>
      <dgm:spPr/>
      <dgm:t>
        <a:bodyPr/>
        <a:lstStyle/>
        <a:p>
          <a:endParaRPr lang="en-US"/>
        </a:p>
      </dgm:t>
    </dgm:pt>
    <dgm:pt modelId="{5296D5D5-0AC7-0F4C-8396-AE73CDD28653}">
      <dgm:prSet phldrT="[Text]" phldr="1"/>
      <dgm:spPr/>
      <dgm:t>
        <a:bodyPr/>
        <a:lstStyle/>
        <a:p>
          <a:endParaRPr lang="en-US" dirty="0"/>
        </a:p>
      </dgm:t>
    </dgm:pt>
    <dgm:pt modelId="{3CE8A55D-F47F-A345-8208-BA3FEB810F12}" type="parTrans" cxnId="{CA8F7685-8512-D24F-95BA-1D23FC3AF04F}">
      <dgm:prSet/>
      <dgm:spPr/>
      <dgm:t>
        <a:bodyPr/>
        <a:lstStyle/>
        <a:p>
          <a:endParaRPr lang="en-US"/>
        </a:p>
      </dgm:t>
    </dgm:pt>
    <dgm:pt modelId="{5B52DDCB-1C42-564A-BAB7-A606A73CFD69}" type="sibTrans" cxnId="{CA8F7685-8512-D24F-95BA-1D23FC3AF04F}">
      <dgm:prSet/>
      <dgm:spPr/>
      <dgm:t>
        <a:bodyPr/>
        <a:lstStyle/>
        <a:p>
          <a:endParaRPr lang="en-US"/>
        </a:p>
      </dgm:t>
    </dgm:pt>
    <dgm:pt modelId="{F13DCF9A-9DBA-0245-8D21-65315EFDD977}">
      <dgm:prSet phldrT="[Text]" phldr="1"/>
      <dgm:spPr/>
      <dgm:t>
        <a:bodyPr/>
        <a:lstStyle/>
        <a:p>
          <a:endParaRPr lang="en-US" dirty="0"/>
        </a:p>
      </dgm:t>
    </dgm:pt>
    <dgm:pt modelId="{A7FE3C80-C796-3B47-9C1E-33ABFEC802AD}" type="parTrans" cxnId="{0EC3E685-DE93-E44F-BFD8-253DEBEAFF96}">
      <dgm:prSet/>
      <dgm:spPr/>
      <dgm:t>
        <a:bodyPr/>
        <a:lstStyle/>
        <a:p>
          <a:endParaRPr lang="en-US"/>
        </a:p>
      </dgm:t>
    </dgm:pt>
    <dgm:pt modelId="{73EFF2BF-5E7F-AD4B-A8BD-A46930CDBA97}" type="sibTrans" cxnId="{0EC3E685-DE93-E44F-BFD8-253DEBEAFF96}">
      <dgm:prSet/>
      <dgm:spPr/>
      <dgm:t>
        <a:bodyPr/>
        <a:lstStyle/>
        <a:p>
          <a:endParaRPr lang="en-US"/>
        </a:p>
      </dgm:t>
    </dgm:pt>
    <dgm:pt modelId="{3027AAAF-4BF4-6C47-811F-4405FB136D86}">
      <dgm:prSet phldrT="[Text]" phldr="1"/>
      <dgm:spPr/>
      <dgm:t>
        <a:bodyPr/>
        <a:lstStyle/>
        <a:p>
          <a:endParaRPr lang="en-US" dirty="0"/>
        </a:p>
      </dgm:t>
    </dgm:pt>
    <dgm:pt modelId="{837CF831-4544-9641-BCED-57ADF1A798E6}" type="parTrans" cxnId="{E5A067F9-3D4B-6340-BDC3-F758324C8C89}">
      <dgm:prSet/>
      <dgm:spPr/>
      <dgm:t>
        <a:bodyPr/>
        <a:lstStyle/>
        <a:p>
          <a:endParaRPr lang="en-US"/>
        </a:p>
      </dgm:t>
    </dgm:pt>
    <dgm:pt modelId="{1D057339-52DD-2541-9F63-FC0B20CCEE9F}" type="sibTrans" cxnId="{E5A067F9-3D4B-6340-BDC3-F758324C8C89}">
      <dgm:prSet/>
      <dgm:spPr/>
      <dgm:t>
        <a:bodyPr/>
        <a:lstStyle/>
        <a:p>
          <a:endParaRPr lang="en-US"/>
        </a:p>
      </dgm:t>
    </dgm:pt>
    <dgm:pt modelId="{C79FA58E-50A9-A74D-A746-5E2A87D35D27}">
      <dgm:prSet phldrT="[Text]" phldr="1"/>
      <dgm:spPr/>
      <dgm:t>
        <a:bodyPr/>
        <a:lstStyle/>
        <a:p>
          <a:endParaRPr lang="en-US" dirty="0"/>
        </a:p>
      </dgm:t>
    </dgm:pt>
    <dgm:pt modelId="{108836B6-DEE1-124D-A1B8-832D28F01EFB}" type="parTrans" cxnId="{6BA21FF8-DE0B-4242-A530-2C89961F130B}">
      <dgm:prSet/>
      <dgm:spPr/>
      <dgm:t>
        <a:bodyPr/>
        <a:lstStyle/>
        <a:p>
          <a:endParaRPr lang="en-US"/>
        </a:p>
      </dgm:t>
    </dgm:pt>
    <dgm:pt modelId="{53676296-7511-7646-8308-FEC1DCFDA87C}" type="sibTrans" cxnId="{6BA21FF8-DE0B-4242-A530-2C89961F130B}">
      <dgm:prSet/>
      <dgm:spPr/>
      <dgm:t>
        <a:bodyPr/>
        <a:lstStyle/>
        <a:p>
          <a:endParaRPr lang="en-US"/>
        </a:p>
      </dgm:t>
    </dgm:pt>
    <dgm:pt modelId="{6F0FB412-3201-8D48-875F-59DAEA5BB3C7}">
      <dgm:prSet phldrT="[Text]"/>
      <dgm:spPr/>
      <dgm:t>
        <a:bodyPr/>
        <a:lstStyle/>
        <a:p>
          <a:endParaRPr lang="en-US" dirty="0"/>
        </a:p>
      </dgm:t>
    </dgm:pt>
    <dgm:pt modelId="{843FECFE-37DE-9E4C-91BC-D0E8B0690150}" type="parTrans" cxnId="{047B0C8A-7AE0-F04C-B666-AA5849ACB209}">
      <dgm:prSet/>
      <dgm:spPr/>
      <dgm:t>
        <a:bodyPr/>
        <a:lstStyle/>
        <a:p>
          <a:endParaRPr lang="en-US"/>
        </a:p>
      </dgm:t>
    </dgm:pt>
    <dgm:pt modelId="{155E2F1B-F5B4-3143-B6DE-760C51B350E4}" type="sibTrans" cxnId="{047B0C8A-7AE0-F04C-B666-AA5849ACB209}">
      <dgm:prSet/>
      <dgm:spPr/>
      <dgm:t>
        <a:bodyPr/>
        <a:lstStyle/>
        <a:p>
          <a:endParaRPr lang="en-US"/>
        </a:p>
      </dgm:t>
    </dgm:pt>
    <dgm:pt modelId="{15F5329A-B904-024D-AE94-97A2679FF6C8}">
      <dgm:prSet custT="1">
        <dgm:style>
          <a:lnRef idx="3">
            <a:schemeClr val="lt1"/>
          </a:lnRef>
          <a:fillRef idx="1">
            <a:schemeClr val="accent2"/>
          </a:fillRef>
          <a:effectRef idx="1">
            <a:schemeClr val="accent2"/>
          </a:effectRef>
          <a:fontRef idx="minor">
            <a:schemeClr val="lt1"/>
          </a:fontRef>
        </dgm:style>
      </dgm:prSet>
      <dgm:spPr/>
      <dgm:t>
        <a:bodyPr/>
        <a:lstStyle/>
        <a:p>
          <a:br>
            <a:rPr lang="en-US" sz="1800" dirty="0"/>
          </a:br>
          <a:r>
            <a:rPr lang="en-US" sz="1800" b="1" dirty="0">
              <a:solidFill>
                <a:schemeClr val="bg1"/>
              </a:solidFill>
              <a:highlight>
                <a:srgbClr val="000000"/>
              </a:highlight>
            </a:rPr>
            <a:t>People</a:t>
          </a:r>
          <a:br>
            <a:rPr lang="en-US" sz="1800" b="1" dirty="0">
              <a:solidFill>
                <a:schemeClr val="bg1"/>
              </a:solidFill>
              <a:highlight>
                <a:srgbClr val="000000"/>
              </a:highlight>
            </a:rPr>
          </a:br>
          <a:r>
            <a:rPr lang="en-US" sz="1800" b="1" dirty="0">
              <a:solidFill>
                <a:schemeClr val="bg1"/>
              </a:solidFill>
              <a:highlight>
                <a:srgbClr val="000000"/>
              </a:highlight>
            </a:rPr>
            <a:t>Competencies</a:t>
          </a:r>
        </a:p>
      </dgm:t>
    </dgm:pt>
    <dgm:pt modelId="{41F39BA8-C9E1-004F-B996-5DE47EE5925E}" type="parTrans" cxnId="{13A71080-C5F5-B94B-86BC-2BE463831FC0}">
      <dgm:prSet/>
      <dgm:spPr/>
      <dgm:t>
        <a:bodyPr/>
        <a:lstStyle/>
        <a:p>
          <a:endParaRPr lang="en-US"/>
        </a:p>
      </dgm:t>
    </dgm:pt>
    <dgm:pt modelId="{22015FAA-D542-0A40-82A4-B11F84654305}" type="sibTrans" cxnId="{13A71080-C5F5-B94B-86BC-2BE463831FC0}">
      <dgm:prSet/>
      <dgm:spPr/>
      <dgm:t>
        <a:bodyPr/>
        <a:lstStyle/>
        <a:p>
          <a:endParaRPr lang="en-US"/>
        </a:p>
      </dgm:t>
    </dgm:pt>
    <dgm:pt modelId="{4F4ACD51-7376-D748-91F5-EFF05B16EABE}">
      <dgm:prSet custT="1">
        <dgm:style>
          <a:lnRef idx="3">
            <a:schemeClr val="lt1"/>
          </a:lnRef>
          <a:fillRef idx="1">
            <a:schemeClr val="accent2"/>
          </a:fillRef>
          <a:effectRef idx="1">
            <a:schemeClr val="accent2"/>
          </a:effectRef>
          <a:fontRef idx="minor">
            <a:schemeClr val="lt1"/>
          </a:fontRef>
        </dgm:style>
      </dgm:prSet>
      <dgm:spPr/>
      <dgm:t>
        <a:bodyPr/>
        <a:lstStyle/>
        <a:p>
          <a:r>
            <a:rPr lang="en-US" sz="1800" dirty="0">
              <a:solidFill>
                <a:schemeClr val="bg1"/>
              </a:solidFill>
            </a:rPr>
            <a:t>Business Competencies</a:t>
          </a:r>
        </a:p>
      </dgm:t>
    </dgm:pt>
    <dgm:pt modelId="{58555D4C-1960-454F-940F-854754FAEF42}" type="parTrans" cxnId="{5976883A-502C-2E4C-A328-769DFB3D2211}">
      <dgm:prSet/>
      <dgm:spPr/>
      <dgm:t>
        <a:bodyPr/>
        <a:lstStyle/>
        <a:p>
          <a:endParaRPr lang="en-US"/>
        </a:p>
      </dgm:t>
    </dgm:pt>
    <dgm:pt modelId="{90A1427F-B471-7D49-B7D0-79DFEA5B5C91}" type="sibTrans" cxnId="{5976883A-502C-2E4C-A328-769DFB3D2211}">
      <dgm:prSet/>
      <dgm:spPr/>
      <dgm:t>
        <a:bodyPr/>
        <a:lstStyle/>
        <a:p>
          <a:endParaRPr lang="en-US"/>
        </a:p>
      </dgm:t>
    </dgm:pt>
    <dgm:pt modelId="{CA8D16D1-CD3D-D64B-928D-F97CE72C023B}">
      <dgm:prSet custT="1">
        <dgm:style>
          <a:lnRef idx="3">
            <a:schemeClr val="lt1"/>
          </a:lnRef>
          <a:fillRef idx="1">
            <a:schemeClr val="accent2"/>
          </a:fillRef>
          <a:effectRef idx="1">
            <a:schemeClr val="accent2"/>
          </a:effectRef>
          <a:fontRef idx="minor">
            <a:schemeClr val="lt1"/>
          </a:fontRef>
        </dgm:style>
      </dgm:prSet>
      <dgm:spPr/>
      <dgm:t>
        <a:bodyPr/>
        <a:lstStyle/>
        <a:p>
          <a:r>
            <a:rPr lang="en-US" sz="1800" dirty="0">
              <a:solidFill>
                <a:schemeClr val="bg1"/>
              </a:solidFill>
            </a:rPr>
            <a:t>Strategic Competencies</a:t>
          </a:r>
        </a:p>
      </dgm:t>
    </dgm:pt>
    <dgm:pt modelId="{C8A80960-839E-BF41-BD13-EEEDC12EF69D}" type="parTrans" cxnId="{3AD00BC6-C1BE-BA43-860C-A60ECCF786BF}">
      <dgm:prSet/>
      <dgm:spPr/>
      <dgm:t>
        <a:bodyPr/>
        <a:lstStyle/>
        <a:p>
          <a:endParaRPr lang="en-US"/>
        </a:p>
      </dgm:t>
    </dgm:pt>
    <dgm:pt modelId="{BB5D1BB5-69C0-4449-8CD0-50E9D48A1D9D}" type="sibTrans" cxnId="{3AD00BC6-C1BE-BA43-860C-A60ECCF786BF}">
      <dgm:prSet/>
      <dgm:spPr/>
      <dgm:t>
        <a:bodyPr/>
        <a:lstStyle/>
        <a:p>
          <a:endParaRPr lang="en-US"/>
        </a:p>
      </dgm:t>
    </dgm:pt>
    <dgm:pt modelId="{338FF2CF-DE00-A74B-871A-37298D432AB2}">
      <dgm:prSet custT="1">
        <dgm:style>
          <a:lnRef idx="3">
            <a:schemeClr val="lt1"/>
          </a:lnRef>
          <a:fillRef idx="1">
            <a:schemeClr val="accent2"/>
          </a:fillRef>
          <a:effectRef idx="1">
            <a:schemeClr val="accent2"/>
          </a:effectRef>
          <a:fontRef idx="minor">
            <a:schemeClr val="lt1"/>
          </a:fontRef>
        </dgm:style>
      </dgm:prSet>
      <dgm:spPr/>
      <dgm:t>
        <a:bodyPr/>
        <a:lstStyle/>
        <a:p>
          <a:r>
            <a:rPr lang="en-US" sz="1800" dirty="0">
              <a:solidFill>
                <a:schemeClr val="bg1"/>
              </a:solidFill>
            </a:rPr>
            <a:t> </a:t>
          </a:r>
          <a:br>
            <a:rPr lang="en-US" sz="1800" dirty="0">
              <a:solidFill>
                <a:schemeClr val="bg1"/>
              </a:solidFill>
            </a:rPr>
          </a:br>
          <a:r>
            <a:rPr lang="en-US" sz="1800" dirty="0">
              <a:solidFill>
                <a:schemeClr val="bg1"/>
              </a:solidFill>
            </a:rPr>
            <a:t>Organizational</a:t>
          </a:r>
          <a:br>
            <a:rPr lang="en-US" sz="1800" dirty="0">
              <a:solidFill>
                <a:schemeClr val="bg1"/>
              </a:solidFill>
            </a:rPr>
          </a:br>
          <a:r>
            <a:rPr lang="en-US" sz="1800" dirty="0">
              <a:solidFill>
                <a:schemeClr val="bg1"/>
              </a:solidFill>
            </a:rPr>
            <a:t>Competencies</a:t>
          </a:r>
        </a:p>
      </dgm:t>
    </dgm:pt>
    <dgm:pt modelId="{E90197FD-53BF-6547-A6F6-65EC93001D8E}" type="sibTrans" cxnId="{EE08C00A-62A3-DB46-B7E5-1FC99B573B39}">
      <dgm:prSet/>
      <dgm:spPr/>
      <dgm:t>
        <a:bodyPr/>
        <a:lstStyle/>
        <a:p>
          <a:endParaRPr lang="en-US"/>
        </a:p>
      </dgm:t>
    </dgm:pt>
    <dgm:pt modelId="{6D28006D-C03F-F54C-9CA3-E4F09A95FA9E}" type="parTrans" cxnId="{EE08C00A-62A3-DB46-B7E5-1FC99B573B39}">
      <dgm:prSet/>
      <dgm:spPr/>
      <dgm:t>
        <a:bodyPr/>
        <a:lstStyle/>
        <a:p>
          <a:endParaRPr lang="en-US"/>
        </a:p>
      </dgm:t>
    </dgm:pt>
    <dgm:pt modelId="{42D32C2F-4D24-124F-8502-C880A59209C8}" type="pres">
      <dgm:prSet presAssocID="{600AA821-26B3-604A-BB34-C671F2A6C34B}" presName="diagram" presStyleCnt="0">
        <dgm:presLayoutVars>
          <dgm:chMax val="1"/>
          <dgm:dir/>
          <dgm:animLvl val="ctr"/>
          <dgm:resizeHandles val="exact"/>
        </dgm:presLayoutVars>
      </dgm:prSet>
      <dgm:spPr/>
    </dgm:pt>
    <dgm:pt modelId="{C6477748-2C79-BF4E-8606-9929F339FC75}" type="pres">
      <dgm:prSet presAssocID="{600AA821-26B3-604A-BB34-C671F2A6C34B}" presName="matrix" presStyleCnt="0"/>
      <dgm:spPr/>
    </dgm:pt>
    <dgm:pt modelId="{70C72E3A-B6F8-D848-81B0-99DCECC27BEB}" type="pres">
      <dgm:prSet presAssocID="{600AA821-26B3-604A-BB34-C671F2A6C34B}" presName="tile1" presStyleLbl="node1" presStyleIdx="0" presStyleCnt="4"/>
      <dgm:spPr/>
    </dgm:pt>
    <dgm:pt modelId="{62AF1114-D5FE-5041-B8D4-5EDAB94FD1B4}" type="pres">
      <dgm:prSet presAssocID="{600AA821-26B3-604A-BB34-C671F2A6C34B}" presName="tile1text" presStyleLbl="node1" presStyleIdx="0" presStyleCnt="4">
        <dgm:presLayoutVars>
          <dgm:chMax val="0"/>
          <dgm:chPref val="0"/>
          <dgm:bulletEnabled val="1"/>
        </dgm:presLayoutVars>
      </dgm:prSet>
      <dgm:spPr/>
    </dgm:pt>
    <dgm:pt modelId="{14D81952-D5F8-9843-B53C-882712F66B52}" type="pres">
      <dgm:prSet presAssocID="{600AA821-26B3-604A-BB34-C671F2A6C34B}" presName="tile2" presStyleLbl="node1" presStyleIdx="1" presStyleCnt="4" custLinFactNeighborX="1918"/>
      <dgm:spPr/>
    </dgm:pt>
    <dgm:pt modelId="{0B47FA00-4254-7049-8965-4861F49E5DBA}" type="pres">
      <dgm:prSet presAssocID="{600AA821-26B3-604A-BB34-C671F2A6C34B}" presName="tile2text" presStyleLbl="node1" presStyleIdx="1" presStyleCnt="4">
        <dgm:presLayoutVars>
          <dgm:chMax val="0"/>
          <dgm:chPref val="0"/>
          <dgm:bulletEnabled val="1"/>
        </dgm:presLayoutVars>
      </dgm:prSet>
      <dgm:spPr/>
    </dgm:pt>
    <dgm:pt modelId="{070FDF01-1C06-BE4F-A1C0-C821BB6A71E0}" type="pres">
      <dgm:prSet presAssocID="{600AA821-26B3-604A-BB34-C671F2A6C34B}" presName="tile3" presStyleLbl="node1" presStyleIdx="2" presStyleCnt="4"/>
      <dgm:spPr/>
    </dgm:pt>
    <dgm:pt modelId="{EA6039DC-9796-9147-B5DC-0BABA36A29A5}" type="pres">
      <dgm:prSet presAssocID="{600AA821-26B3-604A-BB34-C671F2A6C34B}" presName="tile3text" presStyleLbl="node1" presStyleIdx="2" presStyleCnt="4">
        <dgm:presLayoutVars>
          <dgm:chMax val="0"/>
          <dgm:chPref val="0"/>
          <dgm:bulletEnabled val="1"/>
        </dgm:presLayoutVars>
      </dgm:prSet>
      <dgm:spPr/>
    </dgm:pt>
    <dgm:pt modelId="{3EB236A3-3AFC-C44F-84D4-D27931A06B6E}" type="pres">
      <dgm:prSet presAssocID="{600AA821-26B3-604A-BB34-C671F2A6C34B}" presName="tile4" presStyleLbl="node1" presStyleIdx="3" presStyleCnt="4" custLinFactNeighborX="0" custLinFactNeighborY="0"/>
      <dgm:spPr/>
    </dgm:pt>
    <dgm:pt modelId="{A0F1F445-36FF-6D48-B560-5AB993F402DE}" type="pres">
      <dgm:prSet presAssocID="{600AA821-26B3-604A-BB34-C671F2A6C34B}" presName="tile4text" presStyleLbl="node1" presStyleIdx="3" presStyleCnt="4">
        <dgm:presLayoutVars>
          <dgm:chMax val="0"/>
          <dgm:chPref val="0"/>
          <dgm:bulletEnabled val="1"/>
        </dgm:presLayoutVars>
      </dgm:prSet>
      <dgm:spPr/>
    </dgm:pt>
    <dgm:pt modelId="{287437A3-EC75-AB4E-9524-EC6B082B0B29}" type="pres">
      <dgm:prSet presAssocID="{600AA821-26B3-604A-BB34-C671F2A6C34B}" presName="centerTile" presStyleLbl="fgShp" presStyleIdx="0" presStyleCnt="1">
        <dgm:presLayoutVars>
          <dgm:chMax val="0"/>
          <dgm:chPref val="0"/>
        </dgm:presLayoutVars>
      </dgm:prSet>
      <dgm:spPr/>
    </dgm:pt>
  </dgm:ptLst>
  <dgm:cxnLst>
    <dgm:cxn modelId="{EE08C00A-62A3-DB46-B7E5-1FC99B573B39}" srcId="{79B057C2-2551-7349-8EA9-FD7B309FE7A8}" destId="{338FF2CF-DE00-A74B-871A-37298D432AB2}" srcOrd="1" destOrd="0" parTransId="{6D28006D-C03F-F54C-9CA3-E4F09A95FA9E}" sibTransId="{E90197FD-53BF-6547-A6F6-65EC93001D8E}"/>
    <dgm:cxn modelId="{96AE6F14-A0E2-3141-A61A-91260A03D669}" type="presOf" srcId="{4F4ACD51-7376-D748-91F5-EFF05B16EABE}" destId="{EA6039DC-9796-9147-B5DC-0BABA36A29A5}" srcOrd="1" destOrd="0" presId="urn:microsoft.com/office/officeart/2005/8/layout/matrix1"/>
    <dgm:cxn modelId="{5976883A-502C-2E4C-A328-769DFB3D2211}" srcId="{79B057C2-2551-7349-8EA9-FD7B309FE7A8}" destId="{4F4ACD51-7376-D748-91F5-EFF05B16EABE}" srcOrd="2" destOrd="0" parTransId="{58555D4C-1960-454F-940F-854754FAEF42}" sibTransId="{90A1427F-B471-7D49-B7D0-79DFEA5B5C91}"/>
    <dgm:cxn modelId="{C4595F40-9F1C-D64C-90CB-C20656D7AB36}" type="presOf" srcId="{15F5329A-B904-024D-AE94-97A2679FF6C8}" destId="{70C72E3A-B6F8-D848-81B0-99DCECC27BEB}" srcOrd="0" destOrd="0" presId="urn:microsoft.com/office/officeart/2005/8/layout/matrix1"/>
    <dgm:cxn modelId="{F28FA462-C974-5642-9768-94426E9C904F}" type="presOf" srcId="{600AA821-26B3-604A-BB34-C671F2A6C34B}" destId="{42D32C2F-4D24-124F-8502-C880A59209C8}" srcOrd="0" destOrd="0" presId="urn:microsoft.com/office/officeart/2005/8/layout/matrix1"/>
    <dgm:cxn modelId="{BE1C9D64-2912-CB4A-9EE0-06149DE4E746}" type="presOf" srcId="{CA8D16D1-CD3D-D64B-928D-F97CE72C023B}" destId="{3EB236A3-3AFC-C44F-84D4-D27931A06B6E}" srcOrd="0" destOrd="0" presId="urn:microsoft.com/office/officeart/2005/8/layout/matrix1"/>
    <dgm:cxn modelId="{9675696C-B9CE-F044-B450-5A2761F0D63F}" type="presOf" srcId="{338FF2CF-DE00-A74B-871A-37298D432AB2}" destId="{0B47FA00-4254-7049-8965-4861F49E5DBA}" srcOrd="1" destOrd="0" presId="urn:microsoft.com/office/officeart/2005/8/layout/matrix1"/>
    <dgm:cxn modelId="{13A71080-C5F5-B94B-86BC-2BE463831FC0}" srcId="{79B057C2-2551-7349-8EA9-FD7B309FE7A8}" destId="{15F5329A-B904-024D-AE94-97A2679FF6C8}" srcOrd="0" destOrd="0" parTransId="{41F39BA8-C9E1-004F-B996-5DE47EE5925E}" sibTransId="{22015FAA-D542-0A40-82A4-B11F84654305}"/>
    <dgm:cxn modelId="{CA8F7685-8512-D24F-95BA-1D23FC3AF04F}" srcId="{6F0FB412-3201-8D48-875F-59DAEA5BB3C7}" destId="{5296D5D5-0AC7-0F4C-8396-AE73CDD28653}" srcOrd="0" destOrd="0" parTransId="{3CE8A55D-F47F-A345-8208-BA3FEB810F12}" sibTransId="{5B52DDCB-1C42-564A-BAB7-A606A73CFD69}"/>
    <dgm:cxn modelId="{0EC3E685-DE93-E44F-BFD8-253DEBEAFF96}" srcId="{6F0FB412-3201-8D48-875F-59DAEA5BB3C7}" destId="{F13DCF9A-9DBA-0245-8D21-65315EFDD977}" srcOrd="1" destOrd="0" parTransId="{A7FE3C80-C796-3B47-9C1E-33ABFEC802AD}" sibTransId="{73EFF2BF-5E7F-AD4B-A8BD-A46930CDBA97}"/>
    <dgm:cxn modelId="{047B0C8A-7AE0-F04C-B666-AA5849ACB209}" srcId="{600AA821-26B3-604A-BB34-C671F2A6C34B}" destId="{6F0FB412-3201-8D48-875F-59DAEA5BB3C7}" srcOrd="1" destOrd="0" parTransId="{843FECFE-37DE-9E4C-91BC-D0E8B0690150}" sibTransId="{155E2F1B-F5B4-3143-B6DE-760C51B350E4}"/>
    <dgm:cxn modelId="{6762A78D-8A95-D444-BF78-C38658525CCE}" type="presOf" srcId="{CA8D16D1-CD3D-D64B-928D-F97CE72C023B}" destId="{A0F1F445-36FF-6D48-B560-5AB993F402DE}" srcOrd="1" destOrd="0" presId="urn:microsoft.com/office/officeart/2005/8/layout/matrix1"/>
    <dgm:cxn modelId="{924BF68D-91CD-FB4C-83BE-20405BB72D26}" srcId="{600AA821-26B3-604A-BB34-C671F2A6C34B}" destId="{79B057C2-2551-7349-8EA9-FD7B309FE7A8}" srcOrd="0" destOrd="0" parTransId="{3F2F5C21-D418-214C-B898-F661E120BF66}" sibTransId="{25B49D75-9BE8-D449-94BD-9FD2EE43A2FC}"/>
    <dgm:cxn modelId="{82EFE7B9-F09D-5D48-AC6A-295915424BEC}" type="presOf" srcId="{15F5329A-B904-024D-AE94-97A2679FF6C8}" destId="{62AF1114-D5FE-5041-B8D4-5EDAB94FD1B4}" srcOrd="1" destOrd="0" presId="urn:microsoft.com/office/officeart/2005/8/layout/matrix1"/>
    <dgm:cxn modelId="{F771C4C1-EC74-AE42-B2D4-8C01E9EAC925}" type="presOf" srcId="{79B057C2-2551-7349-8EA9-FD7B309FE7A8}" destId="{287437A3-EC75-AB4E-9524-EC6B082B0B29}" srcOrd="0" destOrd="0" presId="urn:microsoft.com/office/officeart/2005/8/layout/matrix1"/>
    <dgm:cxn modelId="{3AD00BC6-C1BE-BA43-860C-A60ECCF786BF}" srcId="{79B057C2-2551-7349-8EA9-FD7B309FE7A8}" destId="{CA8D16D1-CD3D-D64B-928D-F97CE72C023B}" srcOrd="3" destOrd="0" parTransId="{C8A80960-839E-BF41-BD13-EEEDC12EF69D}" sibTransId="{BB5D1BB5-69C0-4449-8CD0-50E9D48A1D9D}"/>
    <dgm:cxn modelId="{C7FD0CD5-4F56-1149-8293-2B376D1E7FC8}" type="presOf" srcId="{4F4ACD51-7376-D748-91F5-EFF05B16EABE}" destId="{070FDF01-1C06-BE4F-A1C0-C821BB6A71E0}" srcOrd="0" destOrd="0" presId="urn:microsoft.com/office/officeart/2005/8/layout/matrix1"/>
    <dgm:cxn modelId="{77452EDC-710A-9E42-A6CF-C7831FF88A14}" type="presOf" srcId="{338FF2CF-DE00-A74B-871A-37298D432AB2}" destId="{14D81952-D5F8-9843-B53C-882712F66B52}" srcOrd="0" destOrd="0" presId="urn:microsoft.com/office/officeart/2005/8/layout/matrix1"/>
    <dgm:cxn modelId="{6BA21FF8-DE0B-4242-A530-2C89961F130B}" srcId="{6F0FB412-3201-8D48-875F-59DAEA5BB3C7}" destId="{C79FA58E-50A9-A74D-A746-5E2A87D35D27}" srcOrd="3" destOrd="0" parTransId="{108836B6-DEE1-124D-A1B8-832D28F01EFB}" sibTransId="{53676296-7511-7646-8308-FEC1DCFDA87C}"/>
    <dgm:cxn modelId="{E5A067F9-3D4B-6340-BDC3-F758324C8C89}" srcId="{6F0FB412-3201-8D48-875F-59DAEA5BB3C7}" destId="{3027AAAF-4BF4-6C47-811F-4405FB136D86}" srcOrd="2" destOrd="0" parTransId="{837CF831-4544-9641-BCED-57ADF1A798E6}" sibTransId="{1D057339-52DD-2541-9F63-FC0B20CCEE9F}"/>
    <dgm:cxn modelId="{52C102D3-A215-4942-8419-F1B9422DEF0A}" type="presParOf" srcId="{42D32C2F-4D24-124F-8502-C880A59209C8}" destId="{C6477748-2C79-BF4E-8606-9929F339FC75}" srcOrd="0" destOrd="0" presId="urn:microsoft.com/office/officeart/2005/8/layout/matrix1"/>
    <dgm:cxn modelId="{F078DA5F-1216-B949-99EC-259054EB7885}" type="presParOf" srcId="{C6477748-2C79-BF4E-8606-9929F339FC75}" destId="{70C72E3A-B6F8-D848-81B0-99DCECC27BEB}" srcOrd="0" destOrd="0" presId="urn:microsoft.com/office/officeart/2005/8/layout/matrix1"/>
    <dgm:cxn modelId="{1DDFE4E5-8080-4D4A-AD5E-E8C84C013219}" type="presParOf" srcId="{C6477748-2C79-BF4E-8606-9929F339FC75}" destId="{62AF1114-D5FE-5041-B8D4-5EDAB94FD1B4}" srcOrd="1" destOrd="0" presId="urn:microsoft.com/office/officeart/2005/8/layout/matrix1"/>
    <dgm:cxn modelId="{E303CCA3-21A0-AA46-8CB2-2D6A4F0ABEDC}" type="presParOf" srcId="{C6477748-2C79-BF4E-8606-9929F339FC75}" destId="{14D81952-D5F8-9843-B53C-882712F66B52}" srcOrd="2" destOrd="0" presId="urn:microsoft.com/office/officeart/2005/8/layout/matrix1"/>
    <dgm:cxn modelId="{B0A11B79-8511-FD42-8BE1-34A44548E106}" type="presParOf" srcId="{C6477748-2C79-BF4E-8606-9929F339FC75}" destId="{0B47FA00-4254-7049-8965-4861F49E5DBA}" srcOrd="3" destOrd="0" presId="urn:microsoft.com/office/officeart/2005/8/layout/matrix1"/>
    <dgm:cxn modelId="{E0B6003D-FA88-A549-BB19-0E3010CE75E9}" type="presParOf" srcId="{C6477748-2C79-BF4E-8606-9929F339FC75}" destId="{070FDF01-1C06-BE4F-A1C0-C821BB6A71E0}" srcOrd="4" destOrd="0" presId="urn:microsoft.com/office/officeart/2005/8/layout/matrix1"/>
    <dgm:cxn modelId="{7F383065-D9A6-784A-B426-93C229560427}" type="presParOf" srcId="{C6477748-2C79-BF4E-8606-9929F339FC75}" destId="{EA6039DC-9796-9147-B5DC-0BABA36A29A5}" srcOrd="5" destOrd="0" presId="urn:microsoft.com/office/officeart/2005/8/layout/matrix1"/>
    <dgm:cxn modelId="{2726E169-99F1-F142-AD5D-7033D57E02FA}" type="presParOf" srcId="{C6477748-2C79-BF4E-8606-9929F339FC75}" destId="{3EB236A3-3AFC-C44F-84D4-D27931A06B6E}" srcOrd="6" destOrd="0" presId="urn:microsoft.com/office/officeart/2005/8/layout/matrix1"/>
    <dgm:cxn modelId="{75440D84-C845-7144-9F4A-9AD63A63044B}" type="presParOf" srcId="{C6477748-2C79-BF4E-8606-9929F339FC75}" destId="{A0F1F445-36FF-6D48-B560-5AB993F402DE}" srcOrd="7" destOrd="0" presId="urn:microsoft.com/office/officeart/2005/8/layout/matrix1"/>
    <dgm:cxn modelId="{07E34B0C-8C80-BB46-872F-6703B3C8367B}" type="presParOf" srcId="{42D32C2F-4D24-124F-8502-C880A59209C8}" destId="{287437A3-EC75-AB4E-9524-EC6B082B0B2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72E3A-B6F8-D848-81B0-99DCECC27BEB}">
      <dsp:nvSpPr>
        <dsp:cNvPr id="0" name=""/>
        <dsp:cNvSpPr/>
      </dsp:nvSpPr>
      <dsp:spPr>
        <a:xfrm rot="16200000">
          <a:off x="397445" y="-397445"/>
          <a:ext cx="1143179" cy="1938070"/>
        </a:xfrm>
        <a:prstGeom prst="round1Rect">
          <a:avLst/>
        </a:prstGeom>
        <a:solidFill>
          <a:schemeClr val="accent2"/>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br>
            <a:rPr lang="en-US" sz="1800" kern="1200" dirty="0"/>
          </a:br>
          <a:r>
            <a:rPr lang="en-US" sz="1800" b="1" kern="1200" dirty="0">
              <a:solidFill>
                <a:schemeClr val="bg1"/>
              </a:solidFill>
              <a:highlight>
                <a:srgbClr val="000000"/>
              </a:highlight>
            </a:rPr>
            <a:t>People</a:t>
          </a:r>
          <a:br>
            <a:rPr lang="en-US" sz="1800" b="1" kern="1200" dirty="0">
              <a:solidFill>
                <a:schemeClr val="bg1"/>
              </a:solidFill>
              <a:highlight>
                <a:srgbClr val="000000"/>
              </a:highlight>
            </a:rPr>
          </a:br>
          <a:r>
            <a:rPr lang="en-US" sz="1800" b="1" kern="1200" dirty="0">
              <a:solidFill>
                <a:schemeClr val="bg1"/>
              </a:solidFill>
              <a:highlight>
                <a:srgbClr val="000000"/>
              </a:highlight>
            </a:rPr>
            <a:t>Competencies</a:t>
          </a:r>
        </a:p>
      </dsp:txBody>
      <dsp:txXfrm rot="5400000">
        <a:off x="-1" y="1"/>
        <a:ext cx="1938070" cy="857384"/>
      </dsp:txXfrm>
    </dsp:sp>
    <dsp:sp modelId="{14D81952-D5F8-9843-B53C-882712F66B52}">
      <dsp:nvSpPr>
        <dsp:cNvPr id="0" name=""/>
        <dsp:cNvSpPr/>
      </dsp:nvSpPr>
      <dsp:spPr>
        <a:xfrm>
          <a:off x="1938070" y="0"/>
          <a:ext cx="1938070" cy="1143179"/>
        </a:xfrm>
        <a:prstGeom prst="round1Rect">
          <a:avLst/>
        </a:prstGeom>
        <a:solidFill>
          <a:schemeClr val="accent2"/>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 </a:t>
          </a:r>
          <a:br>
            <a:rPr lang="en-US" sz="1800" kern="1200" dirty="0">
              <a:solidFill>
                <a:schemeClr val="bg1"/>
              </a:solidFill>
            </a:rPr>
          </a:br>
          <a:r>
            <a:rPr lang="en-US" sz="1800" kern="1200" dirty="0">
              <a:solidFill>
                <a:schemeClr val="bg1"/>
              </a:solidFill>
            </a:rPr>
            <a:t>Organizational</a:t>
          </a:r>
          <a:br>
            <a:rPr lang="en-US" sz="1800" kern="1200" dirty="0">
              <a:solidFill>
                <a:schemeClr val="bg1"/>
              </a:solidFill>
            </a:rPr>
          </a:br>
          <a:r>
            <a:rPr lang="en-US" sz="1800" kern="1200" dirty="0">
              <a:solidFill>
                <a:schemeClr val="bg1"/>
              </a:solidFill>
            </a:rPr>
            <a:t>Competencies</a:t>
          </a:r>
        </a:p>
      </dsp:txBody>
      <dsp:txXfrm>
        <a:off x="1938070" y="0"/>
        <a:ext cx="1938070" cy="857384"/>
      </dsp:txXfrm>
    </dsp:sp>
    <dsp:sp modelId="{070FDF01-1C06-BE4F-A1C0-C821BB6A71E0}">
      <dsp:nvSpPr>
        <dsp:cNvPr id="0" name=""/>
        <dsp:cNvSpPr/>
      </dsp:nvSpPr>
      <dsp:spPr>
        <a:xfrm rot="10800000">
          <a:off x="0" y="1143179"/>
          <a:ext cx="1938070" cy="1143179"/>
        </a:xfrm>
        <a:prstGeom prst="round1Rect">
          <a:avLst/>
        </a:prstGeom>
        <a:solidFill>
          <a:schemeClr val="accent2"/>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Business Competencies</a:t>
          </a:r>
        </a:p>
      </dsp:txBody>
      <dsp:txXfrm rot="10800000">
        <a:off x="0" y="1428973"/>
        <a:ext cx="1938070" cy="857384"/>
      </dsp:txXfrm>
    </dsp:sp>
    <dsp:sp modelId="{3EB236A3-3AFC-C44F-84D4-D27931A06B6E}">
      <dsp:nvSpPr>
        <dsp:cNvPr id="0" name=""/>
        <dsp:cNvSpPr/>
      </dsp:nvSpPr>
      <dsp:spPr>
        <a:xfrm rot="5400000">
          <a:off x="2335515" y="745733"/>
          <a:ext cx="1143179" cy="1938070"/>
        </a:xfrm>
        <a:prstGeom prst="round1Rect">
          <a:avLst/>
        </a:prstGeom>
        <a:solidFill>
          <a:schemeClr val="accent2"/>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Strategic Competencies</a:t>
          </a:r>
        </a:p>
      </dsp:txBody>
      <dsp:txXfrm rot="-5400000">
        <a:off x="1938069" y="1428973"/>
        <a:ext cx="1938070" cy="857384"/>
      </dsp:txXfrm>
    </dsp:sp>
    <dsp:sp modelId="{287437A3-EC75-AB4E-9524-EC6B082B0B29}">
      <dsp:nvSpPr>
        <dsp:cNvPr id="0" name=""/>
        <dsp:cNvSpPr/>
      </dsp:nvSpPr>
      <dsp:spPr>
        <a:xfrm>
          <a:off x="1356649" y="857384"/>
          <a:ext cx="1162842" cy="571589"/>
        </a:xfrm>
        <a:prstGeom prst="roundRect">
          <a:avLst/>
        </a:prstGeom>
        <a:solidFill>
          <a:srgbClr val="003300"/>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chemeClr val="bg1"/>
              </a:solidFill>
            </a:rPr>
            <a:t>Intellect</a:t>
          </a:r>
        </a:p>
      </dsp:txBody>
      <dsp:txXfrm>
        <a:off x="1384552" y="885287"/>
        <a:ext cx="1107036" cy="51578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B01732F-9C3B-4367-8F9F-ADBC451CB76E}" type="datetimeFigureOut">
              <a:rPr lang="en-CA" smtClean="0"/>
              <a:t>2024-03-07</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B384B21-51D1-424C-A7D7-8ABA4C149AC1}" type="slidenum">
              <a:rPr lang="en-CA" smtClean="0"/>
              <a:t>‹#›</a:t>
            </a:fld>
            <a:endParaRPr lang="en-CA"/>
          </a:p>
        </p:txBody>
      </p:sp>
    </p:spTree>
    <p:extLst>
      <p:ext uri="{BB962C8B-B14F-4D97-AF65-F5344CB8AC3E}">
        <p14:creationId xmlns:p14="http://schemas.microsoft.com/office/powerpoint/2010/main" val="211502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do we want trusting teams? Sustained Operational Effectiveness.</a:t>
            </a:r>
          </a:p>
          <a:p>
            <a:endParaRPr lang="en-CA" dirty="0"/>
          </a:p>
          <a:p>
            <a:r>
              <a:rPr lang="en-CA" dirty="0"/>
              <a:t>This series of lessons builds out from Sustained Operational Effectiveness into the Character Based Leadership model and Facilitation tools that come later. The “Why” of Trusted to Serve, Culture Change, CBL and Facilitation all come back to the goal of Sustained Operational Effectiveness.</a:t>
            </a:r>
          </a:p>
        </p:txBody>
      </p:sp>
      <p:sp>
        <p:nvSpPr>
          <p:cNvPr id="4" name="Slide Number Placeholder 3"/>
          <p:cNvSpPr>
            <a:spLocks noGrp="1"/>
          </p:cNvSpPr>
          <p:nvPr>
            <p:ph type="sldNum" sz="quarter" idx="5"/>
          </p:nvPr>
        </p:nvSpPr>
        <p:spPr/>
        <p:txBody>
          <a:bodyPr/>
          <a:lstStyle/>
          <a:p>
            <a:fld id="{DB384B21-51D1-424C-A7D7-8ABA4C149AC1}" type="slidenum">
              <a:rPr lang="en-CA" smtClean="0"/>
              <a:t>1</a:t>
            </a:fld>
            <a:endParaRPr lang="en-CA"/>
          </a:p>
        </p:txBody>
      </p:sp>
    </p:spTree>
    <p:extLst>
      <p:ext uri="{BB962C8B-B14F-4D97-AF65-F5344CB8AC3E}">
        <p14:creationId xmlns:p14="http://schemas.microsoft.com/office/powerpoint/2010/main" val="419275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Briefly introduce the video, then break, pick up the discussion about Vulnerability and its role after the break.</a:t>
            </a:r>
          </a:p>
        </p:txBody>
      </p:sp>
      <p:sp>
        <p:nvSpPr>
          <p:cNvPr id="4" name="Slide Number Placeholder 3"/>
          <p:cNvSpPr>
            <a:spLocks noGrp="1"/>
          </p:cNvSpPr>
          <p:nvPr>
            <p:ph type="sldNum" sz="quarter" idx="5"/>
          </p:nvPr>
        </p:nvSpPr>
        <p:spPr/>
        <p:txBody>
          <a:bodyPr/>
          <a:lstStyle/>
          <a:p>
            <a:fld id="{DB384B21-51D1-424C-A7D7-8ABA4C149AC1}" type="slidenum">
              <a:rPr lang="en-CA" smtClean="0"/>
              <a:t>10</a:t>
            </a:fld>
            <a:endParaRPr lang="en-CA"/>
          </a:p>
        </p:txBody>
      </p:sp>
    </p:spTree>
    <p:extLst>
      <p:ext uri="{BB962C8B-B14F-4D97-AF65-F5344CB8AC3E}">
        <p14:creationId xmlns:p14="http://schemas.microsoft.com/office/powerpoint/2010/main" val="323163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Spend 10 minutes on a focused discussion about Vulnerability</a:t>
            </a:r>
          </a:p>
          <a:p>
            <a:endParaRPr lang="en-CA" dirty="0"/>
          </a:p>
          <a:p>
            <a:r>
              <a:rPr lang="en-CA" dirty="0"/>
              <a:t>What is vulnerability?</a:t>
            </a:r>
          </a:p>
          <a:p>
            <a:r>
              <a:rPr lang="en-CA" dirty="0"/>
              <a:t>Why has it traditionally been better not to have vulnerability in the workplace?</a:t>
            </a:r>
          </a:p>
          <a:p>
            <a:r>
              <a:rPr lang="en-CA" dirty="0"/>
              <a:t>What happens when vulnerability isn’t accepted?</a:t>
            </a:r>
          </a:p>
          <a:p>
            <a:r>
              <a:rPr lang="en-CA" dirty="0"/>
              <a:t>How will you show vulnerability as a leader?</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12</a:t>
            </a:fld>
            <a:endParaRPr lang="en-CA"/>
          </a:p>
        </p:txBody>
      </p:sp>
    </p:spTree>
    <p:extLst>
      <p:ext uri="{BB962C8B-B14F-4D97-AF65-F5344CB8AC3E}">
        <p14:creationId xmlns:p14="http://schemas.microsoft.com/office/powerpoint/2010/main" val="94341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ヒラギノ角ゴ Pro W3"/>
              </a:rPr>
              <a:t>The model here is another way to view yourself. We typically have </a:t>
            </a:r>
            <a:r>
              <a:rPr lang="en-US" sz="1800" dirty="0" err="1">
                <a:solidFill>
                  <a:srgbClr val="000000"/>
                </a:solidFill>
                <a:effectLst/>
                <a:latin typeface="Arial" panose="020B0604020202020204" pitchFamily="34" charset="0"/>
                <a:ea typeface="ヒラギノ角ゴ Pro W3"/>
              </a:rPr>
              <a:t>defence</a:t>
            </a:r>
            <a:r>
              <a:rPr lang="en-US" sz="1800" dirty="0">
                <a:solidFill>
                  <a:srgbClr val="000000"/>
                </a:solidFill>
                <a:effectLst/>
                <a:latin typeface="Arial" panose="020B0604020202020204" pitchFamily="34" charset="0"/>
                <a:ea typeface="ヒラギノ角ゴ Pro W3"/>
              </a:rPr>
              <a:t> mechanisms up as protection. All of what we have just discussed is a means to allow for the lowering of </a:t>
            </a:r>
            <a:r>
              <a:rPr lang="en-US" sz="1800" dirty="0" err="1">
                <a:solidFill>
                  <a:srgbClr val="000000"/>
                </a:solidFill>
                <a:effectLst/>
                <a:latin typeface="Arial" panose="020B0604020202020204" pitchFamily="34" charset="0"/>
                <a:ea typeface="ヒラギノ角ゴ Pro W3"/>
              </a:rPr>
              <a:t>defence</a:t>
            </a:r>
            <a:r>
              <a:rPr lang="en-US" sz="1800" dirty="0">
                <a:solidFill>
                  <a:srgbClr val="000000"/>
                </a:solidFill>
                <a:effectLst/>
                <a:latin typeface="Arial" panose="020B0604020202020204" pitchFamily="34" charset="0"/>
                <a:ea typeface="ヒラギノ角ゴ Pro W3"/>
              </a:rPr>
              <a:t> mechanisms and support a deeper understanding of the people around us – “Building Trusting Teams”.</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13</a:t>
            </a:fld>
            <a:endParaRPr lang="en-CA"/>
          </a:p>
        </p:txBody>
      </p:sp>
    </p:spTree>
    <p:extLst>
      <p:ext uri="{BB962C8B-B14F-4D97-AF65-F5344CB8AC3E}">
        <p14:creationId xmlns:p14="http://schemas.microsoft.com/office/powerpoint/2010/main" val="383078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dirty="0"/>
              <a:t>Here are some key points that will lead you towards “Building Trusting Teams and Sustained Operational Effectiveness”.</a:t>
            </a:r>
          </a:p>
          <a:p>
            <a:pPr defTabSz="933237">
              <a:defRPr/>
            </a:pPr>
            <a:endParaRPr lang="en-CA" dirty="0"/>
          </a:p>
          <a:p>
            <a:pPr defTabSz="933237">
              <a:defRPr/>
            </a:pPr>
            <a:r>
              <a:rPr lang="en-CA" dirty="0"/>
              <a:t>The video is a good description of how with a little satire mixed in. With the “Be Curious” bullet play the Ted Lasso Dart Game video (5 minutes).</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14</a:t>
            </a:fld>
            <a:endParaRPr lang="en-CA"/>
          </a:p>
        </p:txBody>
      </p:sp>
    </p:spTree>
    <p:extLst>
      <p:ext uri="{BB962C8B-B14F-4D97-AF65-F5344CB8AC3E}">
        <p14:creationId xmlns:p14="http://schemas.microsoft.com/office/powerpoint/2010/main" val="633015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dirty="0"/>
              <a:t>https://m.youtube.com/watch?v=oZ4YSXv6Xkg</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15</a:t>
            </a:fld>
            <a:endParaRPr lang="en-CA"/>
          </a:p>
        </p:txBody>
      </p:sp>
    </p:spTree>
    <p:extLst>
      <p:ext uri="{BB962C8B-B14F-4D97-AF65-F5344CB8AC3E}">
        <p14:creationId xmlns:p14="http://schemas.microsoft.com/office/powerpoint/2010/main" val="299095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table is a tool to help with the “how” and critically analyze situations you have been in and make the necessary adjustments to get better.</a:t>
            </a:r>
          </a:p>
          <a:p>
            <a:endParaRPr lang="en-CA" dirty="0"/>
          </a:p>
          <a:p>
            <a:r>
              <a:rPr lang="en-CA" dirty="0"/>
              <a:t>Print a handout with only information in the top two rows for students.</a:t>
            </a:r>
          </a:p>
          <a:p>
            <a:endParaRPr lang="en-CA" dirty="0"/>
          </a:p>
          <a:p>
            <a:r>
              <a:rPr lang="en-CA" dirty="0"/>
              <a:t>Briefly discuss the questions.</a:t>
            </a:r>
          </a:p>
        </p:txBody>
      </p:sp>
      <p:sp>
        <p:nvSpPr>
          <p:cNvPr id="4" name="Slide Number Placeholder 3"/>
          <p:cNvSpPr>
            <a:spLocks noGrp="1"/>
          </p:cNvSpPr>
          <p:nvPr>
            <p:ph type="sldNum" sz="quarter" idx="5"/>
          </p:nvPr>
        </p:nvSpPr>
        <p:spPr/>
        <p:txBody>
          <a:bodyPr/>
          <a:lstStyle/>
          <a:p>
            <a:fld id="{DB384B21-51D1-424C-A7D7-8ABA4C149AC1}" type="slidenum">
              <a:rPr lang="en-CA" smtClean="0"/>
              <a:t>16</a:t>
            </a:fld>
            <a:endParaRPr lang="en-CA"/>
          </a:p>
        </p:txBody>
      </p:sp>
    </p:spTree>
    <p:extLst>
      <p:ext uri="{BB962C8B-B14F-4D97-AF65-F5344CB8AC3E}">
        <p14:creationId xmlns:p14="http://schemas.microsoft.com/office/powerpoint/2010/main" val="1921118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is animated so the example can be walked through using each of the main headings.</a:t>
            </a:r>
          </a:p>
          <a:p>
            <a:endParaRPr lang="en-CA" dirty="0"/>
          </a:p>
          <a:p>
            <a:r>
              <a:rPr lang="en-CA" dirty="0"/>
              <a:t>Here are some simple questions you can use to critically analyze a situation. You can do this individually, as a leadership team, or even small group.</a:t>
            </a:r>
          </a:p>
          <a:p>
            <a:endParaRPr lang="en-CA" dirty="0"/>
          </a:p>
          <a:p>
            <a:r>
              <a:rPr lang="en-CA" dirty="0"/>
              <a:t>The top two rows are the heading and sub-heading questions to ask and write down to evaluate a situation you have recently faced.</a:t>
            </a:r>
          </a:p>
          <a:p>
            <a:endParaRPr lang="en-CA" dirty="0"/>
          </a:p>
          <a:p>
            <a:r>
              <a:rPr lang="en-CA" dirty="0"/>
              <a:t>The third row is an example. Instructors are required to provide their own example using this tool.</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17</a:t>
            </a:fld>
            <a:endParaRPr lang="en-CA"/>
          </a:p>
        </p:txBody>
      </p:sp>
    </p:spTree>
    <p:extLst>
      <p:ext uri="{BB962C8B-B14F-4D97-AF65-F5344CB8AC3E}">
        <p14:creationId xmlns:p14="http://schemas.microsoft.com/office/powerpoint/2010/main" val="89626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Arial" panose="020B0604020202020204" pitchFamily="34" charset="0"/>
                <a:ea typeface="ヒラギノ角ゴ Pro W3"/>
              </a:rPr>
              <a:t>State this point: Our culture is in constant motion as people transition through our organization. We want to emphasize the “Building Trusting Teams” practice because THIS people focused APPROACH directly INFLUENCES the culture of our organization and ultimately the objective of sustained operational effectiveness.</a:t>
            </a:r>
          </a:p>
          <a:p>
            <a:endParaRPr lang="en-CA" sz="1800" dirty="0">
              <a:solidFill>
                <a:srgbClr val="000000"/>
              </a:solidFill>
              <a:effectLst/>
              <a:latin typeface="Arial" panose="020B0604020202020204" pitchFamily="34" charset="0"/>
            </a:endParaRPr>
          </a:p>
          <a:p>
            <a:r>
              <a:rPr lang="en-CA" sz="1800" dirty="0">
                <a:solidFill>
                  <a:srgbClr val="000000"/>
                </a:solidFill>
                <a:effectLst/>
                <a:latin typeface="Arial" panose="020B0604020202020204" pitchFamily="34" charset="0"/>
              </a:rPr>
              <a:t>Then ask if there are any questions.</a:t>
            </a:r>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18</a:t>
            </a:fld>
            <a:endParaRPr lang="en-CA"/>
          </a:p>
        </p:txBody>
      </p:sp>
    </p:spTree>
    <p:extLst>
      <p:ext uri="{BB962C8B-B14F-4D97-AF65-F5344CB8AC3E}">
        <p14:creationId xmlns:p14="http://schemas.microsoft.com/office/powerpoint/2010/main" val="327510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the group to define it and then click the two definitions onto to the screen.</a:t>
            </a:r>
          </a:p>
          <a:p>
            <a:endParaRPr lang="en-CA" dirty="0"/>
          </a:p>
          <a:p>
            <a:r>
              <a:rPr lang="en-CA" dirty="0"/>
              <a:t>Why is this important?</a:t>
            </a:r>
          </a:p>
          <a:p>
            <a:endParaRPr lang="en-CA" dirty="0"/>
          </a:p>
          <a:p>
            <a:r>
              <a:rPr lang="en-CA" dirty="0"/>
              <a:t>What does this mean to you?</a:t>
            </a:r>
          </a:p>
          <a:p>
            <a:r>
              <a:rPr lang="en-CA" dirty="0"/>
              <a:t>How do you feel about this?</a:t>
            </a:r>
          </a:p>
          <a:p>
            <a:endParaRPr lang="en-CA" dirty="0"/>
          </a:p>
          <a:p>
            <a:r>
              <a:rPr lang="en-CA" dirty="0"/>
              <a:t>Are we an organization built on trusting teams?</a:t>
            </a:r>
          </a:p>
          <a:p>
            <a:endParaRPr lang="en-CA" dirty="0"/>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2</a:t>
            </a:fld>
            <a:endParaRPr lang="en-CA"/>
          </a:p>
        </p:txBody>
      </p:sp>
    </p:spTree>
    <p:extLst>
      <p:ext uri="{BB962C8B-B14F-4D97-AF65-F5344CB8AC3E}">
        <p14:creationId xmlns:p14="http://schemas.microsoft.com/office/powerpoint/2010/main" val="51688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a:t>We are using this model to guide our development of current and future leaders within our organization.</a:t>
            </a:r>
          </a:p>
          <a:p>
            <a:endParaRPr lang="en-CA" dirty="0"/>
          </a:p>
          <a:p>
            <a:r>
              <a:rPr lang="en-CA" dirty="0"/>
              <a:t>Character will be discussed further in other lessons.</a:t>
            </a:r>
          </a:p>
          <a:p>
            <a:endParaRPr lang="en-CA" dirty="0"/>
          </a:p>
          <a:p>
            <a:r>
              <a:rPr lang="en-CA" dirty="0"/>
              <a:t>When thinking about commitment it’s useful to think on these two questions: </a:t>
            </a:r>
          </a:p>
          <a:p>
            <a:pPr marL="233309" indent="-233309">
              <a:buAutoNum type="arabicPeriod"/>
            </a:pPr>
            <a:r>
              <a:rPr lang="en-CA" dirty="0"/>
              <a:t>Why did you join? </a:t>
            </a:r>
          </a:p>
          <a:p>
            <a:pPr marL="233309" indent="-233309">
              <a:buAutoNum type="arabicPeriod"/>
            </a:pPr>
            <a:r>
              <a:rPr lang="en-CA" dirty="0"/>
              <a:t>Why do you stay? (These are also asked at the end of the Purpose of the RCAF lesson)</a:t>
            </a:r>
          </a:p>
          <a:p>
            <a:endParaRPr lang="en-CA" dirty="0"/>
          </a:p>
          <a:p>
            <a:r>
              <a:rPr lang="en-CA" i="1" u="sng" dirty="0"/>
              <a:t>Note: Use ORID to discuss Competence</a:t>
            </a:r>
          </a:p>
          <a:p>
            <a:r>
              <a:rPr lang="en-CA" dirty="0"/>
              <a:t>What is competence?</a:t>
            </a:r>
          </a:p>
          <a:p>
            <a:r>
              <a:rPr lang="en-CA" dirty="0"/>
              <a:t>Where does competence come from? </a:t>
            </a:r>
          </a:p>
          <a:p>
            <a:r>
              <a:rPr lang="en-CA" dirty="0"/>
              <a:t>	Training and experience.</a:t>
            </a:r>
          </a:p>
          <a:p>
            <a:r>
              <a:rPr lang="en-CA" dirty="0"/>
              <a:t>	Technical competence from trades training and experience. Time performing your primary job.</a:t>
            </a:r>
          </a:p>
          <a:p>
            <a:r>
              <a:rPr lang="en-CA" dirty="0"/>
              <a:t>Where does people competence come from? </a:t>
            </a:r>
          </a:p>
          <a:p>
            <a:r>
              <a:rPr lang="en-CA" dirty="0"/>
              <a:t>	Professional Development and experience. </a:t>
            </a:r>
          </a:p>
          <a:p>
            <a:r>
              <a:rPr lang="en-CA" dirty="0"/>
              <a:t>	Time performing these roles as you progress in rank and responsibility.</a:t>
            </a:r>
          </a:p>
          <a:p>
            <a:endParaRPr lang="en-CA" dirty="0"/>
          </a:p>
          <a:p>
            <a:r>
              <a:rPr lang="en-CA" dirty="0"/>
              <a:t>We will now move into the highlighted people competencies.</a:t>
            </a:r>
          </a:p>
          <a:p>
            <a:endParaRPr lang="en-CA" dirty="0"/>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1656" indent="-300636">
              <a:defRPr>
                <a:solidFill>
                  <a:schemeClr val="tx1"/>
                </a:solidFill>
                <a:latin typeface="Arial" panose="020B0604020202020204" pitchFamily="34" charset="0"/>
                <a:ea typeface="ＭＳ Ｐゴシック" panose="020B0600070205080204" pitchFamily="34" charset="-128"/>
              </a:defRPr>
            </a:lvl2pPr>
            <a:lvl3pPr marL="1202550" indent="-240511">
              <a:defRPr>
                <a:solidFill>
                  <a:schemeClr val="tx1"/>
                </a:solidFill>
                <a:latin typeface="Arial" panose="020B0604020202020204" pitchFamily="34" charset="0"/>
                <a:ea typeface="ＭＳ Ｐゴシック" panose="020B0600070205080204" pitchFamily="34" charset="-128"/>
              </a:defRPr>
            </a:lvl3pPr>
            <a:lvl4pPr marL="1683568" indent="-240511">
              <a:defRPr>
                <a:solidFill>
                  <a:schemeClr val="tx1"/>
                </a:solidFill>
                <a:latin typeface="Arial" panose="020B0604020202020204" pitchFamily="34" charset="0"/>
                <a:ea typeface="ＭＳ Ｐゴシック" panose="020B0600070205080204" pitchFamily="34" charset="-128"/>
              </a:defRPr>
            </a:lvl4pPr>
            <a:lvl5pPr marL="2164588" indent="-240511">
              <a:defRPr>
                <a:solidFill>
                  <a:schemeClr val="tx1"/>
                </a:solidFill>
                <a:latin typeface="Arial" panose="020B0604020202020204" pitchFamily="34" charset="0"/>
                <a:ea typeface="ＭＳ Ｐゴシック" panose="020B0600070205080204" pitchFamily="34" charset="-128"/>
              </a:defRPr>
            </a:lvl5pPr>
            <a:lvl6pPr marL="2645606" indent="-24051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26626" indent="-24051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07646" indent="-24051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88665" indent="-24051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CEA0C3C-65C1-447B-AEF7-6553A9A6A799}" type="slidenum">
              <a:rPr lang="en-US" altLang="en-US" smtClean="0"/>
              <a:pPr/>
              <a:t>3</a:t>
            </a:fld>
            <a:endParaRPr lang="en-US" altLang="en-US" dirty="0"/>
          </a:p>
        </p:txBody>
      </p:sp>
    </p:spTree>
    <p:extLst>
      <p:ext uri="{BB962C8B-B14F-4D97-AF65-F5344CB8AC3E}">
        <p14:creationId xmlns:p14="http://schemas.microsoft.com/office/powerpoint/2010/main" val="398295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the students to define each of these terms. When one or two respond ask the students if they agree or disagree.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4</a:t>
            </a:fld>
            <a:endParaRPr lang="en-CA"/>
          </a:p>
        </p:txBody>
      </p:sp>
    </p:spTree>
    <p:extLst>
      <p:ext uri="{BB962C8B-B14F-4D97-AF65-F5344CB8AC3E}">
        <p14:creationId xmlns:p14="http://schemas.microsoft.com/office/powerpoint/2010/main" val="340419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Provide the following definition: Exchange of information between two or more people.</a:t>
            </a:r>
          </a:p>
          <a:p>
            <a:endParaRPr lang="en-CA" dirty="0"/>
          </a:p>
          <a:p>
            <a:r>
              <a:rPr lang="en-CA" dirty="0"/>
              <a:t>This will be covered further when we discuss giving and receiving feedback and in our role-play scenarios. It is important to understand that interpersonal communication is happening at all times when people are engaged in collaborative work. This is not just reserved for direct feedback.</a:t>
            </a:r>
          </a:p>
          <a:p>
            <a:endParaRPr lang="en-CA" dirty="0"/>
          </a:p>
          <a:p>
            <a:r>
              <a:rPr lang="en-CA" dirty="0"/>
              <a:t>There will also be some techniques we’ll introduce (Group Consensus and Focussed Discussion) that will help support Focussed Listening.</a:t>
            </a:r>
          </a:p>
          <a:p>
            <a:endParaRPr lang="en-CA" dirty="0"/>
          </a:p>
          <a:p>
            <a:r>
              <a:rPr lang="en-CA" dirty="0"/>
              <a:t>Highlight “Cultural Awareness” with the idea that it grows with curiosity. When appropriate, ask questions and stay curious.</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5</a:t>
            </a:fld>
            <a:endParaRPr lang="en-CA"/>
          </a:p>
        </p:txBody>
      </p:sp>
    </p:spTree>
    <p:extLst>
      <p:ext uri="{BB962C8B-B14F-4D97-AF65-F5344CB8AC3E}">
        <p14:creationId xmlns:p14="http://schemas.microsoft.com/office/powerpoint/2010/main" val="313041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4D5156"/>
                </a:solidFill>
                <a:effectLst/>
                <a:latin typeface="arial" panose="020B0604020202020204" pitchFamily="34" charset="0"/>
              </a:rPr>
              <a:t>Provide the following definition: Intrapersonal communication </a:t>
            </a:r>
            <a:r>
              <a:rPr lang="en-CA" b="1" i="0" dirty="0">
                <a:solidFill>
                  <a:srgbClr val="5F6368"/>
                </a:solidFill>
                <a:effectLst/>
                <a:latin typeface="arial" panose="020B0604020202020204" pitchFamily="34" charset="0"/>
              </a:rPr>
              <a:t>refers to the internal dialogue or “self-talk” that guides your behaviors and core beliefs</a:t>
            </a:r>
            <a:r>
              <a:rPr lang="en-CA" b="0" i="0" dirty="0">
                <a:solidFill>
                  <a:srgbClr val="4D5156"/>
                </a:solidFill>
                <a:effectLst/>
                <a:latin typeface="arial" panose="020B0604020202020204" pitchFamily="34" charset="0"/>
              </a:rPr>
              <a:t>.</a:t>
            </a:r>
            <a:endParaRPr lang="en-CA" dirty="0"/>
          </a:p>
          <a:p>
            <a:endParaRPr lang="en-CA" dirty="0"/>
          </a:p>
          <a:p>
            <a:r>
              <a:rPr lang="en-CA" dirty="0"/>
              <a:t>Highlighting self-awareness is the key point.</a:t>
            </a:r>
          </a:p>
          <a:p>
            <a:endParaRPr lang="en-CA" dirty="0"/>
          </a:p>
          <a:p>
            <a:r>
              <a:rPr lang="en-CA" dirty="0"/>
              <a:t>If you know and understand yourself then you can know and understand others better.</a:t>
            </a:r>
          </a:p>
          <a:p>
            <a:endParaRPr lang="en-CA" dirty="0"/>
          </a:p>
          <a:p>
            <a:r>
              <a:rPr lang="en-CA" dirty="0"/>
              <a:t>Therefore, to build a trusting team, you need to be able to know yourself and manage yourself so others can get a clear sense of who you are and can start trusting you.</a:t>
            </a:r>
          </a:p>
          <a:p>
            <a:endParaRPr lang="en-CA" dirty="0"/>
          </a:p>
          <a:p>
            <a:r>
              <a:rPr lang="en-CA" dirty="0"/>
              <a:t>Knowing yourself is the base of the pyramid to build a trusting team, it’s not the only piece, but without it you won’t build anything bigger.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Here are some breathing techniques that can be used to prepare for difficult conversations, calm down afterwards, or use as a form of meditation. “Box” breathing (4 seconds in – 4 seconds hold – 4 seconds out – 4 seconds hold – repeat) or “4-7-8” (4 seconds in – 7 seconds hold – 8 seconds out – repeat)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Breathing techniques can help manage emotions and create more space between stimulus and response.</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6</a:t>
            </a:fld>
            <a:endParaRPr lang="en-CA"/>
          </a:p>
        </p:txBody>
      </p:sp>
    </p:spTree>
    <p:extLst>
      <p:ext uri="{BB962C8B-B14F-4D97-AF65-F5344CB8AC3E}">
        <p14:creationId xmlns:p14="http://schemas.microsoft.com/office/powerpoint/2010/main" val="5381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dirty="0"/>
              <a:t>One way to think about self-awareness is this model from Cognitive Behavioural Theory.  The cognitive appraisal sometimes called “automatic thoughts” can lead to emotions and behaviours and as the model shows, they are interconnected. It can also be emotions or behaviours that trigger automatic thoughts.</a:t>
            </a:r>
          </a:p>
          <a:p>
            <a:pPr defTabSz="933237">
              <a:defRPr/>
            </a:pPr>
            <a:endParaRPr lang="en-CA" dirty="0"/>
          </a:p>
          <a:p>
            <a:pPr defTabSz="933237">
              <a:defRPr/>
            </a:pPr>
            <a:r>
              <a:rPr lang="en-CA" dirty="0"/>
              <a:t>Through self-awareness and reflection we can narrow down these automatic thoughts to challenge the ones that are perhaps not serving us well.  Think about how you immediately judge yourself or others when something happens. Ask yourself where does that judgement come from? Why am I judging this person/situation this way?</a:t>
            </a:r>
          </a:p>
          <a:p>
            <a:pPr defTabSz="933237">
              <a:defRPr/>
            </a:pPr>
            <a:endParaRPr lang="en-CA" dirty="0"/>
          </a:p>
          <a:p>
            <a:pPr defTabSz="933237">
              <a:defRPr/>
            </a:pPr>
            <a:r>
              <a:rPr lang="en-CA" dirty="0"/>
              <a:t>This can help us discover what our core values and beliefs are. Knowing this we can determine how we developed them and if they are still serving us appropriately.</a:t>
            </a:r>
          </a:p>
          <a:p>
            <a:pPr defTabSz="933237">
              <a:defRPr/>
            </a:pPr>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7</a:t>
            </a:fld>
            <a:endParaRPr lang="en-CA"/>
          </a:p>
        </p:txBody>
      </p:sp>
    </p:spTree>
    <p:extLst>
      <p:ext uri="{BB962C8B-B14F-4D97-AF65-F5344CB8AC3E}">
        <p14:creationId xmlns:p14="http://schemas.microsoft.com/office/powerpoint/2010/main" val="402813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dirty="0"/>
              <a:t>John Boyd’s OODA loop is used in dogfighting and in military operational planning. The idea is to get inside the decision cycle of the adversary such that a smaller force can defeat a larger force. There’s relevance here for managing teams. In short, we’re using psychology (Cognitive Behavioural Theory) to tie into Military Tools (OODA) to become more agile in our thinking of “military” problems.</a:t>
            </a:r>
          </a:p>
        </p:txBody>
      </p:sp>
      <p:sp>
        <p:nvSpPr>
          <p:cNvPr id="4" name="Slide Number Placeholder 3"/>
          <p:cNvSpPr>
            <a:spLocks noGrp="1"/>
          </p:cNvSpPr>
          <p:nvPr>
            <p:ph type="sldNum" sz="quarter" idx="5"/>
          </p:nvPr>
        </p:nvSpPr>
        <p:spPr/>
        <p:txBody>
          <a:bodyPr/>
          <a:lstStyle/>
          <a:p>
            <a:fld id="{DB384B21-51D1-424C-A7D7-8ABA4C149AC1}" type="slidenum">
              <a:rPr lang="en-CA" smtClean="0"/>
              <a:t>8</a:t>
            </a:fld>
            <a:endParaRPr lang="en-CA"/>
          </a:p>
        </p:txBody>
      </p:sp>
    </p:spTree>
    <p:extLst>
      <p:ext uri="{BB962C8B-B14F-4D97-AF65-F5344CB8AC3E}">
        <p14:creationId xmlns:p14="http://schemas.microsoft.com/office/powerpoint/2010/main" val="199228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Example: When our best friend doesn’t respond to a phone call, we don’t think of their behaviour but more so about the context or situation that might be causing them to not call us back.</a:t>
            </a:r>
          </a:p>
          <a:p>
            <a:endParaRPr lang="en-CA" dirty="0"/>
          </a:p>
          <a:p>
            <a:r>
              <a:rPr lang="en-CA" dirty="0"/>
              <a:t>What about the person you call at the bank or insurance company who answers and immediately puts you on hold. Do you have the grace to consider their context or situation? What about those with whom you work?</a:t>
            </a:r>
          </a:p>
          <a:p>
            <a:endParaRPr lang="en-CA" dirty="0"/>
          </a:p>
          <a:p>
            <a:r>
              <a:rPr lang="en-CA" dirty="0"/>
              <a:t>Does your team afford you the grace of understanding your motivations or do they attach their own version of your motivations on top of your actions? When you ask for people to change a process, do they see your motivation to make the unit better and their jobs easier in the long run? Or do they see it as you trying to “make change” so you can get promoted?</a:t>
            </a:r>
          </a:p>
          <a:p>
            <a:endParaRPr lang="en-CA" dirty="0"/>
          </a:p>
          <a:p>
            <a:r>
              <a:rPr lang="en-CA" dirty="0"/>
              <a:t>Our goal then is to close the gap between how we view ourselves and how we view others, then help others do the same. Evaluating our past and current behaviours and attempting to understand other’s intentions and motivations.</a:t>
            </a:r>
          </a:p>
          <a:p>
            <a:endParaRPr lang="en-CA" dirty="0"/>
          </a:p>
          <a:p>
            <a:r>
              <a:rPr lang="en-CA" dirty="0"/>
              <a:t>To get there we need vulnerability.</a:t>
            </a:r>
          </a:p>
          <a:p>
            <a:endParaRPr lang="en-CA" dirty="0"/>
          </a:p>
        </p:txBody>
      </p:sp>
      <p:sp>
        <p:nvSpPr>
          <p:cNvPr id="4" name="Slide Number Placeholder 3"/>
          <p:cNvSpPr>
            <a:spLocks noGrp="1"/>
          </p:cNvSpPr>
          <p:nvPr>
            <p:ph type="sldNum" sz="quarter" idx="5"/>
          </p:nvPr>
        </p:nvSpPr>
        <p:spPr/>
        <p:txBody>
          <a:bodyPr/>
          <a:lstStyle/>
          <a:p>
            <a:fld id="{DB384B21-51D1-424C-A7D7-8ABA4C149AC1}" type="slidenum">
              <a:rPr lang="en-CA" smtClean="0"/>
              <a:t>9</a:t>
            </a:fld>
            <a:endParaRPr lang="en-CA"/>
          </a:p>
        </p:txBody>
      </p:sp>
    </p:spTree>
    <p:extLst>
      <p:ext uri="{BB962C8B-B14F-4D97-AF65-F5344CB8AC3E}">
        <p14:creationId xmlns:p14="http://schemas.microsoft.com/office/powerpoint/2010/main" val="2507842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cid:image001.png@01D45B3B.3853A170" TargetMode="External"/><Relationship Id="rId2" Type="http://schemas.openxmlformats.org/officeDocument/2006/relationships/image" Target="../media/image1.gif"/><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cid:image002.png@01D45B3B.3853A170"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cid:image001.png@01D45B3B.3853A170" TargetMode="External"/><Relationship Id="rId2" Type="http://schemas.openxmlformats.org/officeDocument/2006/relationships/image" Target="../media/image1.gif"/><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cid:image002.png@01D45B3B.3853A170"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8BC0-0D42-AD28-D619-46552D17B5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EF5D0AB-003E-6D4A-A523-14FEFD72D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F7FC58B-D782-67B4-A9E2-9867ACCF457E}"/>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5" name="Footer Placeholder 4">
            <a:extLst>
              <a:ext uri="{FF2B5EF4-FFF2-40B4-BE49-F238E27FC236}">
                <a16:creationId xmlns:a16="http://schemas.microsoft.com/office/drawing/2014/main" id="{B16B316D-FFA3-0231-2E96-B34294A5C00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CB32CC-C1A5-C4EC-C8BD-1473C78FDDDA}"/>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407290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20E9-06DC-B9BD-09E4-29B4CFB0207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DE2225-125B-ADD0-580E-0CD12A43A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1F4D4E-5F2A-F580-5F9B-2660536EF6E4}"/>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5" name="Footer Placeholder 4">
            <a:extLst>
              <a:ext uri="{FF2B5EF4-FFF2-40B4-BE49-F238E27FC236}">
                <a16:creationId xmlns:a16="http://schemas.microsoft.com/office/drawing/2014/main" id="{15C09B6D-8887-33C7-2400-A0560967A44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B742BC7-A4BE-6806-0A78-5B342DDA8E5E}"/>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259496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B20E8-38F0-B6AF-C701-1171D27A7C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B5618F-CEDC-1897-5443-471B1BE765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02D7E50-D466-135D-8A6E-BB26392987D4}"/>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5" name="Footer Placeholder 4">
            <a:extLst>
              <a:ext uri="{FF2B5EF4-FFF2-40B4-BE49-F238E27FC236}">
                <a16:creationId xmlns:a16="http://schemas.microsoft.com/office/drawing/2014/main" id="{25C1F133-EE6D-5972-A766-3F8471C0A1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667C2FA-A050-3FB8-98E6-39B1C4B85143}"/>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260786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arker_College_Title Slide">
    <p:spTree>
      <p:nvGrpSpPr>
        <p:cNvPr id="1" name=""/>
        <p:cNvGrpSpPr/>
        <p:nvPr/>
      </p:nvGrpSpPr>
      <p:grpSpPr>
        <a:xfrm>
          <a:off x="0" y="0"/>
          <a:ext cx="0" cy="0"/>
          <a:chOff x="0" y="0"/>
          <a:chExt cx="0" cy="0"/>
        </a:xfrm>
      </p:grpSpPr>
      <p:sp>
        <p:nvSpPr>
          <p:cNvPr id="25" name="Rectangle 24"/>
          <p:cNvSpPr/>
          <p:nvPr userDrawn="1"/>
        </p:nvSpPr>
        <p:spPr>
          <a:xfrm>
            <a:off x="0" y="5965911"/>
            <a:ext cx="12192000" cy="20964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60">
              <a:solidFill>
                <a:prstClr val="white"/>
              </a:solidFill>
            </a:endParaRPr>
          </a:p>
        </p:txBody>
      </p:sp>
      <p:sp>
        <p:nvSpPr>
          <p:cNvPr id="26" name="Rectangle 25"/>
          <p:cNvSpPr/>
          <p:nvPr userDrawn="1"/>
        </p:nvSpPr>
        <p:spPr>
          <a:xfrm>
            <a:off x="0" y="5746311"/>
            <a:ext cx="12192000" cy="209644"/>
          </a:xfrm>
          <a:prstGeom prst="rect">
            <a:avLst/>
          </a:prstGeom>
          <a:solidFill>
            <a:srgbClr val="00338E"/>
          </a:solidFill>
          <a:ln>
            <a:solidFill>
              <a:srgbClr val="0033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60">
              <a:solidFill>
                <a:prstClr val="white"/>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7689" y="6332653"/>
            <a:ext cx="1320000" cy="299431"/>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181" y="6411474"/>
            <a:ext cx="1560000" cy="24250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7747" y="248242"/>
            <a:ext cx="6516511" cy="1176630"/>
          </a:xfrm>
          <a:prstGeom prst="rect">
            <a:avLst/>
          </a:prstGeom>
        </p:spPr>
      </p:pic>
      <p:pic>
        <p:nvPicPr>
          <p:cNvPr id="36" name="Picture 35"/>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07" t="2501" r="13160" b="2987"/>
          <a:stretch/>
        </p:blipFill>
        <p:spPr>
          <a:xfrm>
            <a:off x="5720515" y="5710302"/>
            <a:ext cx="750972" cy="864000"/>
          </a:xfrm>
          <a:prstGeom prst="rect">
            <a:avLst/>
          </a:prstGeom>
        </p:spPr>
      </p:pic>
      <p:sp>
        <p:nvSpPr>
          <p:cNvPr id="37" name="TextBox 36"/>
          <p:cNvSpPr txBox="1"/>
          <p:nvPr userDrawn="1"/>
        </p:nvSpPr>
        <p:spPr>
          <a:xfrm>
            <a:off x="115188" y="1325821"/>
            <a:ext cx="5445117" cy="288000"/>
          </a:xfrm>
          <a:prstGeom prst="rect">
            <a:avLst/>
          </a:prstGeom>
          <a:noFill/>
        </p:spPr>
        <p:txBody>
          <a:bodyPr wrap="none" lIns="43200" tIns="0" rIns="216000" bIns="0" rtlCol="0" anchor="b">
            <a:noAutofit/>
          </a:bodyPr>
          <a:lstStyle/>
          <a:p>
            <a:pPr algn="l"/>
            <a:r>
              <a:rPr lang="en-CA" sz="1188" b="1" noProof="0">
                <a:solidFill>
                  <a:srgbClr val="BDD7EE"/>
                </a:solidFill>
                <a:latin typeface="Arial" panose="020B0604020202020204" pitchFamily="34" charset="0"/>
                <a:cs typeface="Arial" panose="020B0604020202020204" pitchFamily="34" charset="0"/>
              </a:rPr>
              <a:t>RCAF W/C William G. Barker</a:t>
            </a:r>
            <a:r>
              <a:rPr lang="en-CA" sz="1188" b="1" baseline="0" noProof="0">
                <a:solidFill>
                  <a:srgbClr val="BDD7EE"/>
                </a:solidFill>
                <a:latin typeface="Arial" panose="020B0604020202020204" pitchFamily="34" charset="0"/>
                <a:cs typeface="Arial" panose="020B0604020202020204" pitchFamily="34" charset="0"/>
              </a:rPr>
              <a:t> VC Aerospace</a:t>
            </a:r>
            <a:r>
              <a:rPr lang="en-CA" sz="1188" b="1" noProof="0">
                <a:solidFill>
                  <a:srgbClr val="BDD7EE"/>
                </a:solidFill>
                <a:latin typeface="Arial" panose="020B0604020202020204" pitchFamily="34" charset="0"/>
                <a:cs typeface="Arial" panose="020B0604020202020204" pitchFamily="34" charset="0"/>
              </a:rPr>
              <a:t> College</a:t>
            </a:r>
          </a:p>
        </p:txBody>
      </p:sp>
      <p:sp>
        <p:nvSpPr>
          <p:cNvPr id="38" name="TextBox 37"/>
          <p:cNvSpPr txBox="1"/>
          <p:nvPr userDrawn="1"/>
        </p:nvSpPr>
        <p:spPr>
          <a:xfrm>
            <a:off x="6549192" y="1345172"/>
            <a:ext cx="5442811" cy="288000"/>
          </a:xfrm>
          <a:prstGeom prst="rect">
            <a:avLst/>
          </a:prstGeom>
          <a:noFill/>
        </p:spPr>
        <p:txBody>
          <a:bodyPr wrap="none" lIns="216000" tIns="0" rIns="0" bIns="0" rtlCol="0" anchor="b">
            <a:noAutofit/>
          </a:bodyPr>
          <a:lstStyle/>
          <a:p>
            <a:pPr algn="r"/>
            <a:r>
              <a:rPr lang="fr-CA" sz="1188" b="1" noProof="0">
                <a:solidFill>
                  <a:srgbClr val="BDD7EE"/>
                </a:solidFill>
                <a:latin typeface="Arial" panose="020B0604020202020204" pitchFamily="34" charset="0"/>
                <a:cs typeface="Arial" panose="020B0604020202020204" pitchFamily="34" charset="0"/>
              </a:rPr>
              <a:t>Collège de l’aérospatiale</a:t>
            </a:r>
            <a:r>
              <a:rPr lang="fr-CA" sz="1188" b="1" baseline="0" noProof="0">
                <a:solidFill>
                  <a:srgbClr val="BDD7EE"/>
                </a:solidFill>
                <a:latin typeface="Arial" panose="020B0604020202020204" pitchFamily="34" charset="0"/>
                <a:cs typeface="Arial" panose="020B0604020202020204" pitchFamily="34" charset="0"/>
              </a:rPr>
              <a:t> Lcol William G.</a:t>
            </a:r>
            <a:r>
              <a:rPr lang="fr-CA" sz="1188" b="1" noProof="0">
                <a:solidFill>
                  <a:srgbClr val="BDD7EE"/>
                </a:solidFill>
                <a:latin typeface="Arial" panose="020B0604020202020204" pitchFamily="34" charset="0"/>
                <a:cs typeface="Arial" panose="020B0604020202020204" pitchFamily="34" charset="0"/>
              </a:rPr>
              <a:t> Barker VC de l’ARC</a:t>
            </a:r>
          </a:p>
        </p:txBody>
      </p:sp>
      <p:pic>
        <p:nvPicPr>
          <p:cNvPr id="39" name="Picture 2" descr="cid:image001.png@01D45723.34EE6EA0"/>
          <p:cNvPicPr>
            <a:picLocks noChangeAspect="1" noChangeArrowheads="1"/>
          </p:cNvPicPr>
          <p:nvPr userDrawn="1"/>
        </p:nvPicPr>
        <p:blipFill rotWithShape="1">
          <a:blip r:embed="rId6" r:link="rId7">
            <a:extLst>
              <a:ext uri="{28A0092B-C50C-407E-A947-70E740481C1C}">
                <a14:useLocalDpi xmlns:a14="http://schemas.microsoft.com/office/drawing/2010/main" val="0"/>
              </a:ext>
            </a:extLst>
          </a:blip>
          <a:srcRect t="43002"/>
          <a:stretch>
            <a:fillRect/>
          </a:stretch>
        </p:blipFill>
        <p:spPr bwMode="auto">
          <a:xfrm>
            <a:off x="200000" y="617219"/>
            <a:ext cx="1947333" cy="6134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cid:image006.png@01D45723.34EE6EA0"/>
          <p:cNvPicPr>
            <a:picLocks noChangeAspect="1" noChangeArrowheads="1"/>
          </p:cNvPicPr>
          <p:nvPr userDrawn="1"/>
        </p:nvPicPr>
        <p:blipFill>
          <a:blip r:embed="rId8" r:link="rId9">
            <a:extLst>
              <a:ext uri="{28A0092B-C50C-407E-A947-70E740481C1C}">
                <a14:useLocalDpi xmlns:a14="http://schemas.microsoft.com/office/drawing/2010/main" val="0"/>
              </a:ext>
            </a:extLst>
          </a:blip>
          <a:srcRect/>
          <a:stretch>
            <a:fillRect/>
          </a:stretch>
        </p:blipFill>
        <p:spPr bwMode="auto">
          <a:xfrm>
            <a:off x="10058608" y="111080"/>
            <a:ext cx="1979083" cy="1076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00002" y="3478724"/>
            <a:ext cx="1073431" cy="11044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053679" y="3571196"/>
            <a:ext cx="984012" cy="885611"/>
          </a:xfrm>
          <a:prstGeom prst="rect">
            <a:avLst/>
          </a:prstGeom>
        </p:spPr>
      </p:pic>
      <p:sp>
        <p:nvSpPr>
          <p:cNvPr id="43" name="Title 1"/>
          <p:cNvSpPr>
            <a:spLocks noGrp="1"/>
          </p:cNvSpPr>
          <p:nvPr>
            <p:ph type="ctrTitle"/>
          </p:nvPr>
        </p:nvSpPr>
        <p:spPr>
          <a:xfrm>
            <a:off x="-144000" y="1585710"/>
            <a:ext cx="12480000" cy="1800000"/>
          </a:xfrm>
        </p:spPr>
        <p:txBody>
          <a:bodyPr lIns="36000" tIns="36000" rIns="36000" bIns="36000" anchor="b">
            <a:normAutofit/>
          </a:bodyPr>
          <a:lstStyle>
            <a:lvl1pPr algn="ctr">
              <a:lnSpc>
                <a:spcPct val="100000"/>
              </a:lnSpc>
              <a:defRPr sz="5184" b="1">
                <a:solidFill>
                  <a:srgbClr val="00338E"/>
                </a:solidFill>
                <a:latin typeface="Arial" panose="020B0604020202020204" pitchFamily="34" charset="0"/>
                <a:cs typeface="Arial" panose="020B0604020202020204" pitchFamily="34" charset="0"/>
              </a:defRPr>
            </a:lvl1pPr>
          </a:lstStyle>
          <a:p>
            <a:r>
              <a:rPr lang="en-US" noProof="0"/>
              <a:t>Click to edit Master title style</a:t>
            </a:r>
            <a:endParaRPr lang="en-CA" noProof="0"/>
          </a:p>
        </p:txBody>
      </p:sp>
      <p:sp>
        <p:nvSpPr>
          <p:cNvPr id="44" name="Subtitle 2"/>
          <p:cNvSpPr>
            <a:spLocks noGrp="1"/>
          </p:cNvSpPr>
          <p:nvPr>
            <p:ph type="subTitle" idx="1"/>
          </p:nvPr>
        </p:nvSpPr>
        <p:spPr>
          <a:xfrm>
            <a:off x="696000" y="3385710"/>
            <a:ext cx="10800000" cy="1188000"/>
          </a:xfrm>
        </p:spPr>
        <p:txBody>
          <a:bodyPr lIns="36000" tIns="36000" rIns="36000" bIns="36000" anchor="ctr" anchorCtr="0">
            <a:normAutofit/>
          </a:bodyPr>
          <a:lstStyle>
            <a:lvl1pPr marL="0" indent="0" algn="ctr">
              <a:lnSpc>
                <a:spcPct val="100000"/>
              </a:lnSpc>
              <a:spcBef>
                <a:spcPts val="648"/>
              </a:spcBef>
              <a:buNone/>
              <a:defRPr sz="3024">
                <a:solidFill>
                  <a:srgbClr val="63A0D7"/>
                </a:solidFill>
                <a:latin typeface="Arial" panose="020B0604020202020204" pitchFamily="34" charset="0"/>
                <a:cs typeface="Arial" panose="020B0604020202020204" pitchFamily="34" charset="0"/>
              </a:defRPr>
            </a:lvl1pPr>
            <a:lvl2pPr marL="548608" indent="0" algn="ctr">
              <a:buNone/>
              <a:defRPr sz="2400"/>
            </a:lvl2pPr>
            <a:lvl3pPr marL="1097214" indent="0" algn="ctr">
              <a:buNone/>
              <a:defRPr sz="2160"/>
            </a:lvl3pPr>
            <a:lvl4pPr marL="1645822" indent="0" algn="ctr">
              <a:buNone/>
              <a:defRPr sz="1921"/>
            </a:lvl4pPr>
            <a:lvl5pPr marL="2194429" indent="0" algn="ctr">
              <a:buNone/>
              <a:defRPr sz="1921"/>
            </a:lvl5pPr>
            <a:lvl6pPr marL="2743037" indent="0" algn="ctr">
              <a:buNone/>
              <a:defRPr sz="1921"/>
            </a:lvl6pPr>
            <a:lvl7pPr marL="3291641" indent="0" algn="ctr">
              <a:buNone/>
              <a:defRPr sz="1921"/>
            </a:lvl7pPr>
            <a:lvl8pPr marL="3840250" indent="0" algn="ctr">
              <a:buNone/>
              <a:defRPr sz="1921"/>
            </a:lvl8pPr>
            <a:lvl9pPr marL="4388857" indent="0" algn="ctr">
              <a:buNone/>
              <a:defRPr sz="1921"/>
            </a:lvl9pPr>
          </a:lstStyle>
          <a:p>
            <a:r>
              <a:rPr lang="en-US" noProof="0"/>
              <a:t>Click to edit Master subtitle style</a:t>
            </a:r>
            <a:endParaRPr lang="en-CA" noProof="0"/>
          </a:p>
        </p:txBody>
      </p:sp>
      <p:pic>
        <p:nvPicPr>
          <p:cNvPr id="45" name="Picture 2" descr="cid:image001.png@01D45723.34EE6EA0"/>
          <p:cNvPicPr>
            <a:picLocks noChangeAspect="1" noChangeArrowheads="1"/>
          </p:cNvPicPr>
          <p:nvPr userDrawn="1"/>
        </p:nvPicPr>
        <p:blipFill rotWithShape="1">
          <a:blip r:embed="rId6" r:link="rId7">
            <a:extLst>
              <a:ext uri="{28A0092B-C50C-407E-A947-70E740481C1C}">
                <a14:useLocalDpi xmlns:a14="http://schemas.microsoft.com/office/drawing/2010/main" val="0"/>
              </a:ext>
            </a:extLst>
          </a:blip>
          <a:srcRect b="56444"/>
          <a:stretch>
            <a:fillRect/>
          </a:stretch>
        </p:blipFill>
        <p:spPr bwMode="auto">
          <a:xfrm flipH="1">
            <a:off x="111100" y="159848"/>
            <a:ext cx="1947333" cy="46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34778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Barker_College_Title Slide">
    <p:spTree>
      <p:nvGrpSpPr>
        <p:cNvPr id="1" name=""/>
        <p:cNvGrpSpPr/>
        <p:nvPr/>
      </p:nvGrpSpPr>
      <p:grpSpPr>
        <a:xfrm>
          <a:off x="0" y="0"/>
          <a:ext cx="0" cy="0"/>
          <a:chOff x="0" y="0"/>
          <a:chExt cx="0" cy="0"/>
        </a:xfrm>
      </p:grpSpPr>
      <p:sp>
        <p:nvSpPr>
          <p:cNvPr id="25" name="Rectangle 24"/>
          <p:cNvSpPr/>
          <p:nvPr userDrawn="1"/>
        </p:nvSpPr>
        <p:spPr>
          <a:xfrm>
            <a:off x="0" y="5965911"/>
            <a:ext cx="12192000" cy="20964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60">
              <a:solidFill>
                <a:prstClr val="white"/>
              </a:solidFill>
            </a:endParaRPr>
          </a:p>
        </p:txBody>
      </p:sp>
      <p:sp>
        <p:nvSpPr>
          <p:cNvPr id="26" name="Rectangle 25"/>
          <p:cNvSpPr/>
          <p:nvPr userDrawn="1"/>
        </p:nvSpPr>
        <p:spPr>
          <a:xfrm>
            <a:off x="0" y="5746311"/>
            <a:ext cx="12192000" cy="209644"/>
          </a:xfrm>
          <a:prstGeom prst="rect">
            <a:avLst/>
          </a:prstGeom>
          <a:solidFill>
            <a:srgbClr val="00338E"/>
          </a:solidFill>
          <a:ln>
            <a:solidFill>
              <a:srgbClr val="0033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60">
              <a:solidFill>
                <a:prstClr val="white"/>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7689" y="6332653"/>
            <a:ext cx="1320000" cy="299431"/>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181" y="6411474"/>
            <a:ext cx="1560000" cy="24250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7747" y="248242"/>
            <a:ext cx="6516511" cy="1176630"/>
          </a:xfrm>
          <a:prstGeom prst="rect">
            <a:avLst/>
          </a:prstGeom>
        </p:spPr>
      </p:pic>
      <p:pic>
        <p:nvPicPr>
          <p:cNvPr id="36" name="Picture 35"/>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07" t="2501" r="13160" b="2987"/>
          <a:stretch/>
        </p:blipFill>
        <p:spPr>
          <a:xfrm>
            <a:off x="5720515" y="5710302"/>
            <a:ext cx="750972" cy="864000"/>
          </a:xfrm>
          <a:prstGeom prst="rect">
            <a:avLst/>
          </a:prstGeom>
        </p:spPr>
      </p:pic>
      <p:sp>
        <p:nvSpPr>
          <p:cNvPr id="37" name="TextBox 36"/>
          <p:cNvSpPr txBox="1"/>
          <p:nvPr userDrawn="1"/>
        </p:nvSpPr>
        <p:spPr>
          <a:xfrm>
            <a:off x="115188" y="1325821"/>
            <a:ext cx="5445117" cy="288000"/>
          </a:xfrm>
          <a:prstGeom prst="rect">
            <a:avLst/>
          </a:prstGeom>
          <a:noFill/>
        </p:spPr>
        <p:txBody>
          <a:bodyPr wrap="none" lIns="43200" tIns="0" rIns="216000" bIns="0" rtlCol="0" anchor="b">
            <a:noAutofit/>
          </a:bodyPr>
          <a:lstStyle/>
          <a:p>
            <a:pPr algn="l"/>
            <a:r>
              <a:rPr lang="en-CA" sz="1188" b="1" noProof="0">
                <a:solidFill>
                  <a:srgbClr val="BDD7EE"/>
                </a:solidFill>
                <a:latin typeface="Arial" panose="020B0604020202020204" pitchFamily="34" charset="0"/>
                <a:cs typeface="Arial" panose="020B0604020202020204" pitchFamily="34" charset="0"/>
              </a:rPr>
              <a:t>RCAF W/C William G. Barker</a:t>
            </a:r>
            <a:r>
              <a:rPr lang="en-CA" sz="1188" b="1" baseline="0" noProof="0">
                <a:solidFill>
                  <a:srgbClr val="BDD7EE"/>
                </a:solidFill>
                <a:latin typeface="Arial" panose="020B0604020202020204" pitchFamily="34" charset="0"/>
                <a:cs typeface="Arial" panose="020B0604020202020204" pitchFamily="34" charset="0"/>
              </a:rPr>
              <a:t> VC Aerospace</a:t>
            </a:r>
            <a:r>
              <a:rPr lang="en-CA" sz="1188" b="1" noProof="0">
                <a:solidFill>
                  <a:srgbClr val="BDD7EE"/>
                </a:solidFill>
                <a:latin typeface="Arial" panose="020B0604020202020204" pitchFamily="34" charset="0"/>
                <a:cs typeface="Arial" panose="020B0604020202020204" pitchFamily="34" charset="0"/>
              </a:rPr>
              <a:t> College</a:t>
            </a:r>
          </a:p>
        </p:txBody>
      </p:sp>
      <p:sp>
        <p:nvSpPr>
          <p:cNvPr id="38" name="TextBox 37"/>
          <p:cNvSpPr txBox="1"/>
          <p:nvPr userDrawn="1"/>
        </p:nvSpPr>
        <p:spPr>
          <a:xfrm>
            <a:off x="6549192" y="1345172"/>
            <a:ext cx="5442811" cy="288000"/>
          </a:xfrm>
          <a:prstGeom prst="rect">
            <a:avLst/>
          </a:prstGeom>
          <a:noFill/>
        </p:spPr>
        <p:txBody>
          <a:bodyPr wrap="none" lIns="216000" tIns="0" rIns="0" bIns="0" rtlCol="0" anchor="b">
            <a:noAutofit/>
          </a:bodyPr>
          <a:lstStyle/>
          <a:p>
            <a:pPr algn="r"/>
            <a:r>
              <a:rPr lang="fr-CA" sz="1188" b="1" noProof="0">
                <a:solidFill>
                  <a:srgbClr val="BDD7EE"/>
                </a:solidFill>
                <a:latin typeface="Arial" panose="020B0604020202020204" pitchFamily="34" charset="0"/>
                <a:cs typeface="Arial" panose="020B0604020202020204" pitchFamily="34" charset="0"/>
              </a:rPr>
              <a:t>Collège de l’aérospatiale</a:t>
            </a:r>
            <a:r>
              <a:rPr lang="fr-CA" sz="1188" b="1" baseline="0" noProof="0">
                <a:solidFill>
                  <a:srgbClr val="BDD7EE"/>
                </a:solidFill>
                <a:latin typeface="Arial" panose="020B0604020202020204" pitchFamily="34" charset="0"/>
                <a:cs typeface="Arial" panose="020B0604020202020204" pitchFamily="34" charset="0"/>
              </a:rPr>
              <a:t> Lcol William G.</a:t>
            </a:r>
            <a:r>
              <a:rPr lang="fr-CA" sz="1188" b="1" noProof="0">
                <a:solidFill>
                  <a:srgbClr val="BDD7EE"/>
                </a:solidFill>
                <a:latin typeface="Arial" panose="020B0604020202020204" pitchFamily="34" charset="0"/>
                <a:cs typeface="Arial" panose="020B0604020202020204" pitchFamily="34" charset="0"/>
              </a:rPr>
              <a:t> Barker VC de l’ARC</a:t>
            </a:r>
          </a:p>
        </p:txBody>
      </p:sp>
      <p:pic>
        <p:nvPicPr>
          <p:cNvPr id="39" name="Picture 2" descr="cid:image001.png@01D45723.34EE6EA0"/>
          <p:cNvPicPr>
            <a:picLocks noChangeAspect="1" noChangeArrowheads="1"/>
          </p:cNvPicPr>
          <p:nvPr userDrawn="1"/>
        </p:nvPicPr>
        <p:blipFill rotWithShape="1">
          <a:blip r:embed="rId6" r:link="rId7">
            <a:extLst>
              <a:ext uri="{28A0092B-C50C-407E-A947-70E740481C1C}">
                <a14:useLocalDpi xmlns:a14="http://schemas.microsoft.com/office/drawing/2010/main" val="0"/>
              </a:ext>
            </a:extLst>
          </a:blip>
          <a:srcRect t="43002"/>
          <a:stretch>
            <a:fillRect/>
          </a:stretch>
        </p:blipFill>
        <p:spPr bwMode="auto">
          <a:xfrm>
            <a:off x="200000" y="617219"/>
            <a:ext cx="1947333" cy="6134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cid:image006.png@01D45723.34EE6EA0"/>
          <p:cNvPicPr>
            <a:picLocks noChangeAspect="1" noChangeArrowheads="1"/>
          </p:cNvPicPr>
          <p:nvPr userDrawn="1"/>
        </p:nvPicPr>
        <p:blipFill>
          <a:blip r:embed="rId8" r:link="rId9">
            <a:extLst>
              <a:ext uri="{28A0092B-C50C-407E-A947-70E740481C1C}">
                <a14:useLocalDpi xmlns:a14="http://schemas.microsoft.com/office/drawing/2010/main" val="0"/>
              </a:ext>
            </a:extLst>
          </a:blip>
          <a:srcRect/>
          <a:stretch>
            <a:fillRect/>
          </a:stretch>
        </p:blipFill>
        <p:spPr bwMode="auto">
          <a:xfrm>
            <a:off x="10058608" y="111080"/>
            <a:ext cx="1979083" cy="1076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00002" y="3478724"/>
            <a:ext cx="1073431" cy="11044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053679" y="3571196"/>
            <a:ext cx="984012" cy="885611"/>
          </a:xfrm>
          <a:prstGeom prst="rect">
            <a:avLst/>
          </a:prstGeom>
        </p:spPr>
      </p:pic>
      <p:sp>
        <p:nvSpPr>
          <p:cNvPr id="43" name="Title 1"/>
          <p:cNvSpPr>
            <a:spLocks noGrp="1"/>
          </p:cNvSpPr>
          <p:nvPr>
            <p:ph type="ctrTitle"/>
          </p:nvPr>
        </p:nvSpPr>
        <p:spPr>
          <a:xfrm>
            <a:off x="-144000" y="1585710"/>
            <a:ext cx="12480000" cy="1800000"/>
          </a:xfrm>
        </p:spPr>
        <p:txBody>
          <a:bodyPr lIns="36000" tIns="36000" rIns="36000" bIns="36000" anchor="b">
            <a:normAutofit/>
          </a:bodyPr>
          <a:lstStyle>
            <a:lvl1pPr algn="ctr">
              <a:lnSpc>
                <a:spcPct val="100000"/>
              </a:lnSpc>
              <a:defRPr sz="5184" b="1">
                <a:solidFill>
                  <a:srgbClr val="00338E"/>
                </a:solidFill>
                <a:latin typeface="Arial" panose="020B0604020202020204" pitchFamily="34" charset="0"/>
                <a:cs typeface="Arial" panose="020B0604020202020204" pitchFamily="34" charset="0"/>
              </a:defRPr>
            </a:lvl1pPr>
          </a:lstStyle>
          <a:p>
            <a:r>
              <a:rPr lang="en-US" noProof="0"/>
              <a:t>Click to edit Master title style</a:t>
            </a:r>
            <a:endParaRPr lang="en-CA" noProof="0"/>
          </a:p>
        </p:txBody>
      </p:sp>
      <p:sp>
        <p:nvSpPr>
          <p:cNvPr id="44" name="Subtitle 2"/>
          <p:cNvSpPr>
            <a:spLocks noGrp="1"/>
          </p:cNvSpPr>
          <p:nvPr>
            <p:ph type="subTitle" idx="1"/>
          </p:nvPr>
        </p:nvSpPr>
        <p:spPr>
          <a:xfrm>
            <a:off x="696000" y="3385710"/>
            <a:ext cx="10800000" cy="1188000"/>
          </a:xfrm>
        </p:spPr>
        <p:txBody>
          <a:bodyPr lIns="36000" tIns="36000" rIns="36000" bIns="36000" anchor="ctr" anchorCtr="0">
            <a:normAutofit/>
          </a:bodyPr>
          <a:lstStyle>
            <a:lvl1pPr marL="0" indent="0" algn="ctr">
              <a:lnSpc>
                <a:spcPct val="100000"/>
              </a:lnSpc>
              <a:spcBef>
                <a:spcPts val="648"/>
              </a:spcBef>
              <a:buNone/>
              <a:defRPr sz="3024">
                <a:solidFill>
                  <a:srgbClr val="63A0D7"/>
                </a:solidFill>
                <a:latin typeface="Arial" panose="020B0604020202020204" pitchFamily="34" charset="0"/>
                <a:cs typeface="Arial" panose="020B0604020202020204" pitchFamily="34" charset="0"/>
              </a:defRPr>
            </a:lvl1pPr>
            <a:lvl2pPr marL="548608" indent="0" algn="ctr">
              <a:buNone/>
              <a:defRPr sz="2400"/>
            </a:lvl2pPr>
            <a:lvl3pPr marL="1097214" indent="0" algn="ctr">
              <a:buNone/>
              <a:defRPr sz="2160"/>
            </a:lvl3pPr>
            <a:lvl4pPr marL="1645822" indent="0" algn="ctr">
              <a:buNone/>
              <a:defRPr sz="1921"/>
            </a:lvl4pPr>
            <a:lvl5pPr marL="2194429" indent="0" algn="ctr">
              <a:buNone/>
              <a:defRPr sz="1921"/>
            </a:lvl5pPr>
            <a:lvl6pPr marL="2743037" indent="0" algn="ctr">
              <a:buNone/>
              <a:defRPr sz="1921"/>
            </a:lvl6pPr>
            <a:lvl7pPr marL="3291641" indent="0" algn="ctr">
              <a:buNone/>
              <a:defRPr sz="1921"/>
            </a:lvl7pPr>
            <a:lvl8pPr marL="3840250" indent="0" algn="ctr">
              <a:buNone/>
              <a:defRPr sz="1921"/>
            </a:lvl8pPr>
            <a:lvl9pPr marL="4388857" indent="0" algn="ctr">
              <a:buNone/>
              <a:defRPr sz="1921"/>
            </a:lvl9pPr>
          </a:lstStyle>
          <a:p>
            <a:r>
              <a:rPr lang="en-US" noProof="0"/>
              <a:t>Click to edit Master subtitle style</a:t>
            </a:r>
            <a:endParaRPr lang="en-CA" noProof="0"/>
          </a:p>
        </p:txBody>
      </p:sp>
      <p:pic>
        <p:nvPicPr>
          <p:cNvPr id="45" name="Picture 2" descr="cid:image001.png@01D45723.34EE6EA0"/>
          <p:cNvPicPr>
            <a:picLocks noChangeAspect="1" noChangeArrowheads="1"/>
          </p:cNvPicPr>
          <p:nvPr userDrawn="1"/>
        </p:nvPicPr>
        <p:blipFill rotWithShape="1">
          <a:blip r:embed="rId6" r:link="rId7">
            <a:extLst>
              <a:ext uri="{28A0092B-C50C-407E-A947-70E740481C1C}">
                <a14:useLocalDpi xmlns:a14="http://schemas.microsoft.com/office/drawing/2010/main" val="0"/>
              </a:ext>
            </a:extLst>
          </a:blip>
          <a:srcRect b="56444"/>
          <a:stretch>
            <a:fillRect/>
          </a:stretch>
        </p:blipFill>
        <p:spPr bwMode="auto">
          <a:xfrm flipH="1">
            <a:off x="111100" y="159848"/>
            <a:ext cx="1947333" cy="46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377131"/>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20D5-646E-DAF7-7476-FB1E3AEEFA9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31FD7E6-9936-B42C-FD0A-CA92ECE5F353}"/>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4" name="Footer Placeholder 3">
            <a:extLst>
              <a:ext uri="{FF2B5EF4-FFF2-40B4-BE49-F238E27FC236}">
                <a16:creationId xmlns:a16="http://schemas.microsoft.com/office/drawing/2014/main" id="{C6B3EE34-B349-4119-A496-99FDE59F300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42C2A78-FBD3-EDF2-C6D2-DA3E3CEC28BF}"/>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181284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370E-4A85-152A-9B97-5898B12E12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9235BFD-362F-4612-E1F7-C7ED31BAF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D891CFC-50AA-B59B-F391-F5D9DA2194F4}"/>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5" name="Footer Placeholder 4">
            <a:extLst>
              <a:ext uri="{FF2B5EF4-FFF2-40B4-BE49-F238E27FC236}">
                <a16:creationId xmlns:a16="http://schemas.microsoft.com/office/drawing/2014/main" id="{84F34875-E594-0051-A425-25AAA75B33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3620CA-0F07-7BA9-BC3D-BDC4B995867B}"/>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3704299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2F3B-6794-1190-F474-9C507FE8155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0138CE0-C6AC-8C18-DE0C-EF8E13A1E3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320E7A3-A19C-A2C0-C457-227E263C7C35}"/>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5" name="Footer Placeholder 4">
            <a:extLst>
              <a:ext uri="{FF2B5EF4-FFF2-40B4-BE49-F238E27FC236}">
                <a16:creationId xmlns:a16="http://schemas.microsoft.com/office/drawing/2014/main" id="{9CB42347-8890-7408-75AA-C7C74F1586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841AF1B-F14A-4FC7-A424-68F5C651FC3A}"/>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105398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2404-38E6-A50B-E8C8-88229605C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C69074A-E5FC-F6EA-4FB7-FF7EFB5F51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F3895D-1EC7-D557-DDD0-C3B25C34DA1F}"/>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5" name="Footer Placeholder 4">
            <a:extLst>
              <a:ext uri="{FF2B5EF4-FFF2-40B4-BE49-F238E27FC236}">
                <a16:creationId xmlns:a16="http://schemas.microsoft.com/office/drawing/2014/main" id="{AC879DF8-86F6-D330-FED3-85B92BC1223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7E8D24-467D-6196-EC6A-C0376D0E6B70}"/>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1942767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3DE3-80EA-479B-97EA-485B860710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10FB2EC-7554-2AC3-495A-F879A62023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9BD5932-5FC4-C640-AC60-82B489D0E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EE57935-6AFE-F3B4-7E93-61CEE9C1EF1F}"/>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6" name="Footer Placeholder 5">
            <a:extLst>
              <a:ext uri="{FF2B5EF4-FFF2-40B4-BE49-F238E27FC236}">
                <a16:creationId xmlns:a16="http://schemas.microsoft.com/office/drawing/2014/main" id="{4B89F86A-9B93-FE4A-1385-27D50826CF8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5C656DC-A11C-7665-247A-DA09DE72F549}"/>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1481158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44D8-F4D8-F4E4-FDD0-C77ED7BDA33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7CA796-5AC7-2593-5766-E5090C73CB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F21258-8F0B-6D88-AA77-FC52B8919E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74D63BD-4302-E75C-6F76-5685382AB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91739-28FF-3B48-1DA5-77B507469D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E36F46B-99BC-DE37-AD46-8D27489B6E88}"/>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8" name="Footer Placeholder 7">
            <a:extLst>
              <a:ext uri="{FF2B5EF4-FFF2-40B4-BE49-F238E27FC236}">
                <a16:creationId xmlns:a16="http://schemas.microsoft.com/office/drawing/2014/main" id="{0D376422-23B2-9953-E26A-8C9D68FA97A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649DC47-E69D-A448-D8AD-21B3658627A5}"/>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184671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1603-FDFE-C671-EE22-DDFD3E48B16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1C4A094-0D39-B1E1-0293-43E0BB5D7D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2D8AD8-6EB1-E6A1-E22D-6D74B2DB7FFF}"/>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5" name="Footer Placeholder 4">
            <a:extLst>
              <a:ext uri="{FF2B5EF4-FFF2-40B4-BE49-F238E27FC236}">
                <a16:creationId xmlns:a16="http://schemas.microsoft.com/office/drawing/2014/main" id="{0D06E6DD-4C2E-B52C-F706-83D5F3BEAA2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79FAB1-0F70-6BF0-D0CF-69294CA0C838}"/>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1667436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FE60-88CA-433B-7E10-E7B3F2305E6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037B78-5CB5-D005-3841-C8FACD0E31FD}"/>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4" name="Footer Placeholder 3">
            <a:extLst>
              <a:ext uri="{FF2B5EF4-FFF2-40B4-BE49-F238E27FC236}">
                <a16:creationId xmlns:a16="http://schemas.microsoft.com/office/drawing/2014/main" id="{C928E9E4-AEC2-5B8F-3096-22C7F9D7108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6302546-DF91-A9DB-2877-459FF6F58934}"/>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112032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860201-443E-2ED0-5187-0B7D0B65A58B}"/>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3" name="Footer Placeholder 2">
            <a:extLst>
              <a:ext uri="{FF2B5EF4-FFF2-40B4-BE49-F238E27FC236}">
                <a16:creationId xmlns:a16="http://schemas.microsoft.com/office/drawing/2014/main" id="{429CCEED-F630-5E48-7A50-0E122382D9A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5D97DD7-9F15-8842-2C91-E411418D5AC4}"/>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189309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FD88-162C-17EE-E61B-78BB3E1A2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4AF25AC-6B6D-8CCE-674F-EB95E1D4D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F7358AE-8A54-C485-26B7-2A6638921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B43A1-FF8A-7DFB-0D2B-65D67F7A6BE9}"/>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6" name="Footer Placeholder 5">
            <a:extLst>
              <a:ext uri="{FF2B5EF4-FFF2-40B4-BE49-F238E27FC236}">
                <a16:creationId xmlns:a16="http://schemas.microsoft.com/office/drawing/2014/main" id="{962852BE-E2FA-24BF-F2ED-557E73922F2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63A2A3-6BD2-0AB0-6266-92DD04D56755}"/>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3771804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34EB-39B6-8A63-493D-92E0BA176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2146A59-518B-E5C5-32B2-144BC2DE7B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CC56D13-6624-2FC7-7294-22509A45F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8783B1-C053-8CCA-1863-0027920B32D1}"/>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6" name="Footer Placeholder 5">
            <a:extLst>
              <a:ext uri="{FF2B5EF4-FFF2-40B4-BE49-F238E27FC236}">
                <a16:creationId xmlns:a16="http://schemas.microsoft.com/office/drawing/2014/main" id="{A23BABF5-E3C2-2C63-1644-13CCACAB17B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C487E72-A7B8-0300-6D65-B0AA3FA38115}"/>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3834679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ECFE-DBE6-7DE7-53EF-85A01BB2C92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E4E1CC1-3FE8-8CDA-E42B-24A1B91904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C943BF0-531C-E936-B223-86411BCE4D25}"/>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5" name="Footer Placeholder 4">
            <a:extLst>
              <a:ext uri="{FF2B5EF4-FFF2-40B4-BE49-F238E27FC236}">
                <a16:creationId xmlns:a16="http://schemas.microsoft.com/office/drawing/2014/main" id="{C513B036-34F6-FEC8-A93D-617CDD79C20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07F7BB-2052-BBCF-E3BF-D1F172D3C571}"/>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4092991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AEC55-A4FB-2D03-AB92-E0C3223AC6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6A6B35D-3672-A031-6AD7-A50B4320C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082B2F4-9CDB-3F75-7366-91054AE968B3}"/>
              </a:ext>
            </a:extLst>
          </p:cNvPr>
          <p:cNvSpPr>
            <a:spLocks noGrp="1"/>
          </p:cNvSpPr>
          <p:nvPr>
            <p:ph type="dt" sz="half" idx="10"/>
          </p:nvPr>
        </p:nvSpPr>
        <p:spPr/>
        <p:txBody>
          <a:bodyPr/>
          <a:lstStyle/>
          <a:p>
            <a:fld id="{FDCD0BB5-A333-4008-AE7F-961961E4F4A6}" type="datetimeFigureOut">
              <a:rPr lang="en-CA" smtClean="0"/>
              <a:t>2024-03-07</a:t>
            </a:fld>
            <a:endParaRPr lang="en-CA"/>
          </a:p>
        </p:txBody>
      </p:sp>
      <p:sp>
        <p:nvSpPr>
          <p:cNvPr id="5" name="Footer Placeholder 4">
            <a:extLst>
              <a:ext uri="{FF2B5EF4-FFF2-40B4-BE49-F238E27FC236}">
                <a16:creationId xmlns:a16="http://schemas.microsoft.com/office/drawing/2014/main" id="{334B236E-2ACE-4A8D-1D21-7031CE7B8C9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7C12DB-FF1F-1AD6-2652-EBD14B6C3094}"/>
              </a:ext>
            </a:extLst>
          </p:cNvPr>
          <p:cNvSpPr>
            <a:spLocks noGrp="1"/>
          </p:cNvSpPr>
          <p:nvPr>
            <p:ph type="sldNum" sz="quarter" idx="12"/>
          </p:nvPr>
        </p:nvSpPr>
        <p:spPr/>
        <p:txBody>
          <a:bodyPr/>
          <a:lstStyle/>
          <a:p>
            <a:fld id="{C548E1DF-F125-462A-BA9A-2441C984546B}" type="slidenum">
              <a:rPr lang="en-CA" smtClean="0"/>
              <a:t>‹#›</a:t>
            </a:fld>
            <a:endParaRPr lang="en-CA"/>
          </a:p>
        </p:txBody>
      </p:sp>
    </p:spTree>
    <p:extLst>
      <p:ext uri="{BB962C8B-B14F-4D97-AF65-F5344CB8AC3E}">
        <p14:creationId xmlns:p14="http://schemas.microsoft.com/office/powerpoint/2010/main" val="3573793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0596-36A8-FBD4-70EF-69F6E144E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54105E2-B834-6ED3-2367-728DDE357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6227008-091A-5EDA-2295-3FB1C869F49B}"/>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5" name="Footer Placeholder 4">
            <a:extLst>
              <a:ext uri="{FF2B5EF4-FFF2-40B4-BE49-F238E27FC236}">
                <a16:creationId xmlns:a16="http://schemas.microsoft.com/office/drawing/2014/main" id="{CCA9E96C-21B7-9167-F640-FFC9B8CACAE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D17250C-D43E-80BD-2B8A-64C3563E3CFD}"/>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107073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E211-DA1B-495F-4D25-01F839A5174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0CED51E-9807-F391-4361-827A784AA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F39ACC9-7ED7-C7D9-4F9C-77E6A13778A9}"/>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5" name="Footer Placeholder 4">
            <a:extLst>
              <a:ext uri="{FF2B5EF4-FFF2-40B4-BE49-F238E27FC236}">
                <a16:creationId xmlns:a16="http://schemas.microsoft.com/office/drawing/2014/main" id="{C82D5875-61C6-523F-A382-6393074AADD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4F6DDFE-0978-C459-130A-8E8DA5BA620F}"/>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1340477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9E73-E44A-01A2-EABE-78B4227FAC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6C6E9B5-7D09-30F1-6E96-022ED2D9D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A60D15-74EE-3F03-5C67-03A5E60BBF82}"/>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5" name="Footer Placeholder 4">
            <a:extLst>
              <a:ext uri="{FF2B5EF4-FFF2-40B4-BE49-F238E27FC236}">
                <a16:creationId xmlns:a16="http://schemas.microsoft.com/office/drawing/2014/main" id="{0B997A11-671D-9D74-C9BD-1805AE1B66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185717E-EA57-DB09-A556-B3642BA64480}"/>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3284594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D2E6-44BA-5754-AC46-0F6E3ED7F9D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929B64-7486-D07C-7958-6BFECDB543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D534017-367E-5227-1FC0-55BB108A6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0E0A1CE-8CAF-CC57-CC6F-7936E7D85C85}"/>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6" name="Footer Placeholder 5">
            <a:extLst>
              <a:ext uri="{FF2B5EF4-FFF2-40B4-BE49-F238E27FC236}">
                <a16:creationId xmlns:a16="http://schemas.microsoft.com/office/drawing/2014/main" id="{33AE3D76-3663-D597-63B2-8D2A3CBEAF4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1EB121F-39E3-1336-C23B-9F93C6403D91}"/>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141593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B041-CA9A-09CD-35BF-DC3F95060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087571A-3CCC-3431-E2DD-3BB525D4FD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6FEB2-413A-3AD4-762D-F24A3645F3EA}"/>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5" name="Footer Placeholder 4">
            <a:extLst>
              <a:ext uri="{FF2B5EF4-FFF2-40B4-BE49-F238E27FC236}">
                <a16:creationId xmlns:a16="http://schemas.microsoft.com/office/drawing/2014/main" id="{6176B16B-09C4-E071-441D-4C0DD70F64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8C55E3-8C79-A1F1-CEA0-5E6661C597FD}"/>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180965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7CED-49A9-29BB-96CF-CD4F1643DE2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02E2DC7-1B32-B977-384A-E24B273B6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A71AE-A0F1-A194-0206-027CA2E257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3412E1F-E3A5-EFF1-E508-A2972BD38D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6DEA47-BFEE-AEC5-4695-DC1B9E5CAF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4C3E856-5BFB-2B0C-75DA-6A9B313EB5C7}"/>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8" name="Footer Placeholder 7">
            <a:extLst>
              <a:ext uri="{FF2B5EF4-FFF2-40B4-BE49-F238E27FC236}">
                <a16:creationId xmlns:a16="http://schemas.microsoft.com/office/drawing/2014/main" id="{9B0105FA-2462-36E9-9457-6C6A23DB5AB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93DC9BF-F21C-E88C-8A01-AE709516F0DB}"/>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1291453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16D0-F106-E65C-A805-8D3C044D8D3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87C271B-EBEC-BE4E-0A14-34A3F24E6F52}"/>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4" name="Footer Placeholder 3">
            <a:extLst>
              <a:ext uri="{FF2B5EF4-FFF2-40B4-BE49-F238E27FC236}">
                <a16:creationId xmlns:a16="http://schemas.microsoft.com/office/drawing/2014/main" id="{D6963D65-FC5A-E2A1-9F3F-3397D71FE85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CFC0278-55FD-DEA4-79BC-F9245C720170}"/>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195731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474059-5778-7467-BD09-7F765DB5F65B}"/>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3" name="Footer Placeholder 2">
            <a:extLst>
              <a:ext uri="{FF2B5EF4-FFF2-40B4-BE49-F238E27FC236}">
                <a16:creationId xmlns:a16="http://schemas.microsoft.com/office/drawing/2014/main" id="{2810DDED-679F-455A-C734-F8A2FF76CBB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10F11C0-041C-734A-523B-B7762199D39E}"/>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283836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4317-F110-C9DD-B717-5A1CEB056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CA7B7E4-19EB-1E64-5204-BA9FACFAE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4AE0E95-3A33-B755-8D0C-AF0DFA2E4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DA369-B219-ED14-D768-BB170E8B0E55}"/>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6" name="Footer Placeholder 5">
            <a:extLst>
              <a:ext uri="{FF2B5EF4-FFF2-40B4-BE49-F238E27FC236}">
                <a16:creationId xmlns:a16="http://schemas.microsoft.com/office/drawing/2014/main" id="{5161E351-A34D-C727-6FC5-CE66B7C470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A45A6A8-7E27-3726-DAA7-D003272503BF}"/>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3785709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5671-1808-C2EF-827F-8C74CEB48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5296F52-B4DA-7D68-80AF-950737E58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D96D062-D4D4-9824-2C98-BBE3E3E3F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4372B-AD2D-142F-0EB1-AA33BFA42D64}"/>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6" name="Footer Placeholder 5">
            <a:extLst>
              <a:ext uri="{FF2B5EF4-FFF2-40B4-BE49-F238E27FC236}">
                <a16:creationId xmlns:a16="http://schemas.microsoft.com/office/drawing/2014/main" id="{D1270DEC-4D03-24A9-F4DA-A68FF87CD6C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45595C-E540-576A-EF8B-B598EC13DF18}"/>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3131573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4610-F2AB-1A3B-178E-DFCBD45035D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E2C32BF-8367-AFF8-01D0-D745A95D0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C8D592-9044-302F-F896-E314912DB0E0}"/>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5" name="Footer Placeholder 4">
            <a:extLst>
              <a:ext uri="{FF2B5EF4-FFF2-40B4-BE49-F238E27FC236}">
                <a16:creationId xmlns:a16="http://schemas.microsoft.com/office/drawing/2014/main" id="{D1000C92-FCA2-B6FA-74DC-134CDB8115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B94A8B-E4C2-F6EE-DDFF-E0B3BE8F10F9}"/>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3687362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0E3539-DD5D-CF9B-83B5-2E5A141FDD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ABA0336-84F3-7AD0-67D9-1509538CDF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72C006-F08A-556E-A4C3-D6903EEBDA43}"/>
              </a:ext>
            </a:extLst>
          </p:cNvPr>
          <p:cNvSpPr>
            <a:spLocks noGrp="1"/>
          </p:cNvSpPr>
          <p:nvPr>
            <p:ph type="dt" sz="half" idx="10"/>
          </p:nvPr>
        </p:nvSpPr>
        <p:spPr/>
        <p:txBody>
          <a:bodyPr/>
          <a:lstStyle/>
          <a:p>
            <a:fld id="{A4389B77-AB05-4878-9068-63A51C111743}" type="datetimeFigureOut">
              <a:rPr lang="en-CA" smtClean="0"/>
              <a:t>2024-03-07</a:t>
            </a:fld>
            <a:endParaRPr lang="en-CA"/>
          </a:p>
        </p:txBody>
      </p:sp>
      <p:sp>
        <p:nvSpPr>
          <p:cNvPr id="5" name="Footer Placeholder 4">
            <a:extLst>
              <a:ext uri="{FF2B5EF4-FFF2-40B4-BE49-F238E27FC236}">
                <a16:creationId xmlns:a16="http://schemas.microsoft.com/office/drawing/2014/main" id="{CF5DCDE5-6E63-FCF7-11FA-970DE639C6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8C1682-A267-2562-C15E-CC0B6F6EE46B}"/>
              </a:ext>
            </a:extLst>
          </p:cNvPr>
          <p:cNvSpPr>
            <a:spLocks noGrp="1"/>
          </p:cNvSpPr>
          <p:nvPr>
            <p:ph type="sldNum" sz="quarter" idx="12"/>
          </p:nvPr>
        </p:nvSpPr>
        <p:spPr/>
        <p:txBody>
          <a:bodyPr/>
          <a:lstStyle/>
          <a:p>
            <a:fld id="{9E086B20-7BA6-4122-890A-31243A66B10C}" type="slidenum">
              <a:rPr lang="en-CA" smtClean="0"/>
              <a:t>‹#›</a:t>
            </a:fld>
            <a:endParaRPr lang="en-CA"/>
          </a:p>
        </p:txBody>
      </p:sp>
    </p:spTree>
    <p:extLst>
      <p:ext uri="{BB962C8B-B14F-4D97-AF65-F5344CB8AC3E}">
        <p14:creationId xmlns:p14="http://schemas.microsoft.com/office/powerpoint/2010/main" val="303589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8F26-5882-FC70-040F-FE1C639829A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5224F9-F01A-8A72-FD82-AC3D844EFA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BA32EC1-5E86-8DA6-7DE8-CB6DDD0394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740C03C-8974-9C66-3619-597388583653}"/>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6" name="Footer Placeholder 5">
            <a:extLst>
              <a:ext uri="{FF2B5EF4-FFF2-40B4-BE49-F238E27FC236}">
                <a16:creationId xmlns:a16="http://schemas.microsoft.com/office/drawing/2014/main" id="{EDBE21DC-20D8-E17C-F514-CF82FE9EC1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53F0C1B-4E64-35B6-8D06-7BD45B5B1C16}"/>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57002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C0B8-9AAC-FFD7-4970-80ACA929204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F977F31-6B3A-6ADD-501E-92BD5A88E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6C5C3-033E-BB63-936C-A0B92191EF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AF1A167-DEE1-323B-178A-6FDF291A4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6134B3-8A8E-5F1F-4F15-19E3281B03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BF1DAE8-42B8-7212-C964-1C0D2A88435F}"/>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8" name="Footer Placeholder 7">
            <a:extLst>
              <a:ext uri="{FF2B5EF4-FFF2-40B4-BE49-F238E27FC236}">
                <a16:creationId xmlns:a16="http://schemas.microsoft.com/office/drawing/2014/main" id="{E13D3DF4-5842-E1E1-5ECC-91740AAE9AB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2CF443B-01D6-9B46-C571-E2233345CF2C}"/>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340623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5B3B-CA62-73F1-E63E-A4579F8898E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23C9719-51DE-8FF8-B1F5-4C1CD6DD823F}"/>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4" name="Footer Placeholder 3">
            <a:extLst>
              <a:ext uri="{FF2B5EF4-FFF2-40B4-BE49-F238E27FC236}">
                <a16:creationId xmlns:a16="http://schemas.microsoft.com/office/drawing/2014/main" id="{0A217F70-8AFF-7EAA-5076-D900C871EDB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70B326C-AEF5-F375-7610-F722B9D4BDA8}"/>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211464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BA5E6-362C-9F5D-D0E8-BCB3C815189D}"/>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3" name="Footer Placeholder 2">
            <a:extLst>
              <a:ext uri="{FF2B5EF4-FFF2-40B4-BE49-F238E27FC236}">
                <a16:creationId xmlns:a16="http://schemas.microsoft.com/office/drawing/2014/main" id="{956A03BA-95AF-7518-5A31-EB46E8129E8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A95E815-4B0D-CE53-3727-71C218839427}"/>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111528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2A4C-B226-2AAA-FF61-44E96BD28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80D09C7-6858-67C1-83E5-0C828004A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6ED7374-C6C7-AD08-73DE-4F4408440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FF324-5D45-2F80-E712-5EF828EC89F8}"/>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6" name="Footer Placeholder 5">
            <a:extLst>
              <a:ext uri="{FF2B5EF4-FFF2-40B4-BE49-F238E27FC236}">
                <a16:creationId xmlns:a16="http://schemas.microsoft.com/office/drawing/2014/main" id="{F9ECB628-B1D4-1659-B307-C5652F0FACB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FBC8E8D-EBE3-161D-5114-28912354995E}"/>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85636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C023-FC2D-63C5-5819-0FDDEFB7D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99F80E5-164F-F859-D204-EFC331DCDA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6D3F936-EA63-9AB0-DC1E-67286EF40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096DD-3DB3-280E-F230-AD745B4388FC}"/>
              </a:ext>
            </a:extLst>
          </p:cNvPr>
          <p:cNvSpPr>
            <a:spLocks noGrp="1"/>
          </p:cNvSpPr>
          <p:nvPr>
            <p:ph type="dt" sz="half" idx="10"/>
          </p:nvPr>
        </p:nvSpPr>
        <p:spPr/>
        <p:txBody>
          <a:bodyPr/>
          <a:lstStyle/>
          <a:p>
            <a:fld id="{C383E8B2-EF3E-4A02-83FD-8764612981B9}" type="datetimeFigureOut">
              <a:rPr lang="en-CA" smtClean="0"/>
              <a:t>2024-03-07</a:t>
            </a:fld>
            <a:endParaRPr lang="en-CA"/>
          </a:p>
        </p:txBody>
      </p:sp>
      <p:sp>
        <p:nvSpPr>
          <p:cNvPr id="6" name="Footer Placeholder 5">
            <a:extLst>
              <a:ext uri="{FF2B5EF4-FFF2-40B4-BE49-F238E27FC236}">
                <a16:creationId xmlns:a16="http://schemas.microsoft.com/office/drawing/2014/main" id="{2AEA9D93-6148-8794-A350-7F999EEF2B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4BE5DF-C4E7-8B51-CFA8-7DF4F77B51C5}"/>
              </a:ext>
            </a:extLst>
          </p:cNvPr>
          <p:cNvSpPr>
            <a:spLocks noGrp="1"/>
          </p:cNvSpPr>
          <p:nvPr>
            <p:ph type="sldNum" sz="quarter" idx="12"/>
          </p:nvPr>
        </p:nvSpPr>
        <p:spPr/>
        <p:txBody>
          <a:bodyPr/>
          <a:lstStyle/>
          <a:p>
            <a:fld id="{67161F7F-6721-422F-B90D-054AD5ACFE15}" type="slidenum">
              <a:rPr lang="en-CA" smtClean="0"/>
              <a:t>‹#›</a:t>
            </a:fld>
            <a:endParaRPr lang="en-CA"/>
          </a:p>
        </p:txBody>
      </p:sp>
    </p:spTree>
    <p:extLst>
      <p:ext uri="{BB962C8B-B14F-4D97-AF65-F5344CB8AC3E}">
        <p14:creationId xmlns:p14="http://schemas.microsoft.com/office/powerpoint/2010/main" val="955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A01831-8681-EF35-50C6-4483FD056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115A1F6-CB57-F259-07C6-A5A3FF301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3DE8B9-6D7A-EF0C-A635-4F62A4ADCE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3E8B2-EF3E-4A02-83FD-8764612981B9}" type="datetimeFigureOut">
              <a:rPr lang="en-CA" smtClean="0"/>
              <a:t>2024-03-07</a:t>
            </a:fld>
            <a:endParaRPr lang="en-CA"/>
          </a:p>
        </p:txBody>
      </p:sp>
      <p:sp>
        <p:nvSpPr>
          <p:cNvPr id="5" name="Footer Placeholder 4">
            <a:extLst>
              <a:ext uri="{FF2B5EF4-FFF2-40B4-BE49-F238E27FC236}">
                <a16:creationId xmlns:a16="http://schemas.microsoft.com/office/drawing/2014/main" id="{BA156780-AD92-F585-DAA6-1E4883C98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9D71842-9240-4843-145A-5C6F5A67E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1F7F-6721-422F-B90D-054AD5ACFE15}" type="slidenum">
              <a:rPr lang="en-CA" smtClean="0"/>
              <a:t>‹#›</a:t>
            </a:fld>
            <a:endParaRPr lang="en-CA"/>
          </a:p>
        </p:txBody>
      </p:sp>
    </p:spTree>
    <p:extLst>
      <p:ext uri="{BB962C8B-B14F-4D97-AF65-F5344CB8AC3E}">
        <p14:creationId xmlns:p14="http://schemas.microsoft.com/office/powerpoint/2010/main" val="3806218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C47E5-453F-5A51-6EFF-81D59B634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A3EDE70-61D0-0512-CF0F-1DF26F6142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3A59125-C907-6E62-AA1E-3DD77178F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D0BB5-A333-4008-AE7F-961961E4F4A6}" type="datetimeFigureOut">
              <a:rPr lang="en-CA" smtClean="0"/>
              <a:t>2024-03-07</a:t>
            </a:fld>
            <a:endParaRPr lang="en-CA"/>
          </a:p>
        </p:txBody>
      </p:sp>
      <p:sp>
        <p:nvSpPr>
          <p:cNvPr id="5" name="Footer Placeholder 4">
            <a:extLst>
              <a:ext uri="{FF2B5EF4-FFF2-40B4-BE49-F238E27FC236}">
                <a16:creationId xmlns:a16="http://schemas.microsoft.com/office/drawing/2014/main" id="{3A58DD00-91FA-116A-5B41-50C6A1FB41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A771217-21DB-1188-9F1F-C27FB37AC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8E1DF-F125-462A-BA9A-2441C984546B}" type="slidenum">
              <a:rPr lang="en-CA" smtClean="0"/>
              <a:t>‹#›</a:t>
            </a:fld>
            <a:endParaRPr lang="en-CA"/>
          </a:p>
        </p:txBody>
      </p:sp>
    </p:spTree>
    <p:extLst>
      <p:ext uri="{BB962C8B-B14F-4D97-AF65-F5344CB8AC3E}">
        <p14:creationId xmlns:p14="http://schemas.microsoft.com/office/powerpoint/2010/main" val="417988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9A69-E316-E26F-2906-BD45A3273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AB8470-5034-CCC7-0E24-5757FBAA5C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C1DFF98-23A0-C7A7-3744-5838BE5DF5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9B77-AB05-4878-9068-63A51C111743}" type="datetimeFigureOut">
              <a:rPr lang="en-CA" smtClean="0"/>
              <a:t>2024-03-07</a:t>
            </a:fld>
            <a:endParaRPr lang="en-CA"/>
          </a:p>
        </p:txBody>
      </p:sp>
      <p:sp>
        <p:nvSpPr>
          <p:cNvPr id="5" name="Footer Placeholder 4">
            <a:extLst>
              <a:ext uri="{FF2B5EF4-FFF2-40B4-BE49-F238E27FC236}">
                <a16:creationId xmlns:a16="http://schemas.microsoft.com/office/drawing/2014/main" id="{B8C151AF-AD39-803C-E435-921F59116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FD3B8A1-751B-AF6C-4D96-D65CF1139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86B20-7BA6-4122-890A-31243A66B10C}" type="slidenum">
              <a:rPr lang="en-CA" smtClean="0"/>
              <a:t>‹#›</a:t>
            </a:fld>
            <a:endParaRPr lang="en-CA"/>
          </a:p>
        </p:txBody>
      </p:sp>
    </p:spTree>
    <p:extLst>
      <p:ext uri="{BB962C8B-B14F-4D97-AF65-F5344CB8AC3E}">
        <p14:creationId xmlns:p14="http://schemas.microsoft.com/office/powerpoint/2010/main" val="33346862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298B3-CF38-337C-44C0-8A92684744E6}"/>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algn="l">
              <a:lnSpc>
                <a:spcPct val="90000"/>
              </a:lnSpc>
            </a:pPr>
            <a:r>
              <a:rPr lang="en-US" sz="6600" b="1" u="sng" kern="1200">
                <a:solidFill>
                  <a:schemeClr val="tx1"/>
                </a:solidFill>
                <a:latin typeface="+mj-lt"/>
                <a:ea typeface="+mj-ea"/>
                <a:cs typeface="+mj-cs"/>
              </a:rPr>
              <a:t>Building Trusting Teams</a:t>
            </a:r>
          </a:p>
        </p:txBody>
      </p:sp>
      <p:sp>
        <p:nvSpPr>
          <p:cNvPr id="27"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13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F37DDE8-D963-1F02-9E38-F2330A787554}"/>
              </a:ext>
            </a:extLst>
          </p:cNvPr>
          <p:cNvSpPr>
            <a:spLocks noGrp="1"/>
          </p:cNvSpPr>
          <p:nvPr>
            <p:ph type="title"/>
          </p:nvPr>
        </p:nvSpPr>
        <p:spPr>
          <a:xfrm>
            <a:off x="490537" y="786929"/>
            <a:ext cx="11210925" cy="744836"/>
          </a:xfrm>
        </p:spPr>
        <p:txBody>
          <a:bodyPr vert="horz" lIns="91440" tIns="45720" rIns="91440" bIns="45720" rtlCol="0">
            <a:normAutofit fontScale="90000"/>
          </a:bodyPr>
          <a:lstStyle/>
          <a:p>
            <a:pPr algn="ctr"/>
            <a:r>
              <a:rPr lang="en-US" sz="3600" kern="1200" dirty="0">
                <a:solidFill>
                  <a:schemeClr val="bg1"/>
                </a:solidFill>
                <a:latin typeface="+mj-lt"/>
                <a:ea typeface="+mj-ea"/>
                <a:cs typeface="+mj-cs"/>
              </a:rPr>
              <a:t>Vulnerability and Teams</a:t>
            </a:r>
            <a:br>
              <a:rPr lang="en-US" sz="1500" kern="1200" dirty="0">
                <a:solidFill>
                  <a:schemeClr val="bg1"/>
                </a:solidFill>
                <a:latin typeface="+mj-lt"/>
                <a:ea typeface="+mj-ea"/>
                <a:cs typeface="+mj-cs"/>
              </a:rPr>
            </a:br>
            <a:br>
              <a:rPr lang="en-US" sz="1500" kern="1200" dirty="0">
                <a:solidFill>
                  <a:schemeClr val="bg1"/>
                </a:solidFill>
                <a:latin typeface="+mj-lt"/>
                <a:ea typeface="+mj-ea"/>
                <a:cs typeface="+mj-cs"/>
              </a:rPr>
            </a:br>
            <a:endParaRPr lang="en-US" sz="1500" kern="1200" dirty="0">
              <a:solidFill>
                <a:schemeClr val="bg1"/>
              </a:solidFill>
              <a:latin typeface="+mj-lt"/>
              <a:ea typeface="+mj-ea"/>
              <a:cs typeface="+mj-cs"/>
            </a:endParaRPr>
          </a:p>
        </p:txBody>
      </p:sp>
      <p:pic>
        <p:nvPicPr>
          <p:cNvPr id="2" name="The power of vulnerability  Brené Brown  TED">
            <a:hlinkClick r:id="" action="ppaction://media"/>
            <a:extLst>
              <a:ext uri="{FF2B5EF4-FFF2-40B4-BE49-F238E27FC236}">
                <a16:creationId xmlns:a16="http://schemas.microsoft.com/office/drawing/2014/main" id="{1D86BD30-DF56-B0CB-3181-80F0A34719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5303" y="1675227"/>
            <a:ext cx="7781394" cy="4394199"/>
          </a:xfrm>
          <a:prstGeom prst="rect">
            <a:avLst/>
          </a:prstGeom>
        </p:spPr>
      </p:pic>
    </p:spTree>
    <p:extLst>
      <p:ext uri="{BB962C8B-B14F-4D97-AF65-F5344CB8AC3E}">
        <p14:creationId xmlns:p14="http://schemas.microsoft.com/office/powerpoint/2010/main" val="35793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49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37DDE8-D963-1F02-9E38-F2330A787554}"/>
              </a:ext>
            </a:extLst>
          </p:cNvPr>
          <p:cNvSpPr>
            <a:spLocks noGrp="1"/>
          </p:cNvSpPr>
          <p:nvPr>
            <p:ph type="title"/>
          </p:nvPr>
        </p:nvSpPr>
        <p:spPr>
          <a:xfrm>
            <a:off x="839724" y="1396999"/>
            <a:ext cx="10512552" cy="2435121"/>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Break</a:t>
            </a:r>
          </a:p>
        </p:txBody>
      </p:sp>
    </p:spTree>
    <p:extLst>
      <p:ext uri="{BB962C8B-B14F-4D97-AF65-F5344CB8AC3E}">
        <p14:creationId xmlns:p14="http://schemas.microsoft.com/office/powerpoint/2010/main" val="11637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DE6A32-0512-68BA-E958-56AABC50C5C0}"/>
              </a:ext>
            </a:extLst>
          </p:cNvPr>
          <p:cNvSpPr>
            <a:spLocks noGrp="1"/>
          </p:cNvSpPr>
          <p:nvPr>
            <p:ph type="title"/>
          </p:nvPr>
        </p:nvSpPr>
        <p:spPr>
          <a:xfrm>
            <a:off x="841246" y="673770"/>
            <a:ext cx="3644489" cy="2414488"/>
          </a:xfrm>
        </p:spPr>
        <p:txBody>
          <a:bodyPr vert="horz" lIns="91440" tIns="45720" rIns="91440" bIns="45720" rtlCol="0" anchor="t">
            <a:normAutofit/>
          </a:bodyPr>
          <a:lstStyle/>
          <a:p>
            <a:r>
              <a:rPr lang="en-US" sz="5400" b="1" u="sng" kern="1200" dirty="0">
                <a:solidFill>
                  <a:srgbClr val="FFFFFF"/>
                </a:solidFill>
                <a:latin typeface="+mj-lt"/>
                <a:ea typeface="+mj-ea"/>
                <a:cs typeface="+mj-cs"/>
              </a:rPr>
              <a:t>Vulnerability</a:t>
            </a:r>
          </a:p>
        </p:txBody>
      </p:sp>
      <p:sp>
        <p:nvSpPr>
          <p:cNvPr id="3" name="TextBox 2">
            <a:extLst>
              <a:ext uri="{FF2B5EF4-FFF2-40B4-BE49-F238E27FC236}">
                <a16:creationId xmlns:a16="http://schemas.microsoft.com/office/drawing/2014/main" id="{BBF01746-34E0-6859-0DD6-D6D898AF5A78}"/>
              </a:ext>
            </a:extLst>
          </p:cNvPr>
          <p:cNvSpPr txBox="1"/>
          <p:nvPr/>
        </p:nvSpPr>
        <p:spPr>
          <a:xfrm>
            <a:off x="6095999" y="882315"/>
            <a:ext cx="5254754" cy="529464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ffectLst/>
              </a:rPr>
              <a:t>Vulnerability is the emotion that we experience during times of uncertainty, risk, and emotional exposure.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effectLst/>
              </a:rPr>
              <a:t>Many organizational cultures and leaders still subscribe to the myth that if we sever the heart (vulnerability and other emotions) from our work, we’ll be more productive, efficient, and (don’t forget) easier to manage. </a:t>
            </a:r>
          </a:p>
          <a:p>
            <a:pPr>
              <a:lnSpc>
                <a:spcPct val="90000"/>
              </a:lnSpc>
              <a:spcAft>
                <a:spcPts val="600"/>
              </a:spcAft>
            </a:pPr>
            <a:endParaRPr lang="en-US" sz="2000" dirty="0">
              <a:effectLst/>
            </a:endParaRPr>
          </a:p>
          <a:p>
            <a:pPr indent="-228600">
              <a:lnSpc>
                <a:spcPct val="90000"/>
              </a:lnSpc>
              <a:spcAft>
                <a:spcPts val="600"/>
              </a:spcAft>
              <a:buFont typeface="Arial" panose="020B0604020202020204" pitchFamily="34" charset="0"/>
              <a:buChar char="•"/>
            </a:pPr>
            <a:r>
              <a:rPr lang="en-US" sz="2000" dirty="0">
                <a:effectLst/>
              </a:rPr>
              <a:t>Or, at the very least, we’ll be less messy and less… well, human. These beliefs lead us to consciously or unconsciously build cultures that require and reward </a:t>
            </a:r>
            <a:r>
              <a:rPr lang="en-US" sz="2000" dirty="0" err="1">
                <a:effectLst/>
              </a:rPr>
              <a:t>armour</a:t>
            </a:r>
            <a:r>
              <a:rPr lang="en-US" sz="2000" dirty="0">
                <a:effectLst/>
              </a:rPr>
              <a:t>.</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err="1"/>
              <a:t>Brene</a:t>
            </a:r>
            <a:r>
              <a:rPr lang="en-US" sz="2000" dirty="0"/>
              <a:t> Brown</a:t>
            </a:r>
          </a:p>
        </p:txBody>
      </p:sp>
    </p:spTree>
    <p:extLst>
      <p:ext uri="{BB962C8B-B14F-4D97-AF65-F5344CB8AC3E}">
        <p14:creationId xmlns:p14="http://schemas.microsoft.com/office/powerpoint/2010/main" val="275156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diagram of a diagram&#10;&#10;Description automatically generated">
            <a:extLst>
              <a:ext uri="{FF2B5EF4-FFF2-40B4-BE49-F238E27FC236}">
                <a16:creationId xmlns:a16="http://schemas.microsoft.com/office/drawing/2014/main" id="{6C354368-3296-29E1-5192-E7267C0A5392}"/>
              </a:ext>
            </a:extLst>
          </p:cNvPr>
          <p:cNvPicPr>
            <a:picLocks noChangeAspect="1"/>
          </p:cNvPicPr>
          <p:nvPr/>
        </p:nvPicPr>
        <p:blipFill rotWithShape="1">
          <a:blip r:embed="rId3">
            <a:extLst>
              <a:ext uri="{28A0092B-C50C-407E-A947-70E740481C1C}">
                <a14:useLocalDpi xmlns:a14="http://schemas.microsoft.com/office/drawing/2010/main" val="0"/>
              </a:ext>
            </a:extLst>
          </a:blip>
          <a:srcRect l="23211" r="22567" b="2"/>
          <a:stretch/>
        </p:blipFill>
        <p:spPr>
          <a:xfrm>
            <a:off x="3790429" y="1104901"/>
            <a:ext cx="4402737" cy="4838700"/>
          </a:xfrm>
          <a:prstGeom prst="rect">
            <a:avLst/>
          </a:prstGeom>
        </p:spPr>
      </p:pic>
      <p:sp>
        <p:nvSpPr>
          <p:cNvPr id="2" name="Title 1">
            <a:extLst>
              <a:ext uri="{FF2B5EF4-FFF2-40B4-BE49-F238E27FC236}">
                <a16:creationId xmlns:a16="http://schemas.microsoft.com/office/drawing/2014/main" id="{E471C794-F949-CFE8-4922-2BA4E4FB6ED9}"/>
              </a:ext>
            </a:extLst>
          </p:cNvPr>
          <p:cNvSpPr>
            <a:spLocks noGrp="1"/>
          </p:cNvSpPr>
          <p:nvPr>
            <p:ph type="title"/>
          </p:nvPr>
        </p:nvSpPr>
        <p:spPr>
          <a:xfrm>
            <a:off x="838200" y="365125"/>
            <a:ext cx="10515600" cy="1325563"/>
          </a:xfrm>
        </p:spPr>
        <p:txBody>
          <a:bodyPr>
            <a:normAutofit/>
          </a:bodyPr>
          <a:lstStyle/>
          <a:p>
            <a:pPr algn="ctr"/>
            <a:r>
              <a:rPr lang="en-CA" sz="5000" dirty="0"/>
              <a:t>Tool to View Yourself and Others</a:t>
            </a:r>
          </a:p>
        </p:txBody>
      </p:sp>
    </p:spTree>
    <p:extLst>
      <p:ext uri="{BB962C8B-B14F-4D97-AF65-F5344CB8AC3E}">
        <p14:creationId xmlns:p14="http://schemas.microsoft.com/office/powerpoint/2010/main" val="183314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6BC79-EA04-4210-92DA-D5558833568A}"/>
              </a:ext>
            </a:extLst>
          </p:cNvPr>
          <p:cNvSpPr>
            <a:spLocks noGrp="1"/>
          </p:cNvSpPr>
          <p:nvPr>
            <p:ph type="title"/>
          </p:nvPr>
        </p:nvSpPr>
        <p:spPr>
          <a:xfrm>
            <a:off x="686834" y="1153572"/>
            <a:ext cx="3200400" cy="4461163"/>
          </a:xfrm>
        </p:spPr>
        <p:txBody>
          <a:bodyPr>
            <a:normAutofit/>
          </a:bodyPr>
          <a:lstStyle/>
          <a:p>
            <a:r>
              <a:rPr lang="en-CA" dirty="0">
                <a:solidFill>
                  <a:srgbClr val="FFFFFF"/>
                </a:solidFill>
              </a:rPr>
              <a:t>People are more than their position at work.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FC015E4-EBDC-532F-BA9C-E5CEF3F6210A}"/>
              </a:ext>
            </a:extLst>
          </p:cNvPr>
          <p:cNvSpPr>
            <a:spLocks noGrp="1"/>
          </p:cNvSpPr>
          <p:nvPr>
            <p:ph idx="1"/>
          </p:nvPr>
        </p:nvSpPr>
        <p:spPr>
          <a:xfrm>
            <a:off x="4447308" y="591344"/>
            <a:ext cx="6906491" cy="5585619"/>
          </a:xfrm>
        </p:spPr>
        <p:txBody>
          <a:bodyPr anchor="ctr">
            <a:normAutofit/>
          </a:bodyPr>
          <a:lstStyle/>
          <a:p>
            <a:r>
              <a:rPr lang="en-CA" dirty="0"/>
              <a:t>See the people around you as people and not as objects.</a:t>
            </a:r>
          </a:p>
          <a:p>
            <a:r>
              <a:rPr lang="en-CA" dirty="0"/>
              <a:t>Connection requires vulnerability and genuine curiosity</a:t>
            </a:r>
          </a:p>
          <a:p>
            <a:r>
              <a:rPr lang="en-CA" dirty="0"/>
              <a:t>Realizing that everyone around you has their own struggles, ambitions, values can shift your perspective </a:t>
            </a:r>
          </a:p>
          <a:p>
            <a:r>
              <a:rPr lang="en-CA" dirty="0"/>
              <a:t>Think about what you can do for them, not what they can do for you</a:t>
            </a:r>
          </a:p>
          <a:p>
            <a:endParaRPr lang="en-CA" dirty="0"/>
          </a:p>
          <a:p>
            <a:pPr marL="0" indent="0">
              <a:buNone/>
            </a:pPr>
            <a:r>
              <a:rPr lang="en-CA" dirty="0"/>
              <a:t>	“Be Curious.”</a:t>
            </a:r>
          </a:p>
          <a:p>
            <a:pPr marL="0" indent="0">
              <a:buNone/>
            </a:pPr>
            <a:r>
              <a:rPr lang="en-CA" dirty="0"/>
              <a:t>		- Ted Lasso</a:t>
            </a:r>
          </a:p>
        </p:txBody>
      </p:sp>
    </p:spTree>
    <p:extLst>
      <p:ext uri="{BB962C8B-B14F-4D97-AF65-F5344CB8AC3E}">
        <p14:creationId xmlns:p14="http://schemas.microsoft.com/office/powerpoint/2010/main" val="637990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ed Lasso. Dart Game">
            <a:hlinkClick r:id="" action="ppaction://media"/>
            <a:extLst>
              <a:ext uri="{FF2B5EF4-FFF2-40B4-BE49-F238E27FC236}">
                <a16:creationId xmlns:a16="http://schemas.microsoft.com/office/drawing/2014/main" id="{58F393D8-9D18-3E0F-E751-E218D01949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43467" y="708413"/>
            <a:ext cx="10905066" cy="5441173"/>
          </a:xfrm>
          <a:prstGeom prst="rect">
            <a:avLst/>
          </a:prstGeom>
        </p:spPr>
      </p:pic>
    </p:spTree>
    <p:extLst>
      <p:ext uri="{BB962C8B-B14F-4D97-AF65-F5344CB8AC3E}">
        <p14:creationId xmlns:p14="http://schemas.microsoft.com/office/powerpoint/2010/main" val="131792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CF44-4A14-2123-5D00-C8B3E9DED57F}"/>
              </a:ext>
            </a:extLst>
          </p:cNvPr>
          <p:cNvSpPr>
            <a:spLocks noGrp="1"/>
          </p:cNvSpPr>
          <p:nvPr>
            <p:ph type="title"/>
          </p:nvPr>
        </p:nvSpPr>
        <p:spPr/>
        <p:txBody>
          <a:bodyPr/>
          <a:lstStyle/>
          <a:p>
            <a:endParaRPr lang="en-CA"/>
          </a:p>
        </p:txBody>
      </p:sp>
      <p:graphicFrame>
        <p:nvGraphicFramePr>
          <p:cNvPr id="4" name="Table 6">
            <a:extLst>
              <a:ext uri="{FF2B5EF4-FFF2-40B4-BE49-F238E27FC236}">
                <a16:creationId xmlns:a16="http://schemas.microsoft.com/office/drawing/2014/main" id="{C062D660-8C6D-0A3C-C3FD-BCDD592B01A3}"/>
              </a:ext>
            </a:extLst>
          </p:cNvPr>
          <p:cNvGraphicFramePr>
            <a:graphicFrameLocks noGrp="1"/>
          </p:cNvGraphicFramePr>
          <p:nvPr>
            <p:ph idx="1"/>
            <p:extLst>
              <p:ext uri="{D42A27DB-BD31-4B8C-83A1-F6EECF244321}">
                <p14:modId xmlns:p14="http://schemas.microsoft.com/office/powerpoint/2010/main" val="654884565"/>
              </p:ext>
            </p:extLst>
          </p:nvPr>
        </p:nvGraphicFramePr>
        <p:xfrm>
          <a:off x="838200" y="365125"/>
          <a:ext cx="10515600" cy="454433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77175804"/>
                    </a:ext>
                  </a:extLst>
                </a:gridCol>
                <a:gridCol w="3505200">
                  <a:extLst>
                    <a:ext uri="{9D8B030D-6E8A-4147-A177-3AD203B41FA5}">
                      <a16:colId xmlns:a16="http://schemas.microsoft.com/office/drawing/2014/main" val="3813770381"/>
                    </a:ext>
                  </a:extLst>
                </a:gridCol>
                <a:gridCol w="3505200">
                  <a:extLst>
                    <a:ext uri="{9D8B030D-6E8A-4147-A177-3AD203B41FA5}">
                      <a16:colId xmlns:a16="http://schemas.microsoft.com/office/drawing/2014/main" val="822646781"/>
                    </a:ext>
                  </a:extLst>
                </a:gridCol>
              </a:tblGrid>
              <a:tr h="748981">
                <a:tc>
                  <a:txBody>
                    <a:bodyPr/>
                    <a:lstStyle/>
                    <a:p>
                      <a:pPr algn="ctr"/>
                      <a:r>
                        <a:rPr lang="en-CA" dirty="0"/>
                        <a:t>What? </a:t>
                      </a:r>
                    </a:p>
                  </a:txBody>
                  <a:tcPr>
                    <a:solidFill>
                      <a:schemeClr val="accent2"/>
                    </a:solidFill>
                  </a:tcPr>
                </a:tc>
                <a:tc>
                  <a:txBody>
                    <a:bodyPr/>
                    <a:lstStyle/>
                    <a:p>
                      <a:pPr algn="ctr"/>
                      <a:r>
                        <a:rPr lang="en-CA" dirty="0"/>
                        <a:t>So what?</a:t>
                      </a:r>
                    </a:p>
                  </a:txBody>
                  <a:tcPr>
                    <a:solidFill>
                      <a:schemeClr val="accent2"/>
                    </a:solidFill>
                  </a:tcPr>
                </a:tc>
                <a:tc>
                  <a:txBody>
                    <a:bodyPr/>
                    <a:lstStyle/>
                    <a:p>
                      <a:pPr algn="ctr"/>
                      <a:r>
                        <a:rPr lang="en-CA" dirty="0"/>
                        <a:t>Now what?</a:t>
                      </a:r>
                    </a:p>
                  </a:txBody>
                  <a:tcPr>
                    <a:solidFill>
                      <a:schemeClr val="accent2"/>
                    </a:solidFill>
                  </a:tcPr>
                </a:tc>
                <a:extLst>
                  <a:ext uri="{0D108BD9-81ED-4DB2-BD59-A6C34878D82A}">
                    <a16:rowId xmlns:a16="http://schemas.microsoft.com/office/drawing/2014/main" val="1669151433"/>
                  </a:ext>
                </a:extLst>
              </a:tr>
              <a:tr h="1956193">
                <a:tc>
                  <a:txBody>
                    <a:bodyPr/>
                    <a:lstStyle/>
                    <a:p>
                      <a:pPr marL="285750" indent="-285750" algn="ctr">
                        <a:buFont typeface="Arial" panose="020B0604020202020204" pitchFamily="34" charset="0"/>
                        <a:buChar char="•"/>
                      </a:pPr>
                      <a:r>
                        <a:rPr lang="en-CA" sz="1800" b="1" dirty="0"/>
                        <a:t>What actually happened?</a:t>
                      </a:r>
                    </a:p>
                    <a:p>
                      <a:pPr marL="285750" indent="-285750" algn="ctr">
                        <a:buFont typeface="Arial" panose="020B0604020202020204" pitchFamily="34" charset="0"/>
                        <a:buChar char="•"/>
                      </a:pPr>
                      <a:r>
                        <a:rPr lang="en-CA" sz="1800" b="1" dirty="0"/>
                        <a:t> What did it look like from the point of view of the other person(s)? </a:t>
                      </a:r>
                    </a:p>
                    <a:p>
                      <a:pPr marL="285750" indent="-285750" algn="ctr">
                        <a:buFont typeface="Arial" panose="020B0604020202020204" pitchFamily="34" charset="0"/>
                        <a:buChar char="•"/>
                      </a:pPr>
                      <a:r>
                        <a:rPr lang="en-CA" sz="1800" b="1" dirty="0"/>
                        <a:t>How did I react?</a:t>
                      </a:r>
                    </a:p>
                    <a:p>
                      <a:pPr marL="285750" indent="-285750" algn="ctr">
                        <a:buFont typeface="Arial" panose="020B0604020202020204" pitchFamily="34" charset="0"/>
                        <a:buChar char="•"/>
                      </a:pPr>
                      <a:r>
                        <a:rPr lang="en-CA" sz="1800" b="1" dirty="0"/>
                        <a:t>How did they react?</a:t>
                      </a:r>
                    </a:p>
                  </a:txBody>
                  <a:tcPr>
                    <a:solidFill>
                      <a:schemeClr val="accent2">
                        <a:lumMod val="60000"/>
                        <a:lumOff val="40000"/>
                      </a:schemeClr>
                    </a:solidFill>
                  </a:tcPr>
                </a:tc>
                <a:tc>
                  <a:txBody>
                    <a:bodyPr/>
                    <a:lstStyle/>
                    <a:p>
                      <a:pPr marL="285750" indent="-285750" algn="ctr">
                        <a:buFont typeface="Arial" panose="020B0604020202020204" pitchFamily="34" charset="0"/>
                        <a:buChar char="•"/>
                      </a:pPr>
                      <a:r>
                        <a:rPr lang="en-CA" sz="1800" b="1" dirty="0"/>
                        <a:t>Why did those reactions happen?</a:t>
                      </a:r>
                    </a:p>
                    <a:p>
                      <a:pPr marL="285750" indent="-285750" algn="ctr">
                        <a:buFont typeface="Arial" panose="020B0604020202020204" pitchFamily="34" charset="0"/>
                        <a:buChar char="•"/>
                      </a:pPr>
                      <a:r>
                        <a:rPr lang="en-CA" sz="1800" b="1" dirty="0"/>
                        <a:t>What worked and what didn’t work? </a:t>
                      </a:r>
                    </a:p>
                    <a:p>
                      <a:pPr marL="285750" indent="-285750" algn="ctr">
                        <a:buFont typeface="Arial" panose="020B0604020202020204" pitchFamily="34" charset="0"/>
                        <a:buChar char="•"/>
                      </a:pPr>
                      <a:r>
                        <a:rPr lang="en-CA" sz="1800" b="1" dirty="0"/>
                        <a:t>What values do I need to hold as we continue?</a:t>
                      </a:r>
                    </a:p>
                  </a:txBody>
                  <a:tcPr>
                    <a:solidFill>
                      <a:schemeClr val="accent2">
                        <a:lumMod val="60000"/>
                        <a:lumOff val="40000"/>
                      </a:schemeClr>
                    </a:solidFill>
                  </a:tcPr>
                </a:tc>
                <a:tc>
                  <a:txBody>
                    <a:bodyPr/>
                    <a:lstStyle/>
                    <a:p>
                      <a:pPr marL="285750" indent="-285750" algn="ctr">
                        <a:buFont typeface="Arial" panose="020B0604020202020204" pitchFamily="34" charset="0"/>
                        <a:buChar char="•"/>
                      </a:pPr>
                      <a:r>
                        <a:rPr lang="en-CA" sz="1800" b="1" dirty="0"/>
                        <a:t>What will I do the same next time? </a:t>
                      </a:r>
                    </a:p>
                    <a:p>
                      <a:pPr marL="285750" indent="-285750" algn="ctr">
                        <a:buFont typeface="Arial" panose="020B0604020202020204" pitchFamily="34" charset="0"/>
                        <a:buChar char="•"/>
                      </a:pPr>
                      <a:r>
                        <a:rPr lang="en-CA" sz="1800" b="1" dirty="0"/>
                        <a:t>What will I change next time? </a:t>
                      </a:r>
                    </a:p>
                  </a:txBody>
                  <a:tcPr>
                    <a:solidFill>
                      <a:schemeClr val="accent2">
                        <a:lumMod val="60000"/>
                        <a:lumOff val="40000"/>
                      </a:schemeClr>
                    </a:solidFill>
                  </a:tcPr>
                </a:tc>
                <a:extLst>
                  <a:ext uri="{0D108BD9-81ED-4DB2-BD59-A6C34878D82A}">
                    <a16:rowId xmlns:a16="http://schemas.microsoft.com/office/drawing/2014/main" val="800106438"/>
                  </a:ext>
                </a:extLst>
              </a:tr>
              <a:tr h="1839158">
                <a:tc>
                  <a:txBody>
                    <a:bodyPr/>
                    <a:lstStyle/>
                    <a:p>
                      <a:pPr marL="285750" indent="-285750" algn="ctr" defTabSz="914400" rtl="0" eaLnBrk="1" latinLnBrk="0" hangingPunct="1">
                        <a:buFont typeface="Arial" panose="020B0604020202020204" pitchFamily="34" charset="0"/>
                        <a:buChar char="•"/>
                      </a:pPr>
                      <a:endParaRPr lang="en-CA" sz="1800" kern="1200" dirty="0">
                        <a:solidFill>
                          <a:schemeClr val="dk1"/>
                        </a:solidFill>
                        <a:latin typeface="+mn-lt"/>
                        <a:ea typeface="+mn-ea"/>
                        <a:cs typeface="+mn-cs"/>
                      </a:endParaRPr>
                    </a:p>
                  </a:txBody>
                  <a:tcPr>
                    <a:solidFill>
                      <a:schemeClr val="accent2">
                        <a:lumMod val="40000"/>
                        <a:lumOff val="60000"/>
                      </a:schemeClr>
                    </a:solidFill>
                  </a:tcPr>
                </a:tc>
                <a:tc>
                  <a:txBody>
                    <a:bodyPr/>
                    <a:lstStyle/>
                    <a:p>
                      <a:pPr marL="285750" indent="-285750" algn="ctr" defTabSz="914400" rtl="0" eaLnBrk="1" latinLnBrk="0" hangingPunct="1">
                        <a:buFont typeface="Arial" panose="020B0604020202020204" pitchFamily="34" charset="0"/>
                        <a:buChar char="•"/>
                      </a:pPr>
                      <a:endParaRPr lang="en-CA" sz="1800" kern="1200" dirty="0">
                        <a:solidFill>
                          <a:schemeClr val="dk1"/>
                        </a:solidFill>
                        <a:latin typeface="+mn-lt"/>
                        <a:ea typeface="+mn-ea"/>
                        <a:cs typeface="+mn-cs"/>
                      </a:endParaRPr>
                    </a:p>
                  </a:txBody>
                  <a:tcPr>
                    <a:solidFill>
                      <a:schemeClr val="accent2">
                        <a:lumMod val="40000"/>
                        <a:lumOff val="60000"/>
                      </a:schemeClr>
                    </a:solidFill>
                  </a:tcPr>
                </a:tc>
                <a:tc>
                  <a:txBody>
                    <a:bodyPr/>
                    <a:lstStyle/>
                    <a:p>
                      <a:pPr marL="285750" indent="-285750" algn="ctr" defTabSz="914400" rtl="0" eaLnBrk="1" latinLnBrk="0" hangingPunct="1">
                        <a:buFont typeface="Arial" panose="020B0604020202020204" pitchFamily="34" charset="0"/>
                        <a:buChar char="•"/>
                      </a:pPr>
                      <a:endParaRPr lang="en-CA" sz="1800" kern="1200" dirty="0">
                        <a:solidFill>
                          <a:schemeClr val="dk1"/>
                        </a:solidFill>
                        <a:latin typeface="+mn-lt"/>
                        <a:ea typeface="+mn-ea"/>
                        <a:cs typeface="+mn-cs"/>
                      </a:endParaRPr>
                    </a:p>
                  </a:txBody>
                  <a:tcPr>
                    <a:solidFill>
                      <a:schemeClr val="accent2">
                        <a:lumMod val="40000"/>
                        <a:lumOff val="60000"/>
                      </a:schemeClr>
                    </a:solidFill>
                  </a:tcPr>
                </a:tc>
                <a:extLst>
                  <a:ext uri="{0D108BD9-81ED-4DB2-BD59-A6C34878D82A}">
                    <a16:rowId xmlns:a16="http://schemas.microsoft.com/office/drawing/2014/main" val="2540142235"/>
                  </a:ext>
                </a:extLst>
              </a:tr>
            </a:tbl>
          </a:graphicData>
        </a:graphic>
      </p:graphicFrame>
    </p:spTree>
    <p:extLst>
      <p:ext uri="{BB962C8B-B14F-4D97-AF65-F5344CB8AC3E}">
        <p14:creationId xmlns:p14="http://schemas.microsoft.com/office/powerpoint/2010/main" val="2709722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CF44-4A14-2123-5D00-C8B3E9DED57F}"/>
              </a:ext>
            </a:extLst>
          </p:cNvPr>
          <p:cNvSpPr>
            <a:spLocks noGrp="1"/>
          </p:cNvSpPr>
          <p:nvPr>
            <p:ph type="title"/>
          </p:nvPr>
        </p:nvSpPr>
        <p:spPr/>
        <p:txBody>
          <a:bodyPr/>
          <a:lstStyle/>
          <a:p>
            <a:endParaRPr lang="en-CA"/>
          </a:p>
        </p:txBody>
      </p:sp>
      <p:graphicFrame>
        <p:nvGraphicFramePr>
          <p:cNvPr id="4" name="Table 6">
            <a:extLst>
              <a:ext uri="{FF2B5EF4-FFF2-40B4-BE49-F238E27FC236}">
                <a16:creationId xmlns:a16="http://schemas.microsoft.com/office/drawing/2014/main" id="{C062D660-8C6D-0A3C-C3FD-BCDD592B01A3}"/>
              </a:ext>
            </a:extLst>
          </p:cNvPr>
          <p:cNvGraphicFramePr>
            <a:graphicFrameLocks noGrp="1"/>
          </p:cNvGraphicFramePr>
          <p:nvPr>
            <p:ph idx="1"/>
            <p:extLst>
              <p:ext uri="{D42A27DB-BD31-4B8C-83A1-F6EECF244321}">
                <p14:modId xmlns:p14="http://schemas.microsoft.com/office/powerpoint/2010/main" val="160012009"/>
              </p:ext>
            </p:extLst>
          </p:nvPr>
        </p:nvGraphicFramePr>
        <p:xfrm>
          <a:off x="838200" y="365125"/>
          <a:ext cx="10515600" cy="2705174"/>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77175804"/>
                    </a:ext>
                  </a:extLst>
                </a:gridCol>
                <a:gridCol w="3505200">
                  <a:extLst>
                    <a:ext uri="{9D8B030D-6E8A-4147-A177-3AD203B41FA5}">
                      <a16:colId xmlns:a16="http://schemas.microsoft.com/office/drawing/2014/main" val="3813770381"/>
                    </a:ext>
                  </a:extLst>
                </a:gridCol>
                <a:gridCol w="3505200">
                  <a:extLst>
                    <a:ext uri="{9D8B030D-6E8A-4147-A177-3AD203B41FA5}">
                      <a16:colId xmlns:a16="http://schemas.microsoft.com/office/drawing/2014/main" val="822646781"/>
                    </a:ext>
                  </a:extLst>
                </a:gridCol>
              </a:tblGrid>
              <a:tr h="748981">
                <a:tc>
                  <a:txBody>
                    <a:bodyPr/>
                    <a:lstStyle/>
                    <a:p>
                      <a:pPr algn="ctr"/>
                      <a:r>
                        <a:rPr lang="en-CA" dirty="0"/>
                        <a:t>What? </a:t>
                      </a:r>
                    </a:p>
                  </a:txBody>
                  <a:tcPr>
                    <a:solidFill>
                      <a:schemeClr val="accent2"/>
                    </a:solidFill>
                  </a:tcPr>
                </a:tc>
                <a:tc>
                  <a:txBody>
                    <a:bodyPr/>
                    <a:lstStyle/>
                    <a:p>
                      <a:pPr algn="ctr"/>
                      <a:r>
                        <a:rPr lang="en-CA" dirty="0"/>
                        <a:t>So what?</a:t>
                      </a:r>
                    </a:p>
                  </a:txBody>
                  <a:tcPr>
                    <a:solidFill>
                      <a:schemeClr val="accent2"/>
                    </a:solidFill>
                  </a:tcPr>
                </a:tc>
                <a:tc>
                  <a:txBody>
                    <a:bodyPr/>
                    <a:lstStyle/>
                    <a:p>
                      <a:pPr algn="ctr"/>
                      <a:r>
                        <a:rPr lang="en-CA" dirty="0"/>
                        <a:t>Now what?</a:t>
                      </a:r>
                    </a:p>
                  </a:txBody>
                  <a:tcPr>
                    <a:solidFill>
                      <a:schemeClr val="accent2"/>
                    </a:solidFill>
                  </a:tcPr>
                </a:tc>
                <a:extLst>
                  <a:ext uri="{0D108BD9-81ED-4DB2-BD59-A6C34878D82A}">
                    <a16:rowId xmlns:a16="http://schemas.microsoft.com/office/drawing/2014/main" val="1669151433"/>
                  </a:ext>
                </a:extLst>
              </a:tr>
              <a:tr h="1956193">
                <a:tc>
                  <a:txBody>
                    <a:bodyPr/>
                    <a:lstStyle/>
                    <a:p>
                      <a:pPr marL="285750" indent="-285750" algn="ctr">
                        <a:buFont typeface="Arial" panose="020B0604020202020204" pitchFamily="34" charset="0"/>
                        <a:buChar char="•"/>
                      </a:pPr>
                      <a:r>
                        <a:rPr lang="en-CA" sz="1800" b="1" dirty="0"/>
                        <a:t>What actually happened?</a:t>
                      </a:r>
                    </a:p>
                    <a:p>
                      <a:pPr marL="285750" indent="-285750" algn="ctr">
                        <a:buFont typeface="Arial" panose="020B0604020202020204" pitchFamily="34" charset="0"/>
                        <a:buChar char="•"/>
                      </a:pPr>
                      <a:r>
                        <a:rPr lang="en-CA" sz="1800" b="1" dirty="0"/>
                        <a:t> What did it look like from the point of view of the other person(s)? </a:t>
                      </a:r>
                    </a:p>
                    <a:p>
                      <a:pPr marL="285750" indent="-285750" algn="ctr">
                        <a:buFont typeface="Arial" panose="020B0604020202020204" pitchFamily="34" charset="0"/>
                        <a:buChar char="•"/>
                      </a:pPr>
                      <a:r>
                        <a:rPr lang="en-CA" sz="1800" b="1" dirty="0"/>
                        <a:t>How did I react?</a:t>
                      </a:r>
                    </a:p>
                    <a:p>
                      <a:pPr marL="285750" indent="-285750" algn="ctr">
                        <a:buFont typeface="Arial" panose="020B0604020202020204" pitchFamily="34" charset="0"/>
                        <a:buChar char="•"/>
                      </a:pPr>
                      <a:r>
                        <a:rPr lang="en-CA" sz="1800" b="1" dirty="0"/>
                        <a:t>How did they react?</a:t>
                      </a:r>
                    </a:p>
                  </a:txBody>
                  <a:tcPr>
                    <a:solidFill>
                      <a:schemeClr val="accent2">
                        <a:lumMod val="60000"/>
                        <a:lumOff val="40000"/>
                      </a:schemeClr>
                    </a:solidFill>
                  </a:tcPr>
                </a:tc>
                <a:tc>
                  <a:txBody>
                    <a:bodyPr/>
                    <a:lstStyle/>
                    <a:p>
                      <a:pPr marL="285750" indent="-285750" algn="ctr">
                        <a:buFont typeface="Arial" panose="020B0604020202020204" pitchFamily="34" charset="0"/>
                        <a:buChar char="•"/>
                      </a:pPr>
                      <a:r>
                        <a:rPr lang="en-CA" sz="1800" b="1" dirty="0"/>
                        <a:t>Why did those reactions happen?</a:t>
                      </a:r>
                    </a:p>
                    <a:p>
                      <a:pPr marL="285750" indent="-285750" algn="ctr">
                        <a:buFont typeface="Arial" panose="020B0604020202020204" pitchFamily="34" charset="0"/>
                        <a:buChar char="•"/>
                      </a:pPr>
                      <a:r>
                        <a:rPr lang="en-CA" sz="1800" b="1" dirty="0"/>
                        <a:t>What worked and what didn’t work? </a:t>
                      </a:r>
                    </a:p>
                    <a:p>
                      <a:pPr marL="285750" indent="-285750" algn="ctr">
                        <a:buFont typeface="Arial" panose="020B0604020202020204" pitchFamily="34" charset="0"/>
                        <a:buChar char="•"/>
                      </a:pPr>
                      <a:r>
                        <a:rPr lang="en-CA" sz="1800" b="1" dirty="0"/>
                        <a:t>What values do I need to hold as we continue?</a:t>
                      </a:r>
                    </a:p>
                  </a:txBody>
                  <a:tcPr>
                    <a:solidFill>
                      <a:schemeClr val="accent2">
                        <a:lumMod val="60000"/>
                        <a:lumOff val="40000"/>
                      </a:schemeClr>
                    </a:solidFill>
                  </a:tcPr>
                </a:tc>
                <a:tc>
                  <a:txBody>
                    <a:bodyPr/>
                    <a:lstStyle/>
                    <a:p>
                      <a:pPr marL="285750" indent="-285750" algn="ctr">
                        <a:buFont typeface="Arial" panose="020B0604020202020204" pitchFamily="34" charset="0"/>
                        <a:buChar char="•"/>
                      </a:pPr>
                      <a:r>
                        <a:rPr lang="en-CA" sz="1800" b="1" dirty="0"/>
                        <a:t>What will I do the same next time? </a:t>
                      </a:r>
                    </a:p>
                    <a:p>
                      <a:pPr marL="285750" indent="-285750" algn="ctr">
                        <a:buFont typeface="Arial" panose="020B0604020202020204" pitchFamily="34" charset="0"/>
                        <a:buChar char="•"/>
                      </a:pPr>
                      <a:r>
                        <a:rPr lang="en-CA" sz="1800" b="1" dirty="0"/>
                        <a:t>What will I change next time? </a:t>
                      </a:r>
                    </a:p>
                  </a:txBody>
                  <a:tcPr>
                    <a:solidFill>
                      <a:schemeClr val="accent2">
                        <a:lumMod val="60000"/>
                        <a:lumOff val="40000"/>
                      </a:schemeClr>
                    </a:solidFill>
                  </a:tcPr>
                </a:tc>
                <a:extLst>
                  <a:ext uri="{0D108BD9-81ED-4DB2-BD59-A6C34878D82A}">
                    <a16:rowId xmlns:a16="http://schemas.microsoft.com/office/drawing/2014/main" val="800106438"/>
                  </a:ext>
                </a:extLst>
              </a:tr>
            </a:tbl>
          </a:graphicData>
        </a:graphic>
      </p:graphicFrame>
      <p:graphicFrame>
        <p:nvGraphicFramePr>
          <p:cNvPr id="3" name="Table 2">
            <a:extLst>
              <a:ext uri="{FF2B5EF4-FFF2-40B4-BE49-F238E27FC236}">
                <a16:creationId xmlns:a16="http://schemas.microsoft.com/office/drawing/2014/main" id="{4501838C-6A6B-7EE5-237A-972FE4F7E262}"/>
              </a:ext>
            </a:extLst>
          </p:cNvPr>
          <p:cNvGraphicFramePr>
            <a:graphicFrameLocks noGrp="1"/>
          </p:cNvGraphicFramePr>
          <p:nvPr>
            <p:extLst>
              <p:ext uri="{D42A27DB-BD31-4B8C-83A1-F6EECF244321}">
                <p14:modId xmlns:p14="http://schemas.microsoft.com/office/powerpoint/2010/main" val="1769467659"/>
              </p:ext>
            </p:extLst>
          </p:nvPr>
        </p:nvGraphicFramePr>
        <p:xfrm>
          <a:off x="838200" y="3429000"/>
          <a:ext cx="3505200" cy="22860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130470262"/>
                    </a:ext>
                  </a:extLst>
                </a:gridCol>
              </a:tblGrid>
              <a:tr h="2286000">
                <a:tc>
                  <a:txBody>
                    <a:bodyPr/>
                    <a:lstStyle/>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I issued an IC to a Corporal</a:t>
                      </a:r>
                    </a:p>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They were surprised and angry</a:t>
                      </a:r>
                    </a:p>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I stayed calm on the outside but was nervous and concerned</a:t>
                      </a:r>
                    </a:p>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They signed the document without speaking and left</a:t>
                      </a:r>
                    </a:p>
                  </a:txBody>
                  <a:tcPr>
                    <a:solidFill>
                      <a:schemeClr val="accent2">
                        <a:lumMod val="40000"/>
                        <a:lumOff val="60000"/>
                      </a:schemeClr>
                    </a:solidFill>
                  </a:tcPr>
                </a:tc>
                <a:extLst>
                  <a:ext uri="{0D108BD9-81ED-4DB2-BD59-A6C34878D82A}">
                    <a16:rowId xmlns:a16="http://schemas.microsoft.com/office/drawing/2014/main" val="3542137250"/>
                  </a:ext>
                </a:extLst>
              </a:tr>
            </a:tbl>
          </a:graphicData>
        </a:graphic>
      </p:graphicFrame>
      <p:graphicFrame>
        <p:nvGraphicFramePr>
          <p:cNvPr id="5" name="Table 4">
            <a:extLst>
              <a:ext uri="{FF2B5EF4-FFF2-40B4-BE49-F238E27FC236}">
                <a16:creationId xmlns:a16="http://schemas.microsoft.com/office/drawing/2014/main" id="{DC513EA6-4C05-4837-2FB4-D5196FFD99BA}"/>
              </a:ext>
            </a:extLst>
          </p:cNvPr>
          <p:cNvGraphicFramePr>
            <a:graphicFrameLocks noGrp="1"/>
          </p:cNvGraphicFramePr>
          <p:nvPr>
            <p:extLst>
              <p:ext uri="{D42A27DB-BD31-4B8C-83A1-F6EECF244321}">
                <p14:modId xmlns:p14="http://schemas.microsoft.com/office/powerpoint/2010/main" val="216467577"/>
              </p:ext>
            </p:extLst>
          </p:nvPr>
        </p:nvGraphicFramePr>
        <p:xfrm>
          <a:off x="4343400" y="3429000"/>
          <a:ext cx="3708400" cy="2286000"/>
        </p:xfrm>
        <a:graphic>
          <a:graphicData uri="http://schemas.openxmlformats.org/drawingml/2006/table">
            <a:tbl>
              <a:tblPr firstRow="1" bandRow="1">
                <a:tableStyleId>{5C22544A-7EE6-4342-B048-85BDC9FD1C3A}</a:tableStyleId>
              </a:tblPr>
              <a:tblGrid>
                <a:gridCol w="3708400">
                  <a:extLst>
                    <a:ext uri="{9D8B030D-6E8A-4147-A177-3AD203B41FA5}">
                      <a16:colId xmlns:a16="http://schemas.microsoft.com/office/drawing/2014/main" val="267076859"/>
                    </a:ext>
                  </a:extLst>
                </a:gridCol>
              </a:tblGrid>
              <a:tr h="2286000">
                <a:tc>
                  <a:txBody>
                    <a:bodyPr/>
                    <a:lstStyle/>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They were not aware of the intent of the meeting</a:t>
                      </a:r>
                    </a:p>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Staying calm worked to keep the situation under control</a:t>
                      </a:r>
                    </a:p>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Temperance and professionalism</a:t>
                      </a:r>
                    </a:p>
                  </a:txBody>
                  <a:tcPr>
                    <a:solidFill>
                      <a:schemeClr val="accent2">
                        <a:lumMod val="40000"/>
                        <a:lumOff val="60000"/>
                      </a:schemeClr>
                    </a:solidFill>
                  </a:tcPr>
                </a:tc>
                <a:extLst>
                  <a:ext uri="{0D108BD9-81ED-4DB2-BD59-A6C34878D82A}">
                    <a16:rowId xmlns:a16="http://schemas.microsoft.com/office/drawing/2014/main" val="2635457249"/>
                  </a:ext>
                </a:extLst>
              </a:tr>
            </a:tbl>
          </a:graphicData>
        </a:graphic>
      </p:graphicFrame>
      <p:graphicFrame>
        <p:nvGraphicFramePr>
          <p:cNvPr id="8" name="Table 7">
            <a:extLst>
              <a:ext uri="{FF2B5EF4-FFF2-40B4-BE49-F238E27FC236}">
                <a16:creationId xmlns:a16="http://schemas.microsoft.com/office/drawing/2014/main" id="{9DE2E968-43C6-0A1E-FA39-68363919519A}"/>
              </a:ext>
            </a:extLst>
          </p:cNvPr>
          <p:cNvGraphicFramePr>
            <a:graphicFrameLocks noGrp="1"/>
          </p:cNvGraphicFramePr>
          <p:nvPr>
            <p:extLst>
              <p:ext uri="{D42A27DB-BD31-4B8C-83A1-F6EECF244321}">
                <p14:modId xmlns:p14="http://schemas.microsoft.com/office/powerpoint/2010/main" val="921444911"/>
              </p:ext>
            </p:extLst>
          </p:nvPr>
        </p:nvGraphicFramePr>
        <p:xfrm>
          <a:off x="8051800" y="3429000"/>
          <a:ext cx="3302000" cy="2286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67076859"/>
                    </a:ext>
                  </a:extLst>
                </a:gridCol>
              </a:tblGrid>
              <a:tr h="1839158">
                <a:tc>
                  <a:txBody>
                    <a:bodyPr/>
                    <a:lstStyle/>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I will continue to stay calm in similar situation</a:t>
                      </a:r>
                    </a:p>
                    <a:p>
                      <a:pPr marL="285750" indent="-285750" algn="ctr" defTabSz="914400" rtl="0" eaLnBrk="1" latinLnBrk="0" hangingPunct="1">
                        <a:buFont typeface="Arial" panose="020B0604020202020204" pitchFamily="34" charset="0"/>
                        <a:buChar char="•"/>
                      </a:pPr>
                      <a:r>
                        <a:rPr lang="en-CA" sz="1800" b="0" kern="1200" dirty="0">
                          <a:solidFill>
                            <a:schemeClr val="dk1"/>
                          </a:solidFill>
                          <a:latin typeface="+mn-lt"/>
                          <a:ea typeface="+mn-ea"/>
                          <a:cs typeface="+mn-cs"/>
                        </a:rPr>
                        <a:t>I will try to ensure transparency and communication from myself and supervisors to better prepare members</a:t>
                      </a:r>
                    </a:p>
                    <a:p>
                      <a:pPr marL="285750" indent="-285750" algn="ctr" defTabSz="914400" rtl="0" eaLnBrk="1" latinLnBrk="0" hangingPunct="1">
                        <a:buFont typeface="Arial" panose="020B0604020202020204" pitchFamily="34" charset="0"/>
                        <a:buChar char="•"/>
                      </a:pPr>
                      <a:endParaRPr lang="en-CA" sz="1800" b="0" kern="1200" dirty="0">
                        <a:solidFill>
                          <a:schemeClr val="dk1"/>
                        </a:solidFill>
                        <a:latin typeface="+mn-lt"/>
                        <a:ea typeface="+mn-ea"/>
                        <a:cs typeface="+mn-cs"/>
                      </a:endParaRPr>
                    </a:p>
                  </a:txBody>
                  <a:tcPr>
                    <a:solidFill>
                      <a:schemeClr val="accent2">
                        <a:lumMod val="40000"/>
                        <a:lumOff val="60000"/>
                      </a:schemeClr>
                    </a:solidFill>
                  </a:tcPr>
                </a:tc>
                <a:extLst>
                  <a:ext uri="{0D108BD9-81ED-4DB2-BD59-A6C34878D82A}">
                    <a16:rowId xmlns:a16="http://schemas.microsoft.com/office/drawing/2014/main" val="2635457249"/>
                  </a:ext>
                </a:extLst>
              </a:tr>
            </a:tbl>
          </a:graphicData>
        </a:graphic>
      </p:graphicFrame>
    </p:spTree>
    <p:extLst>
      <p:ext uri="{BB962C8B-B14F-4D97-AF65-F5344CB8AC3E}">
        <p14:creationId xmlns:p14="http://schemas.microsoft.com/office/powerpoint/2010/main" val="251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F37DDE8-D963-1F02-9E38-F2330A787554}"/>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Questions?</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05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679BE-469F-182A-35FA-54022AB42867}"/>
              </a:ext>
            </a:extLst>
          </p:cNvPr>
          <p:cNvSpPr>
            <a:spLocks noGrp="1"/>
          </p:cNvSpPr>
          <p:nvPr>
            <p:ph type="title"/>
          </p:nvPr>
        </p:nvSpPr>
        <p:spPr>
          <a:xfrm>
            <a:off x="841248" y="548640"/>
            <a:ext cx="3600860" cy="5431536"/>
          </a:xfrm>
        </p:spPr>
        <p:txBody>
          <a:bodyPr>
            <a:normAutofit/>
          </a:bodyPr>
          <a:lstStyle/>
          <a:p>
            <a:r>
              <a:rPr lang="en-CA" sz="5400" b="1"/>
              <a:t>What is Trust</a:t>
            </a:r>
            <a:r>
              <a:rPr lang="en-CA" sz="5400"/>
              <a:t>?</a:t>
            </a:r>
            <a:endParaRPr lang="en-CA" sz="5400" b="1"/>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E5A9A0-6E40-F84D-FD52-F043686656D8}"/>
              </a:ext>
            </a:extLst>
          </p:cNvPr>
          <p:cNvSpPr>
            <a:spLocks noGrp="1"/>
          </p:cNvSpPr>
          <p:nvPr>
            <p:ph idx="1"/>
          </p:nvPr>
        </p:nvSpPr>
        <p:spPr>
          <a:xfrm>
            <a:off x="5126418" y="552091"/>
            <a:ext cx="6224335" cy="5431536"/>
          </a:xfrm>
        </p:spPr>
        <p:txBody>
          <a:bodyPr anchor="ctr">
            <a:normAutofit/>
          </a:bodyPr>
          <a:lstStyle/>
          <a:p>
            <a:pPr marL="0" indent="0">
              <a:buNone/>
            </a:pPr>
            <a:r>
              <a:rPr lang="en-CA" sz="2200">
                <a:latin typeface="arial" panose="020B0604020202020204" pitchFamily="34" charset="0"/>
              </a:rPr>
              <a:t>Individual level</a:t>
            </a:r>
          </a:p>
          <a:p>
            <a:r>
              <a:rPr lang="en-CA" sz="2200" b="0" i="0">
                <a:effectLst/>
                <a:latin typeface="arial" panose="020B0604020202020204" pitchFamily="34" charset="0"/>
              </a:rPr>
              <a:t>firm belief in the reliability, truth, ability, or strength of someone or something.</a:t>
            </a:r>
          </a:p>
          <a:p>
            <a:pPr marL="0" indent="0">
              <a:buNone/>
            </a:pPr>
            <a:endParaRPr lang="en-CA" sz="2200" b="0" i="0">
              <a:effectLst/>
              <a:latin typeface="arial" panose="020B0604020202020204" pitchFamily="34" charset="0"/>
            </a:endParaRPr>
          </a:p>
          <a:p>
            <a:pPr marL="0" indent="0">
              <a:buNone/>
            </a:pPr>
            <a:r>
              <a:rPr lang="en-CA" sz="2200">
                <a:latin typeface="arial" panose="020B0604020202020204" pitchFamily="34" charset="0"/>
              </a:rPr>
              <a:t>Team</a:t>
            </a:r>
          </a:p>
          <a:p>
            <a:r>
              <a:rPr lang="en-CA" sz="2200" b="0" i="0">
                <a:effectLst/>
                <a:latin typeface="Söhne"/>
              </a:rPr>
              <a:t>the confidence team members have in each other’s Competence, Character, and Commitment to the team's success.</a:t>
            </a:r>
          </a:p>
          <a:p>
            <a:endParaRPr lang="en-CA" sz="2200" b="0" i="0">
              <a:effectLst/>
              <a:latin typeface="arial" panose="020B0604020202020204" pitchFamily="34" charset="0"/>
            </a:endParaRPr>
          </a:p>
          <a:p>
            <a:pPr marL="0" indent="0">
              <a:buNone/>
            </a:pPr>
            <a:endParaRPr lang="en-CA" sz="2200"/>
          </a:p>
        </p:txBody>
      </p:sp>
    </p:spTree>
    <p:extLst>
      <p:ext uri="{BB962C8B-B14F-4D97-AF65-F5344CB8AC3E}">
        <p14:creationId xmlns:p14="http://schemas.microsoft.com/office/powerpoint/2010/main" val="40348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327379" y="2819404"/>
            <a:ext cx="2369257" cy="1422141"/>
            <a:chOff x="269874" y="1620009"/>
            <a:chExt cx="2374398" cy="1737236"/>
          </a:xfrm>
          <a:solidFill>
            <a:srgbClr val="006446"/>
          </a:solidFill>
        </p:grpSpPr>
        <p:grpSp>
          <p:nvGrpSpPr>
            <p:cNvPr id="4" name="Group 3"/>
            <p:cNvGrpSpPr>
              <a:grpSpLocks/>
            </p:cNvGrpSpPr>
            <p:nvPr/>
          </p:nvGrpSpPr>
          <p:grpSpPr bwMode="auto">
            <a:xfrm>
              <a:off x="269874" y="1620009"/>
              <a:ext cx="2071250" cy="1737236"/>
              <a:chOff x="112338" y="1620009"/>
              <a:chExt cx="2228790" cy="1737236"/>
            </a:xfrm>
            <a:grpFill/>
          </p:grpSpPr>
          <p:sp>
            <p:nvSpPr>
              <p:cNvPr id="3" name="Rectangle 2"/>
              <p:cNvSpPr>
                <a:spLocks noChangeArrowheads="1"/>
              </p:cNvSpPr>
              <p:nvPr/>
            </p:nvSpPr>
            <p:spPr bwMode="auto">
              <a:xfrm>
                <a:off x="112338" y="1910342"/>
                <a:ext cx="2228790" cy="1446903"/>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eaLnBrk="1" hangingPunct="1">
                  <a:buFont typeface="Arial"/>
                  <a:buChar char="•"/>
                  <a:defRPr/>
                </a:pPr>
                <a:r>
                  <a:rPr lang="en-US" dirty="0"/>
                  <a:t>Traits</a:t>
                </a:r>
              </a:p>
              <a:p>
                <a:pPr marL="285750" indent="-285750" eaLnBrk="1" hangingPunct="1">
                  <a:buFont typeface="Arial"/>
                  <a:buChar char="•"/>
                  <a:defRPr/>
                </a:pPr>
                <a:r>
                  <a:rPr lang="en-US" dirty="0"/>
                  <a:t>Values</a:t>
                </a:r>
              </a:p>
              <a:p>
                <a:pPr marL="285750" indent="-285750" eaLnBrk="1" hangingPunct="1">
                  <a:buFont typeface="Arial"/>
                  <a:buChar char="•"/>
                  <a:defRPr/>
                </a:pPr>
                <a:r>
                  <a:rPr lang="en-US" dirty="0"/>
                  <a:t>Virtues</a:t>
                </a:r>
              </a:p>
            </p:txBody>
          </p:sp>
          <p:sp>
            <p:nvSpPr>
              <p:cNvPr id="35" name="Rounded Rectangle 34"/>
              <p:cNvSpPr/>
              <p:nvPr/>
            </p:nvSpPr>
            <p:spPr bwMode="auto">
              <a:xfrm>
                <a:off x="112338" y="1620009"/>
                <a:ext cx="2228751" cy="419100"/>
              </a:xfrm>
              <a:prstGeom prst="roundRect">
                <a:avLst/>
              </a:prstGeom>
              <a:solidFill>
                <a:srgbClr val="582C83"/>
              </a:solidFill>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b="1" dirty="0">
                    <a:solidFill>
                      <a:srgbClr val="FFFFFF"/>
                    </a:solidFill>
                    <a:ea typeface="ＭＳ Ｐゴシック" charset="0"/>
                    <a:cs typeface="ＭＳ Ｐゴシック" charset="0"/>
                  </a:rPr>
                  <a:t>Character</a:t>
                </a:r>
              </a:p>
            </p:txBody>
          </p:sp>
        </p:grpSp>
        <p:sp>
          <p:nvSpPr>
            <p:cNvPr id="10266" name="Plus 12"/>
            <p:cNvSpPr>
              <a:spLocks noChangeArrowheads="1"/>
            </p:cNvSpPr>
            <p:nvPr/>
          </p:nvSpPr>
          <p:spPr bwMode="auto">
            <a:xfrm>
              <a:off x="2375882" y="2373565"/>
              <a:ext cx="268390" cy="373628"/>
            </a:xfrm>
            <a:custGeom>
              <a:avLst/>
              <a:gdLst>
                <a:gd name="T0" fmla="*/ 71634 w 360362"/>
                <a:gd name="T1" fmla="*/ 79935 h 461963"/>
                <a:gd name="T2" fmla="*/ 41291 w 360362"/>
                <a:gd name="T3" fmla="*/ 138680 h 461963"/>
                <a:gd name="T4" fmla="*/ 10946 w 360362"/>
                <a:gd name="T5" fmla="*/ 79935 h 461963"/>
                <a:gd name="T6" fmla="*/ 41291 w 360362"/>
                <a:gd name="T7" fmla="*/ 21191 h 461963"/>
                <a:gd name="T8" fmla="*/ 0 60000 65536"/>
                <a:gd name="T9" fmla="*/ 0 60000 65536"/>
                <a:gd name="T10" fmla="*/ 0 60000 65536"/>
                <a:gd name="T11" fmla="*/ 0 60000 65536"/>
                <a:gd name="T12" fmla="*/ 47766 w 360362"/>
                <a:gd name="T13" fmla="*/ 188603 h 461963"/>
                <a:gd name="T14" fmla="*/ 312596 w 360362"/>
                <a:gd name="T15" fmla="*/ 273360 h 461963"/>
              </a:gdLst>
              <a:ahLst/>
              <a:cxnLst>
                <a:cxn ang="T8">
                  <a:pos x="T0" y="T1"/>
                </a:cxn>
                <a:cxn ang="T9">
                  <a:pos x="T2" y="T3"/>
                </a:cxn>
                <a:cxn ang="T10">
                  <a:pos x="T4" y="T5"/>
                </a:cxn>
                <a:cxn ang="T11">
                  <a:pos x="T6" y="T7"/>
                </a:cxn>
              </a:cxnLst>
              <a:rect l="T12" t="T13" r="T14" b="T15"/>
              <a:pathLst>
                <a:path w="360362" h="461963">
                  <a:moveTo>
                    <a:pt x="47766" y="188603"/>
                  </a:moveTo>
                  <a:lnTo>
                    <a:pt x="137802" y="188603"/>
                  </a:lnTo>
                  <a:lnTo>
                    <a:pt x="137802" y="61233"/>
                  </a:lnTo>
                  <a:lnTo>
                    <a:pt x="222560" y="61233"/>
                  </a:lnTo>
                  <a:lnTo>
                    <a:pt x="222560" y="188603"/>
                  </a:lnTo>
                  <a:lnTo>
                    <a:pt x="312596" y="188603"/>
                  </a:lnTo>
                  <a:lnTo>
                    <a:pt x="312596" y="273360"/>
                  </a:lnTo>
                  <a:lnTo>
                    <a:pt x="222560" y="273360"/>
                  </a:lnTo>
                  <a:lnTo>
                    <a:pt x="222560" y="400730"/>
                  </a:lnTo>
                  <a:lnTo>
                    <a:pt x="137802" y="400730"/>
                  </a:lnTo>
                  <a:lnTo>
                    <a:pt x="137802" y="273360"/>
                  </a:lnTo>
                  <a:lnTo>
                    <a:pt x="47766" y="273360"/>
                  </a:lnTo>
                  <a:lnTo>
                    <a:pt x="47766" y="188603"/>
                  </a:ln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hangingPunct="1">
                <a:defRPr/>
              </a:pPr>
              <a:endParaRPr lang="en-US" dirty="0"/>
            </a:p>
          </p:txBody>
        </p:sp>
      </p:grpSp>
      <p:graphicFrame>
        <p:nvGraphicFramePr>
          <p:cNvPr id="24" name="Diagram 23"/>
          <p:cNvGraphicFramePr/>
          <p:nvPr>
            <p:extLst>
              <p:ext uri="{D42A27DB-BD31-4B8C-83A1-F6EECF244321}">
                <p14:modId xmlns:p14="http://schemas.microsoft.com/office/powerpoint/2010/main" val="3791975450"/>
              </p:ext>
            </p:extLst>
          </p:nvPr>
        </p:nvGraphicFramePr>
        <p:xfrm>
          <a:off x="4157930" y="2362200"/>
          <a:ext cx="3876140" cy="2286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ounded Rectangle 22"/>
          <p:cNvSpPr/>
          <p:nvPr/>
        </p:nvSpPr>
        <p:spPr bwMode="auto">
          <a:xfrm>
            <a:off x="4994909" y="1486472"/>
            <a:ext cx="2202182" cy="693000"/>
          </a:xfrm>
          <a:prstGeom prst="roundRect">
            <a:avLst/>
          </a:prstGeom>
          <a:solidFill>
            <a:srgbClr val="582C83"/>
          </a:solidFill>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b="1" dirty="0">
                <a:solidFill>
                  <a:srgbClr val="FFFFFF"/>
                </a:solidFill>
                <a:ea typeface="ＭＳ Ｐゴシック" charset="0"/>
                <a:cs typeface="ＭＳ Ｐゴシック" charset="0"/>
              </a:rPr>
              <a:t>Competencies</a:t>
            </a:r>
          </a:p>
        </p:txBody>
      </p:sp>
      <p:grpSp>
        <p:nvGrpSpPr>
          <p:cNvPr id="7" name="Group 6"/>
          <p:cNvGrpSpPr>
            <a:grpSpLocks/>
          </p:cNvGrpSpPr>
          <p:nvPr/>
        </p:nvGrpSpPr>
        <p:grpSpPr bwMode="auto">
          <a:xfrm>
            <a:off x="8312722" y="2820703"/>
            <a:ext cx="2345503" cy="1420842"/>
            <a:chOff x="6591869" y="1630192"/>
            <a:chExt cx="2349898" cy="1737236"/>
          </a:xfrm>
          <a:solidFill>
            <a:srgbClr val="006446"/>
          </a:solidFill>
        </p:grpSpPr>
        <p:sp>
          <p:nvSpPr>
            <p:cNvPr id="14" name="Plus 13"/>
            <p:cNvSpPr>
              <a:spLocks noChangeArrowheads="1"/>
            </p:cNvSpPr>
            <p:nvPr/>
          </p:nvSpPr>
          <p:spPr bwMode="auto">
            <a:xfrm>
              <a:off x="6591869" y="2400356"/>
              <a:ext cx="268152" cy="328710"/>
            </a:xfrm>
            <a:custGeom>
              <a:avLst/>
              <a:gdLst>
                <a:gd name="T0" fmla="*/ 232608 w 360362"/>
                <a:gd name="T1" fmla="*/ 164355 h 461963"/>
                <a:gd name="T2" fmla="*/ 134076 w 360362"/>
                <a:gd name="T3" fmla="*/ 285140 h 461963"/>
                <a:gd name="T4" fmla="*/ 35544 w 360362"/>
                <a:gd name="T5" fmla="*/ 164355 h 461963"/>
                <a:gd name="T6" fmla="*/ 134076 w 360362"/>
                <a:gd name="T7" fmla="*/ 43570 h 461963"/>
                <a:gd name="T8" fmla="*/ 0 60000 65536"/>
                <a:gd name="T9" fmla="*/ 0 60000 65536"/>
                <a:gd name="T10" fmla="*/ 0 60000 65536"/>
                <a:gd name="T11" fmla="*/ 0 60000 65536"/>
                <a:gd name="T12" fmla="*/ 47767 w 360362"/>
                <a:gd name="T13" fmla="*/ 188604 h 461963"/>
                <a:gd name="T14" fmla="*/ 312595 w 360362"/>
                <a:gd name="T15" fmla="*/ 273359 h 461963"/>
              </a:gdLst>
              <a:ahLst/>
              <a:cxnLst>
                <a:cxn ang="T8">
                  <a:pos x="T0" y="T1"/>
                </a:cxn>
                <a:cxn ang="T9">
                  <a:pos x="T2" y="T3"/>
                </a:cxn>
                <a:cxn ang="T10">
                  <a:pos x="T4" y="T5"/>
                </a:cxn>
                <a:cxn ang="T11">
                  <a:pos x="T6" y="T7"/>
                </a:cxn>
              </a:cxnLst>
              <a:rect l="T12" t="T13" r="T14" b="T15"/>
              <a:pathLst>
                <a:path w="360362" h="461963">
                  <a:moveTo>
                    <a:pt x="47766" y="188603"/>
                  </a:moveTo>
                  <a:lnTo>
                    <a:pt x="137802" y="188603"/>
                  </a:lnTo>
                  <a:lnTo>
                    <a:pt x="137802" y="61233"/>
                  </a:lnTo>
                  <a:lnTo>
                    <a:pt x="222560" y="61233"/>
                  </a:lnTo>
                  <a:lnTo>
                    <a:pt x="222560" y="188603"/>
                  </a:lnTo>
                  <a:lnTo>
                    <a:pt x="312596" y="188603"/>
                  </a:lnTo>
                  <a:lnTo>
                    <a:pt x="312596" y="273360"/>
                  </a:lnTo>
                  <a:lnTo>
                    <a:pt x="222560" y="273360"/>
                  </a:lnTo>
                  <a:lnTo>
                    <a:pt x="222560" y="400730"/>
                  </a:lnTo>
                  <a:lnTo>
                    <a:pt x="137802" y="400730"/>
                  </a:lnTo>
                  <a:lnTo>
                    <a:pt x="137802" y="273360"/>
                  </a:lnTo>
                  <a:lnTo>
                    <a:pt x="47766" y="273360"/>
                  </a:lnTo>
                  <a:lnTo>
                    <a:pt x="47766" y="188603"/>
                  </a:ln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hangingPunct="1">
                <a:defRPr/>
              </a:pPr>
              <a:endParaRPr lang="en-US" dirty="0"/>
            </a:p>
          </p:txBody>
        </p:sp>
        <p:grpSp>
          <p:nvGrpSpPr>
            <p:cNvPr id="8" name="Group 4"/>
            <p:cNvGrpSpPr>
              <a:grpSpLocks/>
            </p:cNvGrpSpPr>
            <p:nvPr/>
          </p:nvGrpSpPr>
          <p:grpSpPr bwMode="auto">
            <a:xfrm>
              <a:off x="6894929" y="1630192"/>
              <a:ext cx="2046838" cy="1737236"/>
              <a:chOff x="6894918" y="1630192"/>
              <a:chExt cx="2228886" cy="1737236"/>
            </a:xfrm>
            <a:grpFill/>
          </p:grpSpPr>
          <p:sp>
            <p:nvSpPr>
              <p:cNvPr id="37" name="Rectangle 36"/>
              <p:cNvSpPr>
                <a:spLocks noChangeArrowheads="1"/>
              </p:cNvSpPr>
              <p:nvPr/>
            </p:nvSpPr>
            <p:spPr bwMode="auto">
              <a:xfrm>
                <a:off x="6894918" y="1920789"/>
                <a:ext cx="2228886" cy="1446639"/>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eaLnBrk="1" hangingPunct="1">
                  <a:buFont typeface="Arial"/>
                  <a:buChar char="•"/>
                  <a:defRPr/>
                </a:pPr>
                <a:r>
                  <a:rPr lang="en-US" dirty="0"/>
                  <a:t>Aspiration</a:t>
                </a:r>
              </a:p>
              <a:p>
                <a:pPr marL="285750" indent="-285750" eaLnBrk="1" hangingPunct="1">
                  <a:buFont typeface="Arial"/>
                  <a:buChar char="•"/>
                  <a:defRPr/>
                </a:pPr>
                <a:r>
                  <a:rPr lang="en-US" dirty="0"/>
                  <a:t>Engagement</a:t>
                </a:r>
              </a:p>
              <a:p>
                <a:pPr marL="285750" indent="-285750" eaLnBrk="1" hangingPunct="1">
                  <a:buFont typeface="Arial"/>
                  <a:buChar char="•"/>
                  <a:defRPr/>
                </a:pPr>
                <a:r>
                  <a:rPr lang="en-US" dirty="0"/>
                  <a:t>Sacrifice</a:t>
                </a:r>
              </a:p>
            </p:txBody>
          </p:sp>
          <p:sp>
            <p:nvSpPr>
              <p:cNvPr id="38" name="Rounded Rectangle 37"/>
              <p:cNvSpPr/>
              <p:nvPr/>
            </p:nvSpPr>
            <p:spPr bwMode="auto">
              <a:xfrm>
                <a:off x="6895051" y="1630192"/>
                <a:ext cx="2228751" cy="419100"/>
              </a:xfrm>
              <a:prstGeom prst="roundRect">
                <a:avLst/>
              </a:prstGeom>
              <a:solidFill>
                <a:srgbClr val="582C83"/>
              </a:solidFill>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b="1" i="1" dirty="0">
                    <a:solidFill>
                      <a:srgbClr val="FFFFFF"/>
                    </a:solidFill>
                    <a:ea typeface="ＭＳ Ｐゴシック" charset="0"/>
                    <a:cs typeface="ＭＳ Ｐゴシック" charset="0"/>
                  </a:rPr>
                  <a:t>Commitment</a:t>
                </a:r>
              </a:p>
            </p:txBody>
          </p:sp>
        </p:grpSp>
      </p:grpSp>
      <p:sp>
        <p:nvSpPr>
          <p:cNvPr id="5" name="Title 4"/>
          <p:cNvSpPr>
            <a:spLocks noGrp="1"/>
          </p:cNvSpPr>
          <p:nvPr>
            <p:ph type="title"/>
          </p:nvPr>
        </p:nvSpPr>
        <p:spPr>
          <a:xfrm>
            <a:off x="1752600" y="76200"/>
            <a:ext cx="7620000" cy="1143000"/>
          </a:xfrm>
        </p:spPr>
        <p:txBody>
          <a:bodyPr wrap="square" numCol="1" anchorCtr="0" compatLnSpc="1">
            <a:prstTxWarp prst="textNoShape">
              <a:avLst/>
            </a:prstTxWarp>
          </a:bodyPr>
          <a:lstStyle/>
          <a:p>
            <a:pPr algn="ctr" eaLnBrk="1" hangingPunct="1">
              <a:defRPr/>
            </a:pPr>
            <a:r>
              <a:rPr lang="en-US" altLang="en-US" sz="4400" dirty="0">
                <a:ea typeface="ＭＳ Ｐゴシック" pitchFamily="34" charset="-128"/>
              </a:rPr>
              <a:t> </a:t>
            </a:r>
            <a:r>
              <a:rPr lang="en-US" altLang="en-US" sz="4400" b="1" dirty="0">
                <a:ea typeface="ＭＳ Ｐゴシック" pitchFamily="34" charset="-128"/>
              </a:rPr>
              <a:t>The Effective Leader</a:t>
            </a:r>
          </a:p>
        </p:txBody>
      </p:sp>
      <p:sp>
        <p:nvSpPr>
          <p:cNvPr id="6" name="Slide Number Placeholder 5"/>
          <p:cNvSpPr>
            <a:spLocks noGrp="1"/>
          </p:cNvSpPr>
          <p:nvPr>
            <p:ph type="sldNum" sz="quarter" idx="12"/>
          </p:nvPr>
        </p:nvSpPr>
        <p:spPr/>
        <p:txBody>
          <a:bodyPr/>
          <a:lstStyle/>
          <a:p>
            <a:pPr>
              <a:defRPr/>
            </a:pPr>
            <a:fld id="{DE3F044D-C9CC-4AEB-9329-9434A43038D5}" type="slidenum">
              <a:rPr lang="en-US" altLang="en-US" smtClean="0"/>
              <a:pPr>
                <a:defRPr/>
              </a:pPr>
              <a:t>3</a:t>
            </a:fld>
            <a:endParaRPr lang="en-US" altLang="en-US" dirty="0"/>
          </a:p>
        </p:txBody>
      </p:sp>
      <p:sp>
        <p:nvSpPr>
          <p:cNvPr id="10" name="Rectangle 9">
            <a:extLst>
              <a:ext uri="{FF2B5EF4-FFF2-40B4-BE49-F238E27FC236}">
                <a16:creationId xmlns:a16="http://schemas.microsoft.com/office/drawing/2014/main" id="{808E214A-CAA8-49F7-83CD-4D7A8CD974F5}"/>
              </a:ext>
            </a:extLst>
          </p:cNvPr>
          <p:cNvSpPr/>
          <p:nvPr/>
        </p:nvSpPr>
        <p:spPr>
          <a:xfrm>
            <a:off x="1981200" y="5290855"/>
            <a:ext cx="7924800" cy="461665"/>
          </a:xfrm>
          <a:prstGeom prst="rect">
            <a:avLst/>
          </a:prstGeom>
        </p:spPr>
        <p:txBody>
          <a:bodyPr wrap="square">
            <a:spAutoFit/>
          </a:bodyPr>
          <a:lstStyle/>
          <a:p>
            <a:pPr algn="ctr"/>
            <a:r>
              <a:rPr lang="en-CA" sz="2400" i="1" dirty="0">
                <a:solidFill>
                  <a:srgbClr val="006446"/>
                </a:solidFill>
                <a:cs typeface="Arial" panose="020B0604020202020204" pitchFamily="34" charset="0"/>
              </a:rPr>
              <a:t>Character leverages Competency &amp; Commitment</a:t>
            </a:r>
          </a:p>
        </p:txBody>
      </p:sp>
      <p:sp>
        <p:nvSpPr>
          <p:cNvPr id="9" name="TextBox 8">
            <a:extLst>
              <a:ext uri="{FF2B5EF4-FFF2-40B4-BE49-F238E27FC236}">
                <a16:creationId xmlns:a16="http://schemas.microsoft.com/office/drawing/2014/main" id="{1FC1FC50-973C-4429-9D9B-66E401952E7F}"/>
              </a:ext>
            </a:extLst>
          </p:cNvPr>
          <p:cNvSpPr txBox="1"/>
          <p:nvPr/>
        </p:nvSpPr>
        <p:spPr>
          <a:xfrm>
            <a:off x="7772400" y="6103345"/>
            <a:ext cx="3602567" cy="261610"/>
          </a:xfrm>
          <a:prstGeom prst="rect">
            <a:avLst/>
          </a:prstGeom>
          <a:noFill/>
        </p:spPr>
        <p:txBody>
          <a:bodyPr wrap="square" rtlCol="0">
            <a:spAutoFit/>
          </a:bodyPr>
          <a:lstStyle/>
          <a:p>
            <a:r>
              <a:rPr lang="en-US" sz="1100" i="1" dirty="0"/>
              <a:t>Crossan, Gandz &amp; Seijts, Ivey Business Journal, 2012</a:t>
            </a:r>
          </a:p>
        </p:txBody>
      </p:sp>
    </p:spTree>
    <p:extLst>
      <p:ext uri="{BB962C8B-B14F-4D97-AF65-F5344CB8AC3E}">
        <p14:creationId xmlns:p14="http://schemas.microsoft.com/office/powerpoint/2010/main" val="25500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A394E0-AF94-079C-BFF9-CC65D3B54074}"/>
              </a:ext>
            </a:extLst>
          </p:cNvPr>
          <p:cNvSpPr>
            <a:spLocks noGrp="1"/>
          </p:cNvSpPr>
          <p:nvPr>
            <p:ph type="title"/>
          </p:nvPr>
        </p:nvSpPr>
        <p:spPr>
          <a:xfrm>
            <a:off x="841248" y="548640"/>
            <a:ext cx="3600860" cy="5431536"/>
          </a:xfrm>
        </p:spPr>
        <p:txBody>
          <a:bodyPr>
            <a:normAutofit/>
          </a:bodyPr>
          <a:lstStyle/>
          <a:p>
            <a:r>
              <a:rPr lang="en-CA" sz="4600" b="1" u="sng"/>
              <a:t>People Competencies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CDBFD1-0E23-C458-EFA0-7BDF61435E08}"/>
              </a:ext>
            </a:extLst>
          </p:cNvPr>
          <p:cNvSpPr>
            <a:spLocks noGrp="1"/>
          </p:cNvSpPr>
          <p:nvPr>
            <p:ph idx="1"/>
          </p:nvPr>
        </p:nvSpPr>
        <p:spPr>
          <a:xfrm>
            <a:off x="5126418" y="552091"/>
            <a:ext cx="6224335" cy="5431536"/>
          </a:xfrm>
        </p:spPr>
        <p:txBody>
          <a:bodyPr anchor="ctr">
            <a:normAutofit/>
          </a:bodyPr>
          <a:lstStyle/>
          <a:p>
            <a:pPr marL="0" indent="0">
              <a:buNone/>
            </a:pPr>
            <a:endParaRPr lang="en-CA" sz="2200" b="1" u="sng"/>
          </a:p>
          <a:p>
            <a:pPr marL="0" indent="0">
              <a:buNone/>
            </a:pPr>
            <a:endParaRPr lang="en-CA" sz="2200" b="1" u="sng"/>
          </a:p>
          <a:p>
            <a:pPr marL="0" indent="0">
              <a:buNone/>
            </a:pPr>
            <a:r>
              <a:rPr lang="en-CA" sz="2200" b="1"/>
              <a:t>Communication</a:t>
            </a:r>
          </a:p>
          <a:p>
            <a:pPr marL="0" indent="0">
              <a:buNone/>
            </a:pPr>
            <a:r>
              <a:rPr lang="en-CA" sz="2200" i="1"/>
              <a:t>Inter</a:t>
            </a:r>
            <a:r>
              <a:rPr lang="en-CA" sz="2200"/>
              <a:t>personal </a:t>
            </a:r>
          </a:p>
          <a:p>
            <a:pPr marL="0" indent="0">
              <a:buNone/>
            </a:pPr>
            <a:r>
              <a:rPr lang="en-CA" sz="2200" i="1"/>
              <a:t>Intra</a:t>
            </a:r>
            <a:r>
              <a:rPr lang="en-CA" sz="2200"/>
              <a:t>personal</a:t>
            </a:r>
          </a:p>
          <a:p>
            <a:pPr marL="0" indent="0">
              <a:buNone/>
            </a:pPr>
            <a:endParaRPr lang="en-CA" sz="2200" b="1" u="sng"/>
          </a:p>
          <a:p>
            <a:pPr marL="0" indent="0">
              <a:buNone/>
            </a:pPr>
            <a:endParaRPr lang="en-CA" sz="2200" b="1" u="sng"/>
          </a:p>
          <a:p>
            <a:endParaRPr lang="en-CA" sz="2200"/>
          </a:p>
        </p:txBody>
      </p:sp>
    </p:spTree>
    <p:extLst>
      <p:ext uri="{BB962C8B-B14F-4D97-AF65-F5344CB8AC3E}">
        <p14:creationId xmlns:p14="http://schemas.microsoft.com/office/powerpoint/2010/main" val="148739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E828B-D764-157E-60DD-86533279DAE6}"/>
              </a:ext>
            </a:extLst>
          </p:cNvPr>
          <p:cNvSpPr>
            <a:spLocks noGrp="1"/>
          </p:cNvSpPr>
          <p:nvPr>
            <p:ph type="title"/>
          </p:nvPr>
        </p:nvSpPr>
        <p:spPr>
          <a:xfrm>
            <a:off x="838200" y="365125"/>
            <a:ext cx="10515600" cy="1325563"/>
          </a:xfrm>
        </p:spPr>
        <p:txBody>
          <a:bodyPr>
            <a:normAutofit/>
          </a:bodyPr>
          <a:lstStyle/>
          <a:p>
            <a:r>
              <a:rPr lang="en-CA" sz="5000"/>
              <a:t>What is </a:t>
            </a:r>
            <a:r>
              <a:rPr lang="en-CA" sz="5000" i="1" u="sng"/>
              <a:t>Interpersonal</a:t>
            </a:r>
            <a:r>
              <a:rPr lang="en-CA" sz="5000"/>
              <a:t> Communication?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3AAB1D-6E45-A273-2AAC-90AEEC05EC25}"/>
              </a:ext>
            </a:extLst>
          </p:cNvPr>
          <p:cNvSpPr>
            <a:spLocks noGrp="1"/>
          </p:cNvSpPr>
          <p:nvPr>
            <p:ph idx="1"/>
          </p:nvPr>
        </p:nvSpPr>
        <p:spPr>
          <a:xfrm>
            <a:off x="838200" y="1929384"/>
            <a:ext cx="10515600" cy="4640414"/>
          </a:xfrm>
        </p:spPr>
        <p:txBody>
          <a:bodyPr>
            <a:normAutofit fontScale="92500" lnSpcReduction="10000"/>
          </a:bodyPr>
          <a:lstStyle/>
          <a:p>
            <a:pPr>
              <a:buFont typeface="+mj-lt"/>
              <a:buAutoNum type="arabicPeriod"/>
            </a:pPr>
            <a:r>
              <a:rPr lang="en-CA" sz="2000" b="1" i="0" u="sng" dirty="0">
                <a:effectLst/>
                <a:latin typeface="Söhne"/>
              </a:rPr>
              <a:t>Verbal Communication</a:t>
            </a:r>
            <a:r>
              <a:rPr lang="en-CA" sz="2000" b="1" i="0" dirty="0">
                <a:effectLst/>
                <a:latin typeface="Söhne"/>
              </a:rPr>
              <a:t>:</a:t>
            </a:r>
            <a:endParaRPr lang="en-CA" sz="2000" b="0" i="0" dirty="0">
              <a:effectLst/>
              <a:latin typeface="Söhne"/>
            </a:endParaRPr>
          </a:p>
          <a:p>
            <a:pPr lvl="1"/>
            <a:r>
              <a:rPr lang="en-CA" sz="2000" b="1" i="0" dirty="0">
                <a:effectLst/>
                <a:latin typeface="Söhne"/>
              </a:rPr>
              <a:t>Clarity and Precision:</a:t>
            </a:r>
            <a:r>
              <a:rPr lang="en-CA" sz="2000" b="0" i="0" dirty="0">
                <a:effectLst/>
                <a:latin typeface="Söhne"/>
              </a:rPr>
              <a:t> Clearly express your thoughts and ideas. Avoid ambiguity and be precise in your language to minimize misunderstandings.</a:t>
            </a:r>
          </a:p>
          <a:p>
            <a:pPr lvl="1"/>
            <a:r>
              <a:rPr lang="en-CA" sz="2000" b="1" i="0" dirty="0">
                <a:effectLst/>
                <a:latin typeface="Söhne"/>
              </a:rPr>
              <a:t>Active Listening:</a:t>
            </a:r>
            <a:r>
              <a:rPr lang="en-CA" sz="2000" b="0" i="0" dirty="0">
                <a:effectLst/>
                <a:latin typeface="Söhne"/>
              </a:rPr>
              <a:t> Actively listen to others, giving them your full attention. This involves not just hearing words but also understanding the underlying emotions and intentions.</a:t>
            </a:r>
          </a:p>
          <a:p>
            <a:pPr lvl="1"/>
            <a:r>
              <a:rPr lang="en-CA" sz="2000" b="1" dirty="0">
                <a:latin typeface="Söhne"/>
              </a:rPr>
              <a:t>Focussed Listening</a:t>
            </a:r>
            <a:r>
              <a:rPr lang="en-CA" sz="2000" dirty="0">
                <a:latin typeface="Söhne"/>
              </a:rPr>
              <a:t>: Stop yourself from formulating your response while others are talking. Just listen. Accept that once they stop there will be a pause before you have something to say.</a:t>
            </a:r>
            <a:endParaRPr lang="en-CA" sz="2000" b="0" i="0" dirty="0">
              <a:effectLst/>
              <a:latin typeface="Söhne"/>
            </a:endParaRPr>
          </a:p>
          <a:p>
            <a:pPr>
              <a:buFont typeface="+mj-lt"/>
              <a:buAutoNum type="arabicPeriod"/>
            </a:pPr>
            <a:r>
              <a:rPr lang="en-CA" sz="2000" b="1" i="0" u="sng" dirty="0">
                <a:effectLst/>
                <a:latin typeface="Söhne"/>
              </a:rPr>
              <a:t>Nonverbal Communication</a:t>
            </a:r>
            <a:r>
              <a:rPr lang="en-CA" sz="2000" b="1" i="0" dirty="0">
                <a:effectLst/>
                <a:latin typeface="Söhne"/>
              </a:rPr>
              <a:t>:</a:t>
            </a:r>
            <a:endParaRPr lang="en-CA" sz="2000" b="0" i="0" dirty="0">
              <a:effectLst/>
              <a:latin typeface="Söhne"/>
            </a:endParaRPr>
          </a:p>
          <a:p>
            <a:pPr lvl="1"/>
            <a:r>
              <a:rPr lang="en-CA" sz="2000" b="1" i="0" dirty="0">
                <a:effectLst/>
                <a:latin typeface="Söhne"/>
              </a:rPr>
              <a:t>Cultural Awareness: </a:t>
            </a:r>
            <a:r>
              <a:rPr lang="en-CA" sz="2000" i="0" dirty="0">
                <a:effectLst/>
                <a:latin typeface="Söhne"/>
              </a:rPr>
              <a:t>Some cultures interpret sustained eye contact as aggressive, others are offended by, for example, seeing the soles of your shoes.</a:t>
            </a:r>
            <a:endParaRPr lang="en-CA" sz="2000" b="1" i="0" dirty="0">
              <a:effectLst/>
              <a:latin typeface="Söhne"/>
            </a:endParaRPr>
          </a:p>
          <a:p>
            <a:pPr lvl="1"/>
            <a:r>
              <a:rPr lang="en-CA" sz="2000" b="1" i="0" dirty="0">
                <a:effectLst/>
                <a:latin typeface="Söhne"/>
              </a:rPr>
              <a:t>Body Language:</a:t>
            </a:r>
            <a:r>
              <a:rPr lang="en-CA" sz="2000" b="0" i="0" dirty="0">
                <a:effectLst/>
                <a:latin typeface="Söhne"/>
              </a:rPr>
              <a:t> Be aware of your body language, as it often conveys messages beyond words. Maintain eye contact if appropriate, use appropriate gestures, and pay attention to posture and breathing.</a:t>
            </a:r>
          </a:p>
          <a:p>
            <a:pPr lvl="1"/>
            <a:r>
              <a:rPr lang="en-CA" sz="2000" b="1" i="0" dirty="0">
                <a:effectLst/>
                <a:latin typeface="Söhne"/>
              </a:rPr>
              <a:t>Facial Expressions:</a:t>
            </a:r>
            <a:r>
              <a:rPr lang="en-CA" sz="2000" b="0" i="0" dirty="0">
                <a:effectLst/>
                <a:latin typeface="Söhne"/>
              </a:rPr>
              <a:t> Facial expressions can convey a range of emotions. Be mindful of your own expressions and attentive to others'.</a:t>
            </a:r>
          </a:p>
          <a:p>
            <a:pPr lvl="1"/>
            <a:r>
              <a:rPr lang="en-CA" sz="2000" b="1" i="0" dirty="0">
                <a:effectLst/>
                <a:latin typeface="Söhne"/>
              </a:rPr>
              <a:t>Tone of Voice:</a:t>
            </a:r>
            <a:r>
              <a:rPr lang="en-CA" sz="2000" b="0" i="0" dirty="0">
                <a:effectLst/>
                <a:latin typeface="Söhne"/>
              </a:rPr>
              <a:t> Your tone can significantly impact the interpretation of your message. Strive for a tone that matches the content of your communication.</a:t>
            </a:r>
          </a:p>
          <a:p>
            <a:endParaRPr lang="en-CA" sz="2000" dirty="0"/>
          </a:p>
        </p:txBody>
      </p:sp>
    </p:spTree>
    <p:extLst>
      <p:ext uri="{BB962C8B-B14F-4D97-AF65-F5344CB8AC3E}">
        <p14:creationId xmlns:p14="http://schemas.microsoft.com/office/powerpoint/2010/main" val="144690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077D1-EDEF-E8E3-2EA1-A46A36ACE129}"/>
              </a:ext>
            </a:extLst>
          </p:cNvPr>
          <p:cNvSpPr>
            <a:spLocks noGrp="1"/>
          </p:cNvSpPr>
          <p:nvPr>
            <p:ph type="title"/>
          </p:nvPr>
        </p:nvSpPr>
        <p:spPr>
          <a:xfrm>
            <a:off x="838200" y="365125"/>
            <a:ext cx="10515600" cy="1325563"/>
          </a:xfrm>
        </p:spPr>
        <p:txBody>
          <a:bodyPr>
            <a:normAutofit/>
          </a:bodyPr>
          <a:lstStyle/>
          <a:p>
            <a:r>
              <a:rPr lang="en-CA" sz="5000" dirty="0"/>
              <a:t>What is </a:t>
            </a:r>
            <a:r>
              <a:rPr lang="en-CA" sz="5000" i="1" u="sng" dirty="0"/>
              <a:t>Intrapersonal</a:t>
            </a:r>
            <a:r>
              <a:rPr lang="en-CA" sz="5000" dirty="0"/>
              <a:t> Communication?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10B0F-7514-24E8-7B51-2D294C633C95}"/>
              </a:ext>
            </a:extLst>
          </p:cNvPr>
          <p:cNvSpPr>
            <a:spLocks noGrp="1"/>
          </p:cNvSpPr>
          <p:nvPr>
            <p:ph idx="1"/>
          </p:nvPr>
        </p:nvSpPr>
        <p:spPr>
          <a:xfrm>
            <a:off x="838200" y="1929384"/>
            <a:ext cx="10515600" cy="4251960"/>
          </a:xfrm>
        </p:spPr>
        <p:txBody>
          <a:bodyPr>
            <a:normAutofit/>
          </a:bodyPr>
          <a:lstStyle/>
          <a:p>
            <a:pPr>
              <a:buFont typeface="+mj-lt"/>
              <a:buAutoNum type="arabicPeriod"/>
            </a:pPr>
            <a:r>
              <a:rPr lang="en-CA" sz="2200" b="1" i="0" u="sng" dirty="0">
                <a:effectLst/>
                <a:latin typeface="Söhne"/>
              </a:rPr>
              <a:t>Self-Awareness:</a:t>
            </a:r>
            <a:endParaRPr lang="en-CA" sz="2200" b="0" i="0" u="sng" dirty="0">
              <a:effectLst/>
              <a:latin typeface="Söhne"/>
            </a:endParaRPr>
          </a:p>
          <a:p>
            <a:pPr lvl="1"/>
            <a:r>
              <a:rPr lang="en-CA" sz="2200" b="0" i="0" dirty="0">
                <a:effectLst/>
                <a:latin typeface="Söhne"/>
              </a:rPr>
              <a:t>Intrapersonal communication begins with self-awareness. This involves an understanding of your thoughts, emotions, values, strengths, weaknesses, and beliefs. Regular self-reflection helps in gaining deeper insights into your own identity.</a:t>
            </a:r>
          </a:p>
          <a:p>
            <a:pPr>
              <a:buFont typeface="+mj-lt"/>
              <a:buAutoNum type="arabicPeriod"/>
            </a:pPr>
            <a:r>
              <a:rPr lang="en-CA" sz="2200" b="1" i="0" u="sng" dirty="0">
                <a:effectLst/>
                <a:latin typeface="Söhne"/>
              </a:rPr>
              <a:t>Mindfulness</a:t>
            </a:r>
            <a:r>
              <a:rPr lang="en-CA" sz="2200" b="1" i="0" dirty="0">
                <a:effectLst/>
                <a:latin typeface="Söhne"/>
              </a:rPr>
              <a:t>:</a:t>
            </a:r>
            <a:endParaRPr lang="en-CA" sz="2200" b="0" i="0" dirty="0">
              <a:effectLst/>
              <a:latin typeface="Söhne"/>
            </a:endParaRPr>
          </a:p>
          <a:p>
            <a:pPr lvl="1"/>
            <a:r>
              <a:rPr lang="en-CA" sz="2200" b="0" i="0" dirty="0">
                <a:effectLst/>
                <a:latin typeface="Söhne"/>
              </a:rPr>
              <a:t>Practice mindfulness to stay present and fully engaged in the current moment. Mindfulness techniques, such as meditation and deep breathing, can help manage stress and enhance your ability to focus on the present.</a:t>
            </a:r>
          </a:p>
          <a:p>
            <a:pPr marL="457200" lvl="1" indent="0">
              <a:buNone/>
            </a:pPr>
            <a:endParaRPr lang="en-CA" sz="2200" dirty="0">
              <a:latin typeface="Söhne"/>
            </a:endParaRPr>
          </a:p>
          <a:p>
            <a:pPr marL="457200" lvl="1" indent="0">
              <a:buNone/>
            </a:pPr>
            <a:r>
              <a:rPr lang="en-CA" sz="2200" b="0" i="0" dirty="0">
                <a:effectLst/>
                <a:latin typeface="Söhne"/>
              </a:rPr>
              <a:t>“Between stimulus and response there is a space. In that space is our power to choose our response. In our response lies our growth and our freedom.”</a:t>
            </a:r>
          </a:p>
          <a:p>
            <a:pPr marL="457200" lvl="1" indent="0">
              <a:buNone/>
            </a:pPr>
            <a:r>
              <a:rPr lang="en-CA" sz="2200" dirty="0">
                <a:latin typeface="Söhne"/>
              </a:rPr>
              <a:t>							-Viktor E. Frankl</a:t>
            </a:r>
            <a:endParaRPr lang="en-CA" sz="2200" b="0" i="0" dirty="0">
              <a:effectLst/>
              <a:latin typeface="Söhne"/>
            </a:endParaRPr>
          </a:p>
          <a:p>
            <a:endParaRPr lang="en-CA" sz="2200" dirty="0"/>
          </a:p>
        </p:txBody>
      </p:sp>
    </p:spTree>
    <p:extLst>
      <p:ext uri="{BB962C8B-B14F-4D97-AF65-F5344CB8AC3E}">
        <p14:creationId xmlns:p14="http://schemas.microsoft.com/office/powerpoint/2010/main" val="398142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16">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8" name="Freeform: Shape 1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cycle&#10;&#10;Description automatically generated">
            <a:extLst>
              <a:ext uri="{FF2B5EF4-FFF2-40B4-BE49-F238E27FC236}">
                <a16:creationId xmlns:a16="http://schemas.microsoft.com/office/drawing/2014/main" id="{60E2621A-C6F6-9763-FBC1-E547943BA17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65"/>
          <a:stretch/>
        </p:blipFill>
        <p:spPr>
          <a:xfrm>
            <a:off x="1143022" y="643467"/>
            <a:ext cx="9905955" cy="5571065"/>
          </a:xfrm>
          <a:prstGeom prst="rect">
            <a:avLst/>
          </a:prstGeom>
          <a:ln>
            <a:noFill/>
          </a:ln>
        </p:spPr>
      </p:pic>
    </p:spTree>
    <p:extLst>
      <p:ext uri="{BB962C8B-B14F-4D97-AF65-F5344CB8AC3E}">
        <p14:creationId xmlns:p14="http://schemas.microsoft.com/office/powerpoint/2010/main" val="211935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ycle&#10;&#10;Description automatically generated">
            <a:extLst>
              <a:ext uri="{FF2B5EF4-FFF2-40B4-BE49-F238E27FC236}">
                <a16:creationId xmlns:a16="http://schemas.microsoft.com/office/drawing/2014/main" id="{60E2621A-C6F6-9763-FBC1-E547943BA17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65"/>
          <a:stretch/>
        </p:blipFill>
        <p:spPr>
          <a:xfrm>
            <a:off x="1143022" y="643467"/>
            <a:ext cx="9905955" cy="5571065"/>
          </a:xfrm>
          <a:prstGeom prst="rect">
            <a:avLst/>
          </a:prstGeom>
          <a:ln>
            <a:noFill/>
          </a:ln>
        </p:spPr>
      </p:pic>
      <p:sp>
        <p:nvSpPr>
          <p:cNvPr id="2" name="Rectangle 1">
            <a:extLst>
              <a:ext uri="{FF2B5EF4-FFF2-40B4-BE49-F238E27FC236}">
                <a16:creationId xmlns:a16="http://schemas.microsoft.com/office/drawing/2014/main" id="{6E6D706A-0441-097F-AD39-21C7713C11B7}"/>
              </a:ext>
            </a:extLst>
          </p:cNvPr>
          <p:cNvSpPr/>
          <p:nvPr/>
        </p:nvSpPr>
        <p:spPr>
          <a:xfrm>
            <a:off x="1333575" y="2924829"/>
            <a:ext cx="2500296" cy="769441"/>
          </a:xfrm>
          <a:prstGeom prst="rect">
            <a:avLst/>
          </a:prstGeom>
          <a:noFill/>
        </p:spPr>
        <p:txBody>
          <a:bodyPr wrap="squar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Act</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Rectangle 2">
            <a:extLst>
              <a:ext uri="{FF2B5EF4-FFF2-40B4-BE49-F238E27FC236}">
                <a16:creationId xmlns:a16="http://schemas.microsoft.com/office/drawing/2014/main" id="{BD0EEBFE-6709-CFF5-76AD-0DE3F1D858F3}"/>
              </a:ext>
            </a:extLst>
          </p:cNvPr>
          <p:cNvSpPr/>
          <p:nvPr/>
        </p:nvSpPr>
        <p:spPr>
          <a:xfrm>
            <a:off x="4845851" y="5829811"/>
            <a:ext cx="2500296" cy="769441"/>
          </a:xfrm>
          <a:prstGeom prst="rect">
            <a:avLst/>
          </a:prstGeom>
          <a:noFill/>
        </p:spPr>
        <p:txBody>
          <a:bodyPr wrap="squar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Decide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Rectangle 3">
            <a:extLst>
              <a:ext uri="{FF2B5EF4-FFF2-40B4-BE49-F238E27FC236}">
                <a16:creationId xmlns:a16="http://schemas.microsoft.com/office/drawing/2014/main" id="{D0AD0B04-0AA0-160C-15D5-1D1B79957480}"/>
              </a:ext>
            </a:extLst>
          </p:cNvPr>
          <p:cNvSpPr/>
          <p:nvPr/>
        </p:nvSpPr>
        <p:spPr>
          <a:xfrm>
            <a:off x="4703795" y="258747"/>
            <a:ext cx="2500296" cy="769441"/>
          </a:xfrm>
          <a:prstGeom prst="rect">
            <a:avLst/>
          </a:prstGeom>
          <a:noFill/>
        </p:spPr>
        <p:txBody>
          <a:bodyPr wrap="squar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Observe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2CC9BBA9-61F2-54B8-D0B0-CB3820DBE329}"/>
              </a:ext>
            </a:extLst>
          </p:cNvPr>
          <p:cNvSpPr/>
          <p:nvPr/>
        </p:nvSpPr>
        <p:spPr>
          <a:xfrm>
            <a:off x="8141998" y="2924829"/>
            <a:ext cx="2500296" cy="769441"/>
          </a:xfrm>
          <a:prstGeom prst="rect">
            <a:avLst/>
          </a:prstGeom>
          <a:noFill/>
        </p:spPr>
        <p:txBody>
          <a:bodyPr wrap="squar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Orient</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5175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24D96-CD89-E994-0860-FFF5E7D8C12C}"/>
              </a:ext>
            </a:extLst>
          </p:cNvPr>
          <p:cNvSpPr>
            <a:spLocks noGrp="1"/>
          </p:cNvSpPr>
          <p:nvPr>
            <p:ph type="title"/>
          </p:nvPr>
        </p:nvSpPr>
        <p:spPr>
          <a:xfrm>
            <a:off x="686834" y="1153572"/>
            <a:ext cx="3200400" cy="4461163"/>
          </a:xfrm>
        </p:spPr>
        <p:txBody>
          <a:bodyPr>
            <a:normAutofit/>
          </a:bodyPr>
          <a:lstStyle/>
          <a:p>
            <a:r>
              <a:rPr lang="en-CA">
                <a:solidFill>
                  <a:srgbClr val="FFFFFF"/>
                </a:solidFill>
              </a:rPr>
              <a:t>How well do you know yourself and others?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301F86-63AC-8AE0-66E4-3099710F714B}"/>
              </a:ext>
            </a:extLst>
          </p:cNvPr>
          <p:cNvSpPr>
            <a:spLocks noGrp="1"/>
          </p:cNvSpPr>
          <p:nvPr>
            <p:ph idx="1"/>
          </p:nvPr>
        </p:nvSpPr>
        <p:spPr>
          <a:xfrm>
            <a:off x="4447308" y="591344"/>
            <a:ext cx="6906491" cy="5585619"/>
          </a:xfrm>
        </p:spPr>
        <p:txBody>
          <a:bodyPr anchor="ctr">
            <a:normAutofit/>
          </a:bodyPr>
          <a:lstStyle/>
          <a:p>
            <a:pPr marL="0" indent="0">
              <a:buNone/>
            </a:pPr>
            <a:endParaRPr lang="en-CA" dirty="0"/>
          </a:p>
          <a:p>
            <a:pPr marL="0" indent="0">
              <a:buNone/>
            </a:pPr>
            <a:r>
              <a:rPr lang="en-CA" dirty="0"/>
              <a:t>We judge ourselves on our intentions/motivations and we judge others on their behaviours. </a:t>
            </a:r>
          </a:p>
          <a:p>
            <a:pPr marL="0" indent="0">
              <a:buNone/>
            </a:pPr>
            <a:r>
              <a:rPr lang="en-CA" sz="1400" dirty="0"/>
              <a:t>Adapted from Stephen Covey</a:t>
            </a:r>
          </a:p>
          <a:p>
            <a:pPr marL="0" indent="0">
              <a:buNone/>
            </a:pPr>
            <a:endParaRPr lang="en-CA" dirty="0"/>
          </a:p>
          <a:p>
            <a:pPr marL="0" indent="0">
              <a:buNone/>
            </a:pPr>
            <a:r>
              <a:rPr lang="en-CA" dirty="0"/>
              <a:t>However, when we know someone well this can be reversed.</a:t>
            </a:r>
          </a:p>
        </p:txBody>
      </p:sp>
    </p:spTree>
    <p:extLst>
      <p:ext uri="{BB962C8B-B14F-4D97-AF65-F5344CB8AC3E}">
        <p14:creationId xmlns:p14="http://schemas.microsoft.com/office/powerpoint/2010/main" val="2288743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ND Document" ma:contentTypeID="0x010100010C2ADD635BB5409CEF3A212D7D66C8001A8B4AA1EB9EEC4481D8563369336C17" ma:contentTypeVersion="14" ma:contentTypeDescription="This Content Type applies the default UIC, Unit Name and Parent Org to all documents in the site." ma:contentTypeScope="" ma:versionID="71e2de0384efe514db5bce08534d83cf">
  <xsd:schema xmlns:xsd="http://www.w3.org/2001/XMLSchema" xmlns:xs="http://www.w3.org/2001/XMLSchema" xmlns:p="http://schemas.microsoft.com/office/2006/metadata/properties" xmlns:ns1="http://schemas.microsoft.com/sharepoint/v3" xmlns:ns2="4e4e7067-1b66-4815-83c0-e5717f015141" xmlns:ns3="aa8a929f-e17f-40f1-8382-8c4bec3123f6" xmlns:ns4="1f86be55-5efb-4ba3-a4c9-920e0fb75160" targetNamespace="http://schemas.microsoft.com/office/2006/metadata/properties" ma:root="true" ma:fieldsID="08285cf0514b0705647bf2401d5e5268" ns1:_="" ns2:_="" ns3:_="" ns4:_="">
    <xsd:import namespace="http://schemas.microsoft.com/sharepoint/v3"/>
    <xsd:import namespace="4e4e7067-1b66-4815-83c0-e5717f015141"/>
    <xsd:import namespace="aa8a929f-e17f-40f1-8382-8c4bec3123f6"/>
    <xsd:import namespace="1f86be55-5efb-4ba3-a4c9-920e0fb75160"/>
    <xsd:element name="properties">
      <xsd:complexType>
        <xsd:sequence>
          <xsd:element name="documentManagement">
            <xsd:complexType>
              <xsd:all>
                <xsd:element ref="ns2:UIC"/>
                <xsd:element ref="ns2:Unit_x0020_Name"/>
                <xsd:element ref="ns2:Parent_Org"/>
                <xsd:element ref="ns3:_dlc_DocId" minOccurs="0"/>
                <xsd:element ref="ns3:_dlc_DocIdUrl" minOccurs="0"/>
                <xsd:element ref="ns3:_dlc_DocIdPersistId" minOccurs="0"/>
                <xsd:element ref="ns2:Function" minOccurs="0"/>
                <xsd:element ref="ns1:DocumentSetDescription" minOccurs="0"/>
                <xsd:element ref="ns4:MediaServiceMetadata" minOccurs="0"/>
                <xsd:element ref="ns4:MediaServiceFastMetadata"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5"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4e7067-1b66-4815-83c0-e5717f015141" elementFormDefault="qualified">
    <xsd:import namespace="http://schemas.microsoft.com/office/2006/documentManagement/types"/>
    <xsd:import namespace="http://schemas.microsoft.com/office/infopath/2007/PartnerControls"/>
    <xsd:element name="UIC" ma:index="8" ma:displayName="UIC" ma:default="1661" ma:description="UIC" ma:internalName="UIC" ma:readOnly="false">
      <xsd:simpleType>
        <xsd:restriction base="dms:Text">
          <xsd:maxLength value="4"/>
        </xsd:restriction>
      </xsd:simpleType>
    </xsd:element>
    <xsd:element name="Unit_x0020_Name" ma:index="9" ma:displayName="Unit Name" ma:default="RCAF Barker College" ma:description="Unit Name" ma:internalName="Unit_x0020_Name" ma:readOnly="false">
      <xsd:simpleType>
        <xsd:restriction base="dms:Text">
          <xsd:maxLength value="255"/>
        </xsd:restriction>
      </xsd:simpleType>
    </xsd:element>
    <xsd:element name="Parent_Org" ma:index="10" ma:displayName="Parent_Org" ma:default="RCAF" ma:format="Dropdown" ma:internalName="Parent_Org" ma:readOnly="false">
      <xsd:simpleType>
        <xsd:restriction base="dms:Choice">
          <xsd:enumeration value="O365_Admin"/>
          <xsd:enumeration value="CJOC"/>
          <xsd:enumeration value="ADM(RS)"/>
          <xsd:enumeration value="ADM(IE)"/>
          <xsd:enumeration value="ADM(Fin)"/>
          <xsd:enumeration value="ADM(S&amp;T)"/>
          <xsd:enumeration value="ADM(DIA)"/>
          <xsd:enumeration value="ADM(HR Civ)"/>
          <xsd:enumeration value="ADM(IM)"/>
          <xsd:enumeration value="ADM(Mat)"/>
          <xsd:enumeration value="ADM(PA)"/>
          <xsd:enumeration value="ADM(POL)"/>
          <xsd:enumeration value="CANSOFCOM"/>
          <xsd:enumeration value="CFINTCOM"/>
          <xsd:enumeration value="CMJ"/>
          <xsd:enumeration value="MPC"/>
          <xsd:enumeration value="Corp Sec"/>
          <xsd:enumeration value="CFHA"/>
          <xsd:enumeration value="JAG"/>
          <xsd:enumeration value="RCAF"/>
          <xsd:enumeration value="RCN"/>
          <xsd:enumeration value="SJS"/>
          <xsd:enumeration value="VCDS"/>
          <xsd:enumeration value="CA"/>
          <xsd:enumeration value="Ombudsman"/>
        </xsd:restriction>
      </xsd:simpleType>
    </xsd:element>
    <xsd:element name="Function" ma:index="14" nillable="true" ma:displayName="Function" ma:format="Dropdown" ma:internalName="Function">
      <xsd:simpleType>
        <xsd:restriction base="dms:Choice">
          <xsd:enumeration value="Acquisitions-Procurement"/>
          <xsd:enumeration value="Travel and Events"/>
          <xsd:enumeration value="Environment"/>
          <xsd:enumeration value="Finances"/>
          <xsd:enumeration value="Human Resources"/>
          <xsd:enumeration value="Information Management"/>
          <xsd:enumeration value="Information Technology"/>
          <xsd:enumeration value="Management and Oversight"/>
          <xsd:enumeration value="Materiel"/>
          <xsd:enumeration value="Military Personnel"/>
          <xsd:enumeration value="Occupational Health and Safety"/>
          <xsd:enumeration value="Public Affairs"/>
          <xsd:enumeration value="Real Property"/>
          <xsd:enumeration value="Ready Forces"/>
          <xsd:enumeration value="Operations"/>
          <xsd:enumeration value="Communications"/>
          <xsd:enumeration value="Legal Services"/>
          <xsd:enumeration value="Future Force Design"/>
          <xsd:enumeration value="Defence Team"/>
          <xsd:enumeration value="Sustainable Bases Information Technology System &amp; Infrastructure"/>
          <xsd:enumeration value="Procurement of Capabilities"/>
        </xsd:restriction>
      </xsd:simpleType>
    </xsd:element>
  </xsd:schema>
  <xsd:schema xmlns:xsd="http://www.w3.org/2001/XMLSchema" xmlns:xs="http://www.w3.org/2001/XMLSchema" xmlns:dms="http://schemas.microsoft.com/office/2006/documentManagement/types" xmlns:pc="http://schemas.microsoft.com/office/infopath/2007/PartnerControls" targetNamespace="aa8a929f-e17f-40f1-8382-8c4bec3123f6"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f86be55-5efb-4ba3-a4c9-920e0fb75160"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BAC53C-4AE6-4B26-80F0-520A877521F9}"/>
</file>

<file path=customXml/itemProps2.xml><?xml version="1.0" encoding="utf-8"?>
<ds:datastoreItem xmlns:ds="http://schemas.openxmlformats.org/officeDocument/2006/customXml" ds:itemID="{53E1567B-8C82-4156-8D9C-CE19F4A0DB29}"/>
</file>

<file path=customXml/itemProps3.xml><?xml version="1.0" encoding="utf-8"?>
<ds:datastoreItem xmlns:ds="http://schemas.openxmlformats.org/officeDocument/2006/customXml" ds:itemID="{1AA175A1-2EBD-471D-A55E-594030B7BBBF}"/>
</file>

<file path=docProps/app.xml><?xml version="1.0" encoding="utf-8"?>
<Properties xmlns="http://schemas.openxmlformats.org/officeDocument/2006/extended-properties" xmlns:vt="http://schemas.openxmlformats.org/officeDocument/2006/docPropsVTypes">
  <TotalTime>16657</TotalTime>
  <Words>2277</Words>
  <Application>Microsoft Office PowerPoint</Application>
  <PresentationFormat>Widescreen</PresentationFormat>
  <Paragraphs>225</Paragraphs>
  <Slides>18</Slides>
  <Notes>17</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Arial</vt:lpstr>
      <vt:lpstr>Calibri</vt:lpstr>
      <vt:lpstr>Calibri Light</vt:lpstr>
      <vt:lpstr>Söhne</vt:lpstr>
      <vt:lpstr>Office Theme</vt:lpstr>
      <vt:lpstr>1_Custom Design</vt:lpstr>
      <vt:lpstr>Custom Design</vt:lpstr>
      <vt:lpstr>Building Trusting Teams</vt:lpstr>
      <vt:lpstr>What is Trust?</vt:lpstr>
      <vt:lpstr> The Effective Leader</vt:lpstr>
      <vt:lpstr>People Competencies</vt:lpstr>
      <vt:lpstr>What is Interpersonal Communication?</vt:lpstr>
      <vt:lpstr>What is Intrapersonal Communication?</vt:lpstr>
      <vt:lpstr>PowerPoint Presentation</vt:lpstr>
      <vt:lpstr>PowerPoint Presentation</vt:lpstr>
      <vt:lpstr>How well do you know yourself and others?</vt:lpstr>
      <vt:lpstr>Vulnerability and Teams  </vt:lpstr>
      <vt:lpstr>Break</vt:lpstr>
      <vt:lpstr>Vulnerability</vt:lpstr>
      <vt:lpstr>Tool to View Yourself and Others</vt:lpstr>
      <vt:lpstr>People are more than their position at work. </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Arsenault Maj BJ@RCAF Barker College@Defence365</dc:creator>
  <cp:lastModifiedBy>Arsenault Maj BJ@RCAF Barker College@Defence365</cp:lastModifiedBy>
  <cp:revision>29</cp:revision>
  <cp:lastPrinted>2024-01-18T21:12:13Z</cp:lastPrinted>
  <dcterms:created xsi:type="dcterms:W3CDTF">2023-11-15T18:58:03Z</dcterms:created>
  <dcterms:modified xsi:type="dcterms:W3CDTF">2024-03-07T15:07:38Z</dcterms:modified>
</cp:coreProperties>
</file>