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146846414" r:id="rId2"/>
    <p:sldId id="2146846415" r:id="rId3"/>
    <p:sldId id="2146846416" r:id="rId4"/>
    <p:sldId id="2146846426" r:id="rId5"/>
    <p:sldId id="2146846412" r:id="rId6"/>
    <p:sldId id="2146846420" r:id="rId7"/>
    <p:sldId id="2146846421" r:id="rId8"/>
    <p:sldId id="2146846422" r:id="rId9"/>
    <p:sldId id="2146846423" r:id="rId10"/>
    <p:sldId id="2146846424" r:id="rId11"/>
    <p:sldId id="2146846427" r:id="rId12"/>
    <p:sldId id="2146846425" r:id="rId13"/>
    <p:sldId id="2146846428" r:id="rId14"/>
    <p:sldId id="2146846429" r:id="rId15"/>
    <p:sldId id="2146846431" r:id="rId16"/>
    <p:sldId id="2146846442" r:id="rId17"/>
    <p:sldId id="256" r:id="rId18"/>
    <p:sldId id="2146846432" r:id="rId19"/>
    <p:sldId id="2146846436" r:id="rId20"/>
    <p:sldId id="2146846437" r:id="rId21"/>
    <p:sldId id="2146846440" r:id="rId22"/>
    <p:sldId id="2146846438" r:id="rId23"/>
    <p:sldId id="2146846441" r:id="rId24"/>
    <p:sldId id="2146846433" r:id="rId25"/>
    <p:sldId id="2146846435"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809" autoAdjust="0"/>
  </p:normalViewPr>
  <p:slideViewPr>
    <p:cSldViewPr snapToGrid="0">
      <p:cViewPr varScale="1">
        <p:scale>
          <a:sx n="70" d="100"/>
          <a:sy n="70" d="100"/>
        </p:scale>
        <p:origin x="20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0C7C1-89F2-4D5B-99A7-70AEB8DA2AA9}" type="doc">
      <dgm:prSet loTypeId="urn:microsoft.com/office/officeart/2018/2/layout/IconLabelDescriptionList" loCatId="icon" qsTypeId="urn:microsoft.com/office/officeart/2005/8/quickstyle/simple1" qsCatId="simple" csTypeId="urn:microsoft.com/office/officeart/2018/5/colors/Iconchunking_neutralbg_accent4_2" csCatId="accent4" phldr="1"/>
      <dgm:spPr/>
      <dgm:t>
        <a:bodyPr/>
        <a:lstStyle/>
        <a:p>
          <a:endParaRPr lang="en-US"/>
        </a:p>
      </dgm:t>
    </dgm:pt>
    <dgm:pt modelId="{A72A9CB0-7CC4-4652-9304-0442CA7A1134}">
      <dgm:prSet/>
      <dgm:spPr/>
      <dgm:t>
        <a:bodyPr/>
        <a:lstStyle/>
        <a:p>
          <a:pPr>
            <a:lnSpc>
              <a:spcPct val="100000"/>
            </a:lnSpc>
            <a:defRPr b="1"/>
          </a:pPr>
          <a:r>
            <a:rPr lang="en-CA"/>
            <a:t>Conflict can take place:</a:t>
          </a:r>
          <a:endParaRPr lang="en-US"/>
        </a:p>
      </dgm:t>
    </dgm:pt>
    <dgm:pt modelId="{5A5C6C99-FD9A-4152-A5AC-7A83D7F09D25}" type="parTrans" cxnId="{07933F74-7C96-4056-A3B9-8278B6C5F510}">
      <dgm:prSet/>
      <dgm:spPr/>
      <dgm:t>
        <a:bodyPr/>
        <a:lstStyle/>
        <a:p>
          <a:endParaRPr lang="en-US"/>
        </a:p>
      </dgm:t>
    </dgm:pt>
    <dgm:pt modelId="{1D90FB0F-9233-4788-AE96-F101F5EEC61B}" type="sibTrans" cxnId="{07933F74-7C96-4056-A3B9-8278B6C5F510}">
      <dgm:prSet/>
      <dgm:spPr/>
      <dgm:t>
        <a:bodyPr/>
        <a:lstStyle/>
        <a:p>
          <a:endParaRPr lang="en-US"/>
        </a:p>
      </dgm:t>
    </dgm:pt>
    <dgm:pt modelId="{2903A449-DC0C-4F58-A09E-52ABC8F1831E}">
      <dgm:prSet custT="1"/>
      <dgm:spPr/>
      <dgm:t>
        <a:bodyPr/>
        <a:lstStyle/>
        <a:p>
          <a:pPr>
            <a:lnSpc>
              <a:spcPct val="100000"/>
            </a:lnSpc>
          </a:pPr>
          <a:r>
            <a:rPr lang="en-CA" sz="2000" dirty="0"/>
            <a:t>within ourselves;</a:t>
          </a:r>
          <a:endParaRPr lang="en-US" sz="2000" dirty="0"/>
        </a:p>
      </dgm:t>
    </dgm:pt>
    <dgm:pt modelId="{0BB3E6DE-9E0A-45EC-BD4E-E942DAD247FF}" type="parTrans" cxnId="{890F583C-5EF7-4E11-B2B2-6E1A81389B70}">
      <dgm:prSet/>
      <dgm:spPr/>
      <dgm:t>
        <a:bodyPr/>
        <a:lstStyle/>
        <a:p>
          <a:endParaRPr lang="en-US"/>
        </a:p>
      </dgm:t>
    </dgm:pt>
    <dgm:pt modelId="{7BEEE283-0823-4E80-B03B-02D2D5BEE25E}" type="sibTrans" cxnId="{890F583C-5EF7-4E11-B2B2-6E1A81389B70}">
      <dgm:prSet/>
      <dgm:spPr/>
      <dgm:t>
        <a:bodyPr/>
        <a:lstStyle/>
        <a:p>
          <a:endParaRPr lang="en-US"/>
        </a:p>
      </dgm:t>
    </dgm:pt>
    <dgm:pt modelId="{6904B194-034B-4793-8B97-09527E38DE9B}">
      <dgm:prSet custT="1"/>
      <dgm:spPr/>
      <dgm:t>
        <a:bodyPr/>
        <a:lstStyle/>
        <a:p>
          <a:pPr>
            <a:lnSpc>
              <a:spcPct val="100000"/>
            </a:lnSpc>
          </a:pPr>
          <a:r>
            <a:rPr lang="en-CA" sz="2000" dirty="0"/>
            <a:t>with another;</a:t>
          </a:r>
          <a:endParaRPr lang="en-US" sz="2000" dirty="0"/>
        </a:p>
      </dgm:t>
    </dgm:pt>
    <dgm:pt modelId="{C21E7345-7F57-49D7-BF3B-97C71B784D2A}" type="parTrans" cxnId="{0EF43295-204B-4741-985D-D24CEC1F4ED0}">
      <dgm:prSet/>
      <dgm:spPr/>
      <dgm:t>
        <a:bodyPr/>
        <a:lstStyle/>
        <a:p>
          <a:endParaRPr lang="en-US"/>
        </a:p>
      </dgm:t>
    </dgm:pt>
    <dgm:pt modelId="{E1C63057-9718-4A83-B382-2C22867F7C23}" type="sibTrans" cxnId="{0EF43295-204B-4741-985D-D24CEC1F4ED0}">
      <dgm:prSet/>
      <dgm:spPr/>
      <dgm:t>
        <a:bodyPr/>
        <a:lstStyle/>
        <a:p>
          <a:endParaRPr lang="en-US"/>
        </a:p>
      </dgm:t>
    </dgm:pt>
    <dgm:pt modelId="{285C0234-14CC-48CC-8422-8AE4CD2BD234}">
      <dgm:prSet custT="1"/>
      <dgm:spPr/>
      <dgm:t>
        <a:bodyPr/>
        <a:lstStyle/>
        <a:p>
          <a:pPr>
            <a:lnSpc>
              <a:spcPct val="100000"/>
            </a:lnSpc>
          </a:pPr>
          <a:r>
            <a:rPr lang="en-CA" sz="2000" dirty="0"/>
            <a:t>within our groups; and/or </a:t>
          </a:r>
          <a:endParaRPr lang="en-US" sz="2000" dirty="0"/>
        </a:p>
      </dgm:t>
    </dgm:pt>
    <dgm:pt modelId="{41410FC3-5F10-41A1-8FB3-A35D6A4E667A}" type="parTrans" cxnId="{51E378B7-DE23-4E59-B354-5C60D7BB1E67}">
      <dgm:prSet/>
      <dgm:spPr/>
      <dgm:t>
        <a:bodyPr/>
        <a:lstStyle/>
        <a:p>
          <a:endParaRPr lang="en-US"/>
        </a:p>
      </dgm:t>
    </dgm:pt>
    <dgm:pt modelId="{CD51EFCE-1A75-426E-8A01-6B1DCF391AEC}" type="sibTrans" cxnId="{51E378B7-DE23-4E59-B354-5C60D7BB1E67}">
      <dgm:prSet/>
      <dgm:spPr/>
      <dgm:t>
        <a:bodyPr/>
        <a:lstStyle/>
        <a:p>
          <a:endParaRPr lang="en-US"/>
        </a:p>
      </dgm:t>
    </dgm:pt>
    <dgm:pt modelId="{C08721FD-593A-4693-81D3-1EBD116F61D6}">
      <dgm:prSet custT="1"/>
      <dgm:spPr/>
      <dgm:t>
        <a:bodyPr/>
        <a:lstStyle/>
        <a:p>
          <a:pPr>
            <a:lnSpc>
              <a:spcPct val="100000"/>
            </a:lnSpc>
          </a:pPr>
          <a:r>
            <a:rPr lang="en-CA" sz="2000" dirty="0"/>
            <a:t>between groups. </a:t>
          </a:r>
          <a:endParaRPr lang="en-US" sz="2000" dirty="0"/>
        </a:p>
      </dgm:t>
    </dgm:pt>
    <dgm:pt modelId="{65DA0299-FF0F-426E-8807-F4CE4B956791}" type="parTrans" cxnId="{95395DFE-F7FE-449B-B6B3-21049072E8D9}">
      <dgm:prSet/>
      <dgm:spPr/>
      <dgm:t>
        <a:bodyPr/>
        <a:lstStyle/>
        <a:p>
          <a:endParaRPr lang="en-US"/>
        </a:p>
      </dgm:t>
    </dgm:pt>
    <dgm:pt modelId="{2DC97C5A-FBA5-48B1-AB79-22A0A0B9CE17}" type="sibTrans" cxnId="{95395DFE-F7FE-449B-B6B3-21049072E8D9}">
      <dgm:prSet/>
      <dgm:spPr/>
      <dgm:t>
        <a:bodyPr/>
        <a:lstStyle/>
        <a:p>
          <a:endParaRPr lang="en-US"/>
        </a:p>
      </dgm:t>
    </dgm:pt>
    <dgm:pt modelId="{4FDD8237-EDA6-4F38-8C82-9F9938E65376}">
      <dgm:prSet custT="1"/>
      <dgm:spPr/>
      <dgm:t>
        <a:bodyPr/>
        <a:lstStyle/>
        <a:p>
          <a:pPr>
            <a:lnSpc>
              <a:spcPct val="100000"/>
            </a:lnSpc>
            <a:defRPr b="1"/>
          </a:pPr>
          <a:r>
            <a:rPr lang="en-CA" sz="2000" dirty="0"/>
            <a:t>Recognizing these places of conflict can help us identify what is contributing to the conflict. This makes it easier to decide how to best approach the issue(s). </a:t>
          </a:r>
          <a:endParaRPr lang="en-US" sz="2000" dirty="0"/>
        </a:p>
      </dgm:t>
    </dgm:pt>
    <dgm:pt modelId="{5A75DDCA-094E-4632-941D-9003DD5C0E89}" type="parTrans" cxnId="{9390B686-080A-4B7C-8C29-72CC5D4FD9F1}">
      <dgm:prSet/>
      <dgm:spPr/>
      <dgm:t>
        <a:bodyPr/>
        <a:lstStyle/>
        <a:p>
          <a:endParaRPr lang="en-US"/>
        </a:p>
      </dgm:t>
    </dgm:pt>
    <dgm:pt modelId="{E838D944-FA13-4DDC-AFD0-1FD122D1D1C4}" type="sibTrans" cxnId="{9390B686-080A-4B7C-8C29-72CC5D4FD9F1}">
      <dgm:prSet/>
      <dgm:spPr/>
      <dgm:t>
        <a:bodyPr/>
        <a:lstStyle/>
        <a:p>
          <a:endParaRPr lang="en-US"/>
        </a:p>
      </dgm:t>
    </dgm:pt>
    <dgm:pt modelId="{FFFE84F9-1D91-4AF8-8F9C-3CB28AE1D465}" type="pres">
      <dgm:prSet presAssocID="{6770C7C1-89F2-4D5B-99A7-70AEB8DA2AA9}" presName="root" presStyleCnt="0">
        <dgm:presLayoutVars>
          <dgm:dir/>
          <dgm:resizeHandles val="exact"/>
        </dgm:presLayoutVars>
      </dgm:prSet>
      <dgm:spPr/>
    </dgm:pt>
    <dgm:pt modelId="{FFDB1A25-1835-464A-B55E-BF5E7949DE5C}" type="pres">
      <dgm:prSet presAssocID="{A72A9CB0-7CC4-4652-9304-0442CA7A1134}" presName="compNode" presStyleCnt="0"/>
      <dgm:spPr/>
    </dgm:pt>
    <dgm:pt modelId="{2FFE34C5-6D68-44D2-9953-07CD0BA2B176}" type="pres">
      <dgm:prSet presAssocID="{A72A9CB0-7CC4-4652-9304-0442CA7A113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ycle with People"/>
        </a:ext>
      </dgm:extLst>
    </dgm:pt>
    <dgm:pt modelId="{1D30ADAE-A86B-49B0-8B15-59C95759B1E5}" type="pres">
      <dgm:prSet presAssocID="{A72A9CB0-7CC4-4652-9304-0442CA7A1134}" presName="iconSpace" presStyleCnt="0"/>
      <dgm:spPr/>
    </dgm:pt>
    <dgm:pt modelId="{3C8D7F1E-C911-49D5-A5A0-371FAF8609E3}" type="pres">
      <dgm:prSet presAssocID="{A72A9CB0-7CC4-4652-9304-0442CA7A1134}" presName="parTx" presStyleLbl="revTx" presStyleIdx="0" presStyleCnt="4">
        <dgm:presLayoutVars>
          <dgm:chMax val="0"/>
          <dgm:chPref val="0"/>
        </dgm:presLayoutVars>
      </dgm:prSet>
      <dgm:spPr/>
    </dgm:pt>
    <dgm:pt modelId="{F79F037A-93D9-47AF-9A07-F62839BCFA23}" type="pres">
      <dgm:prSet presAssocID="{A72A9CB0-7CC4-4652-9304-0442CA7A1134}" presName="txSpace" presStyleCnt="0"/>
      <dgm:spPr/>
    </dgm:pt>
    <dgm:pt modelId="{895B30A4-1CF3-4D9C-B2ED-9C8DF6D57444}" type="pres">
      <dgm:prSet presAssocID="{A72A9CB0-7CC4-4652-9304-0442CA7A1134}" presName="desTx" presStyleLbl="revTx" presStyleIdx="1" presStyleCnt="4" custLinFactNeighborX="1010" custLinFactNeighborY="-58097">
        <dgm:presLayoutVars/>
      </dgm:prSet>
      <dgm:spPr/>
    </dgm:pt>
    <dgm:pt modelId="{1024AD34-83A7-48A3-9B4A-19252677150B}" type="pres">
      <dgm:prSet presAssocID="{1D90FB0F-9233-4788-AE96-F101F5EEC61B}" presName="sibTrans" presStyleCnt="0"/>
      <dgm:spPr/>
    </dgm:pt>
    <dgm:pt modelId="{FF21EAA8-6811-459E-B5F4-B93A6A90F8B9}" type="pres">
      <dgm:prSet presAssocID="{4FDD8237-EDA6-4F38-8C82-9F9938E65376}" presName="compNode" presStyleCnt="0"/>
      <dgm:spPr/>
    </dgm:pt>
    <dgm:pt modelId="{D3E813B5-505F-441D-8C5B-EA4F9C1073E2}" type="pres">
      <dgm:prSet presAssocID="{4FDD8237-EDA6-4F38-8C82-9F9938E6537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91559C44-FB7B-4E68-A77F-DE490A357CCE}" type="pres">
      <dgm:prSet presAssocID="{4FDD8237-EDA6-4F38-8C82-9F9938E65376}" presName="iconSpace" presStyleCnt="0"/>
      <dgm:spPr/>
    </dgm:pt>
    <dgm:pt modelId="{02D4462A-E71E-47ED-86C8-6AF7837362DE}" type="pres">
      <dgm:prSet presAssocID="{4FDD8237-EDA6-4F38-8C82-9F9938E65376}" presName="parTx" presStyleLbl="revTx" presStyleIdx="2" presStyleCnt="4">
        <dgm:presLayoutVars>
          <dgm:chMax val="0"/>
          <dgm:chPref val="0"/>
        </dgm:presLayoutVars>
      </dgm:prSet>
      <dgm:spPr/>
    </dgm:pt>
    <dgm:pt modelId="{2CEA10CF-3EAA-467B-8691-222A311FB4B8}" type="pres">
      <dgm:prSet presAssocID="{4FDD8237-EDA6-4F38-8C82-9F9938E65376}" presName="txSpace" presStyleCnt="0"/>
      <dgm:spPr/>
    </dgm:pt>
    <dgm:pt modelId="{C577011A-6886-4425-9405-72D57CC50E36}" type="pres">
      <dgm:prSet presAssocID="{4FDD8237-EDA6-4F38-8C82-9F9938E65376}" presName="desTx" presStyleLbl="revTx" presStyleIdx="3" presStyleCnt="4">
        <dgm:presLayoutVars/>
      </dgm:prSet>
      <dgm:spPr/>
    </dgm:pt>
  </dgm:ptLst>
  <dgm:cxnLst>
    <dgm:cxn modelId="{7F9D611F-9C7A-4AEC-B605-AD5F1A392718}" type="presOf" srcId="{6904B194-034B-4793-8B97-09527E38DE9B}" destId="{895B30A4-1CF3-4D9C-B2ED-9C8DF6D57444}" srcOrd="0" destOrd="1" presId="urn:microsoft.com/office/officeart/2018/2/layout/IconLabelDescriptionList"/>
    <dgm:cxn modelId="{176EC226-BF84-497E-9BF0-A8B65197ABF6}" type="presOf" srcId="{4FDD8237-EDA6-4F38-8C82-9F9938E65376}" destId="{02D4462A-E71E-47ED-86C8-6AF7837362DE}" srcOrd="0" destOrd="0" presId="urn:microsoft.com/office/officeart/2018/2/layout/IconLabelDescriptionList"/>
    <dgm:cxn modelId="{3CB2E237-02AC-4A1E-96CC-6768A7B5EB2F}" type="presOf" srcId="{6770C7C1-89F2-4D5B-99A7-70AEB8DA2AA9}" destId="{FFFE84F9-1D91-4AF8-8F9C-3CB28AE1D465}" srcOrd="0" destOrd="0" presId="urn:microsoft.com/office/officeart/2018/2/layout/IconLabelDescriptionList"/>
    <dgm:cxn modelId="{890F583C-5EF7-4E11-B2B2-6E1A81389B70}" srcId="{A72A9CB0-7CC4-4652-9304-0442CA7A1134}" destId="{2903A449-DC0C-4F58-A09E-52ABC8F1831E}" srcOrd="0" destOrd="0" parTransId="{0BB3E6DE-9E0A-45EC-BD4E-E942DAD247FF}" sibTransId="{7BEEE283-0823-4E80-B03B-02D2D5BEE25E}"/>
    <dgm:cxn modelId="{3D97215C-5847-4475-B1C1-379BC8C6615B}" type="presOf" srcId="{285C0234-14CC-48CC-8422-8AE4CD2BD234}" destId="{895B30A4-1CF3-4D9C-B2ED-9C8DF6D57444}" srcOrd="0" destOrd="2" presId="urn:microsoft.com/office/officeart/2018/2/layout/IconLabelDescriptionList"/>
    <dgm:cxn modelId="{01B0D06D-F892-446C-B8B4-5EDB0D60E9EA}" type="presOf" srcId="{C08721FD-593A-4693-81D3-1EBD116F61D6}" destId="{895B30A4-1CF3-4D9C-B2ED-9C8DF6D57444}" srcOrd="0" destOrd="3" presId="urn:microsoft.com/office/officeart/2018/2/layout/IconLabelDescriptionList"/>
    <dgm:cxn modelId="{07933F74-7C96-4056-A3B9-8278B6C5F510}" srcId="{6770C7C1-89F2-4D5B-99A7-70AEB8DA2AA9}" destId="{A72A9CB0-7CC4-4652-9304-0442CA7A1134}" srcOrd="0" destOrd="0" parTransId="{5A5C6C99-FD9A-4152-A5AC-7A83D7F09D25}" sibTransId="{1D90FB0F-9233-4788-AE96-F101F5EEC61B}"/>
    <dgm:cxn modelId="{89A5F054-F9FC-4E03-A2F0-4B0E3E9C3727}" type="presOf" srcId="{2903A449-DC0C-4F58-A09E-52ABC8F1831E}" destId="{895B30A4-1CF3-4D9C-B2ED-9C8DF6D57444}" srcOrd="0" destOrd="0" presId="urn:microsoft.com/office/officeart/2018/2/layout/IconLabelDescriptionList"/>
    <dgm:cxn modelId="{55D0BE5A-CD5E-4A67-A878-539DB783D804}" type="presOf" srcId="{A72A9CB0-7CC4-4652-9304-0442CA7A1134}" destId="{3C8D7F1E-C911-49D5-A5A0-371FAF8609E3}" srcOrd="0" destOrd="0" presId="urn:microsoft.com/office/officeart/2018/2/layout/IconLabelDescriptionList"/>
    <dgm:cxn modelId="{9390B686-080A-4B7C-8C29-72CC5D4FD9F1}" srcId="{6770C7C1-89F2-4D5B-99A7-70AEB8DA2AA9}" destId="{4FDD8237-EDA6-4F38-8C82-9F9938E65376}" srcOrd="1" destOrd="0" parTransId="{5A75DDCA-094E-4632-941D-9003DD5C0E89}" sibTransId="{E838D944-FA13-4DDC-AFD0-1FD122D1D1C4}"/>
    <dgm:cxn modelId="{0EF43295-204B-4741-985D-D24CEC1F4ED0}" srcId="{A72A9CB0-7CC4-4652-9304-0442CA7A1134}" destId="{6904B194-034B-4793-8B97-09527E38DE9B}" srcOrd="1" destOrd="0" parTransId="{C21E7345-7F57-49D7-BF3B-97C71B784D2A}" sibTransId="{E1C63057-9718-4A83-B382-2C22867F7C23}"/>
    <dgm:cxn modelId="{51E378B7-DE23-4E59-B354-5C60D7BB1E67}" srcId="{A72A9CB0-7CC4-4652-9304-0442CA7A1134}" destId="{285C0234-14CC-48CC-8422-8AE4CD2BD234}" srcOrd="2" destOrd="0" parTransId="{41410FC3-5F10-41A1-8FB3-A35D6A4E667A}" sibTransId="{CD51EFCE-1A75-426E-8A01-6B1DCF391AEC}"/>
    <dgm:cxn modelId="{95395DFE-F7FE-449B-B6B3-21049072E8D9}" srcId="{A72A9CB0-7CC4-4652-9304-0442CA7A1134}" destId="{C08721FD-593A-4693-81D3-1EBD116F61D6}" srcOrd="3" destOrd="0" parTransId="{65DA0299-FF0F-426E-8807-F4CE4B956791}" sibTransId="{2DC97C5A-FBA5-48B1-AB79-22A0A0B9CE17}"/>
    <dgm:cxn modelId="{066E25E1-B926-494A-9FF3-54E488FDECC0}" type="presParOf" srcId="{FFFE84F9-1D91-4AF8-8F9C-3CB28AE1D465}" destId="{FFDB1A25-1835-464A-B55E-BF5E7949DE5C}" srcOrd="0" destOrd="0" presId="urn:microsoft.com/office/officeart/2018/2/layout/IconLabelDescriptionList"/>
    <dgm:cxn modelId="{114AFBC3-1C57-41A7-8BEF-8FDC8DFB856A}" type="presParOf" srcId="{FFDB1A25-1835-464A-B55E-BF5E7949DE5C}" destId="{2FFE34C5-6D68-44D2-9953-07CD0BA2B176}" srcOrd="0" destOrd="0" presId="urn:microsoft.com/office/officeart/2018/2/layout/IconLabelDescriptionList"/>
    <dgm:cxn modelId="{2035D75D-CCE0-402D-8963-17F81C6E8467}" type="presParOf" srcId="{FFDB1A25-1835-464A-B55E-BF5E7949DE5C}" destId="{1D30ADAE-A86B-49B0-8B15-59C95759B1E5}" srcOrd="1" destOrd="0" presId="urn:microsoft.com/office/officeart/2018/2/layout/IconLabelDescriptionList"/>
    <dgm:cxn modelId="{8F3279D4-9C91-497A-8125-8D530ECAFD47}" type="presParOf" srcId="{FFDB1A25-1835-464A-B55E-BF5E7949DE5C}" destId="{3C8D7F1E-C911-49D5-A5A0-371FAF8609E3}" srcOrd="2" destOrd="0" presId="urn:microsoft.com/office/officeart/2018/2/layout/IconLabelDescriptionList"/>
    <dgm:cxn modelId="{0F6CC6FD-1DBD-4E4E-97F9-A8C35E7EAA80}" type="presParOf" srcId="{FFDB1A25-1835-464A-B55E-BF5E7949DE5C}" destId="{F79F037A-93D9-47AF-9A07-F62839BCFA23}" srcOrd="3" destOrd="0" presId="urn:microsoft.com/office/officeart/2018/2/layout/IconLabelDescriptionList"/>
    <dgm:cxn modelId="{526B5F8B-8C3E-4F3A-A088-965E4709CA71}" type="presParOf" srcId="{FFDB1A25-1835-464A-B55E-BF5E7949DE5C}" destId="{895B30A4-1CF3-4D9C-B2ED-9C8DF6D57444}" srcOrd="4" destOrd="0" presId="urn:microsoft.com/office/officeart/2018/2/layout/IconLabelDescriptionList"/>
    <dgm:cxn modelId="{6B833CE0-58E3-418F-97F1-EAE0EE545847}" type="presParOf" srcId="{FFFE84F9-1D91-4AF8-8F9C-3CB28AE1D465}" destId="{1024AD34-83A7-48A3-9B4A-19252677150B}" srcOrd="1" destOrd="0" presId="urn:microsoft.com/office/officeart/2018/2/layout/IconLabelDescriptionList"/>
    <dgm:cxn modelId="{61065F2B-75EB-43C4-8468-F92E541ED449}" type="presParOf" srcId="{FFFE84F9-1D91-4AF8-8F9C-3CB28AE1D465}" destId="{FF21EAA8-6811-459E-B5F4-B93A6A90F8B9}" srcOrd="2" destOrd="0" presId="urn:microsoft.com/office/officeart/2018/2/layout/IconLabelDescriptionList"/>
    <dgm:cxn modelId="{8E8669DD-0FEE-424E-ABCD-00C5BD042DA7}" type="presParOf" srcId="{FF21EAA8-6811-459E-B5F4-B93A6A90F8B9}" destId="{D3E813B5-505F-441D-8C5B-EA4F9C1073E2}" srcOrd="0" destOrd="0" presId="urn:microsoft.com/office/officeart/2018/2/layout/IconLabelDescriptionList"/>
    <dgm:cxn modelId="{B736FCCF-F59F-43B9-8293-259B87DD12BF}" type="presParOf" srcId="{FF21EAA8-6811-459E-B5F4-B93A6A90F8B9}" destId="{91559C44-FB7B-4E68-A77F-DE490A357CCE}" srcOrd="1" destOrd="0" presId="urn:microsoft.com/office/officeart/2018/2/layout/IconLabelDescriptionList"/>
    <dgm:cxn modelId="{7987DD35-815D-4D40-979D-0E1693F56385}" type="presParOf" srcId="{FF21EAA8-6811-459E-B5F4-B93A6A90F8B9}" destId="{02D4462A-E71E-47ED-86C8-6AF7837362DE}" srcOrd="2" destOrd="0" presId="urn:microsoft.com/office/officeart/2018/2/layout/IconLabelDescriptionList"/>
    <dgm:cxn modelId="{E6BB9240-A7F4-4FDC-A9F8-AADD2C55E6EA}" type="presParOf" srcId="{FF21EAA8-6811-459E-B5F4-B93A6A90F8B9}" destId="{2CEA10CF-3EAA-467B-8691-222A311FB4B8}" srcOrd="3" destOrd="0" presId="urn:microsoft.com/office/officeart/2018/2/layout/IconLabelDescriptionList"/>
    <dgm:cxn modelId="{B3F2B413-E8A4-4AA1-A3C2-98FFAA80447F}" type="presParOf" srcId="{FF21EAA8-6811-459E-B5F4-B93A6A90F8B9}" destId="{C577011A-6886-4425-9405-72D57CC50E36}"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5BB5E-A1A8-4045-8188-B8E67332D1DE}"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164DA04F-8E15-46C4-9F3F-9670A824394E}">
      <dgm:prSet/>
      <dgm:spPr/>
      <dgm:t>
        <a:bodyPr/>
        <a:lstStyle/>
        <a:p>
          <a:r>
            <a:rPr lang="en-CA"/>
            <a:t>What are signs that Conflict has shifted to Relationship Conflict?</a:t>
          </a:r>
          <a:endParaRPr lang="en-US"/>
        </a:p>
      </dgm:t>
    </dgm:pt>
    <dgm:pt modelId="{0EEE31DC-AA6A-48D1-9AD8-7A4CB862CCB9}" type="parTrans" cxnId="{4A29802F-E335-4B4D-9671-0811092B21AF}">
      <dgm:prSet/>
      <dgm:spPr/>
      <dgm:t>
        <a:bodyPr/>
        <a:lstStyle/>
        <a:p>
          <a:endParaRPr lang="en-US"/>
        </a:p>
      </dgm:t>
    </dgm:pt>
    <dgm:pt modelId="{3FF06528-98D1-4B03-AD66-F43AE930AFD2}" type="sibTrans" cxnId="{4A29802F-E335-4B4D-9671-0811092B21AF}">
      <dgm:prSet/>
      <dgm:spPr/>
      <dgm:t>
        <a:bodyPr/>
        <a:lstStyle/>
        <a:p>
          <a:endParaRPr lang="en-US"/>
        </a:p>
      </dgm:t>
    </dgm:pt>
    <dgm:pt modelId="{40DE35E9-12E4-4635-8E08-C5B8BC5DEED4}" type="pres">
      <dgm:prSet presAssocID="{E035BB5E-A1A8-4045-8188-B8E67332D1DE}" presName="hierChild1" presStyleCnt="0">
        <dgm:presLayoutVars>
          <dgm:chPref val="1"/>
          <dgm:dir/>
          <dgm:animOne val="branch"/>
          <dgm:animLvl val="lvl"/>
          <dgm:resizeHandles/>
        </dgm:presLayoutVars>
      </dgm:prSet>
      <dgm:spPr/>
    </dgm:pt>
    <dgm:pt modelId="{05E52EA2-A848-4FA8-9D4A-7C3E390A0A6A}" type="pres">
      <dgm:prSet presAssocID="{164DA04F-8E15-46C4-9F3F-9670A824394E}" presName="hierRoot1" presStyleCnt="0"/>
      <dgm:spPr/>
    </dgm:pt>
    <dgm:pt modelId="{27F70C08-A97B-4A4E-BF63-E0BC796C6322}" type="pres">
      <dgm:prSet presAssocID="{164DA04F-8E15-46C4-9F3F-9670A824394E}" presName="composite" presStyleCnt="0"/>
      <dgm:spPr/>
    </dgm:pt>
    <dgm:pt modelId="{B174E000-5A6D-423A-9916-B11E5A481328}" type="pres">
      <dgm:prSet presAssocID="{164DA04F-8E15-46C4-9F3F-9670A824394E}" presName="background" presStyleLbl="node0" presStyleIdx="0" presStyleCnt="1"/>
      <dgm:spPr/>
    </dgm:pt>
    <dgm:pt modelId="{9A7CA54C-E28F-4F70-9C63-4F47A9D106FD}" type="pres">
      <dgm:prSet presAssocID="{164DA04F-8E15-46C4-9F3F-9670A824394E}" presName="text" presStyleLbl="fgAcc0" presStyleIdx="0" presStyleCnt="1">
        <dgm:presLayoutVars>
          <dgm:chPref val="3"/>
        </dgm:presLayoutVars>
      </dgm:prSet>
      <dgm:spPr/>
    </dgm:pt>
    <dgm:pt modelId="{263D4116-5B6A-4D53-8D9A-EE35B7F564F9}" type="pres">
      <dgm:prSet presAssocID="{164DA04F-8E15-46C4-9F3F-9670A824394E}" presName="hierChild2" presStyleCnt="0"/>
      <dgm:spPr/>
    </dgm:pt>
  </dgm:ptLst>
  <dgm:cxnLst>
    <dgm:cxn modelId="{4A29802F-E335-4B4D-9671-0811092B21AF}" srcId="{E035BB5E-A1A8-4045-8188-B8E67332D1DE}" destId="{164DA04F-8E15-46C4-9F3F-9670A824394E}" srcOrd="0" destOrd="0" parTransId="{0EEE31DC-AA6A-48D1-9AD8-7A4CB862CCB9}" sibTransId="{3FF06528-98D1-4B03-AD66-F43AE930AFD2}"/>
    <dgm:cxn modelId="{C28A4899-BB13-4138-A04D-47C61CCC7010}" type="presOf" srcId="{164DA04F-8E15-46C4-9F3F-9670A824394E}" destId="{9A7CA54C-E28F-4F70-9C63-4F47A9D106FD}" srcOrd="0" destOrd="0" presId="urn:microsoft.com/office/officeart/2005/8/layout/hierarchy1"/>
    <dgm:cxn modelId="{7F5219A5-D32D-43F2-843D-EDECB12C51C2}" type="presOf" srcId="{E035BB5E-A1A8-4045-8188-B8E67332D1DE}" destId="{40DE35E9-12E4-4635-8E08-C5B8BC5DEED4}" srcOrd="0" destOrd="0" presId="urn:microsoft.com/office/officeart/2005/8/layout/hierarchy1"/>
    <dgm:cxn modelId="{850294C7-D8DA-4010-98FC-0E1D8574FD52}" type="presParOf" srcId="{40DE35E9-12E4-4635-8E08-C5B8BC5DEED4}" destId="{05E52EA2-A848-4FA8-9D4A-7C3E390A0A6A}" srcOrd="0" destOrd="0" presId="urn:microsoft.com/office/officeart/2005/8/layout/hierarchy1"/>
    <dgm:cxn modelId="{7EA83209-B06C-41F4-83A0-9FE44D802890}" type="presParOf" srcId="{05E52EA2-A848-4FA8-9D4A-7C3E390A0A6A}" destId="{27F70C08-A97B-4A4E-BF63-E0BC796C6322}" srcOrd="0" destOrd="0" presId="urn:microsoft.com/office/officeart/2005/8/layout/hierarchy1"/>
    <dgm:cxn modelId="{87778D69-6EC7-4CCD-A919-6396A74EDB05}" type="presParOf" srcId="{27F70C08-A97B-4A4E-BF63-E0BC796C6322}" destId="{B174E000-5A6D-423A-9916-B11E5A481328}" srcOrd="0" destOrd="0" presId="urn:microsoft.com/office/officeart/2005/8/layout/hierarchy1"/>
    <dgm:cxn modelId="{8E68C6A3-B65E-4FAF-AE7C-622E6F72411D}" type="presParOf" srcId="{27F70C08-A97B-4A4E-BF63-E0BC796C6322}" destId="{9A7CA54C-E28F-4F70-9C63-4F47A9D106FD}" srcOrd="1" destOrd="0" presId="urn:microsoft.com/office/officeart/2005/8/layout/hierarchy1"/>
    <dgm:cxn modelId="{E705CAF8-56F9-46C2-B58D-6E12FEDA1757}" type="presParOf" srcId="{05E52EA2-A848-4FA8-9D4A-7C3E390A0A6A}" destId="{263D4116-5B6A-4D53-8D9A-EE35B7F564F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E34C5-6D68-44D2-9953-07CD0BA2B176}">
      <dsp:nvSpPr>
        <dsp:cNvPr id="0" name=""/>
        <dsp:cNvSpPr/>
      </dsp:nvSpPr>
      <dsp:spPr>
        <a:xfrm>
          <a:off x="568971" y="0"/>
          <a:ext cx="1509048" cy="13312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D7F1E-C911-49D5-A5A0-371FAF8609E3}">
      <dsp:nvSpPr>
        <dsp:cNvPr id="0" name=""/>
        <dsp:cNvSpPr/>
      </dsp:nvSpPr>
      <dsp:spPr>
        <a:xfrm>
          <a:off x="568971" y="1496101"/>
          <a:ext cx="4311566" cy="139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555750">
            <a:lnSpc>
              <a:spcPct val="100000"/>
            </a:lnSpc>
            <a:spcBef>
              <a:spcPct val="0"/>
            </a:spcBef>
            <a:spcAft>
              <a:spcPct val="35000"/>
            </a:spcAft>
            <a:buNone/>
            <a:defRPr b="1"/>
          </a:pPr>
          <a:r>
            <a:rPr lang="en-CA" sz="3500" kern="1200"/>
            <a:t>Conflict can take place:</a:t>
          </a:r>
          <a:endParaRPr lang="en-US" sz="3500" kern="1200"/>
        </a:p>
      </dsp:txBody>
      <dsp:txXfrm>
        <a:off x="568971" y="1496101"/>
        <a:ext cx="4311566" cy="1391994"/>
      </dsp:txXfrm>
    </dsp:sp>
    <dsp:sp modelId="{895B30A4-1CF3-4D9C-B2ED-9C8DF6D57444}">
      <dsp:nvSpPr>
        <dsp:cNvPr id="0" name=""/>
        <dsp:cNvSpPr/>
      </dsp:nvSpPr>
      <dsp:spPr>
        <a:xfrm>
          <a:off x="612518" y="2159249"/>
          <a:ext cx="4311566" cy="1386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CA" sz="2000" kern="1200" dirty="0"/>
            <a:t>within ourselves;</a:t>
          </a:r>
          <a:endParaRPr lang="en-US" sz="2000" kern="1200" dirty="0"/>
        </a:p>
        <a:p>
          <a:pPr marL="0" lvl="0" indent="0" algn="l" defTabSz="889000">
            <a:lnSpc>
              <a:spcPct val="100000"/>
            </a:lnSpc>
            <a:spcBef>
              <a:spcPct val="0"/>
            </a:spcBef>
            <a:spcAft>
              <a:spcPct val="35000"/>
            </a:spcAft>
            <a:buNone/>
          </a:pPr>
          <a:r>
            <a:rPr lang="en-CA" sz="2000" kern="1200" dirty="0"/>
            <a:t>with another;</a:t>
          </a:r>
          <a:endParaRPr lang="en-US" sz="2000" kern="1200" dirty="0"/>
        </a:p>
        <a:p>
          <a:pPr marL="0" lvl="0" indent="0" algn="l" defTabSz="889000">
            <a:lnSpc>
              <a:spcPct val="100000"/>
            </a:lnSpc>
            <a:spcBef>
              <a:spcPct val="0"/>
            </a:spcBef>
            <a:spcAft>
              <a:spcPct val="35000"/>
            </a:spcAft>
            <a:buNone/>
          </a:pPr>
          <a:r>
            <a:rPr lang="en-CA" sz="2000" kern="1200" dirty="0"/>
            <a:t>within our groups; and/or </a:t>
          </a:r>
          <a:endParaRPr lang="en-US" sz="2000" kern="1200" dirty="0"/>
        </a:p>
        <a:p>
          <a:pPr marL="0" lvl="0" indent="0" algn="l" defTabSz="889000">
            <a:lnSpc>
              <a:spcPct val="100000"/>
            </a:lnSpc>
            <a:spcBef>
              <a:spcPct val="0"/>
            </a:spcBef>
            <a:spcAft>
              <a:spcPct val="35000"/>
            </a:spcAft>
            <a:buNone/>
          </a:pPr>
          <a:r>
            <a:rPr lang="en-CA" sz="2000" kern="1200" dirty="0"/>
            <a:t>between groups. </a:t>
          </a:r>
          <a:endParaRPr lang="en-US" sz="2000" kern="1200" dirty="0"/>
        </a:p>
      </dsp:txBody>
      <dsp:txXfrm>
        <a:off x="612518" y="2159249"/>
        <a:ext cx="4311566" cy="1386546"/>
      </dsp:txXfrm>
    </dsp:sp>
    <dsp:sp modelId="{D3E813B5-505F-441D-8C5B-EA4F9C1073E2}">
      <dsp:nvSpPr>
        <dsp:cNvPr id="0" name=""/>
        <dsp:cNvSpPr/>
      </dsp:nvSpPr>
      <dsp:spPr>
        <a:xfrm>
          <a:off x="5635062" y="0"/>
          <a:ext cx="1509048" cy="13312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D4462A-E71E-47ED-86C8-6AF7837362DE}">
      <dsp:nvSpPr>
        <dsp:cNvPr id="0" name=""/>
        <dsp:cNvSpPr/>
      </dsp:nvSpPr>
      <dsp:spPr>
        <a:xfrm>
          <a:off x="5635062" y="1496101"/>
          <a:ext cx="4311566" cy="139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CA" sz="2000" kern="1200" dirty="0"/>
            <a:t>Recognizing these places of conflict can help us identify what is contributing to the conflict. This makes it easier to decide how to best approach the issue(s). </a:t>
          </a:r>
          <a:endParaRPr lang="en-US" sz="2000" kern="1200" dirty="0"/>
        </a:p>
      </dsp:txBody>
      <dsp:txXfrm>
        <a:off x="5635062" y="1496101"/>
        <a:ext cx="4311566" cy="1391994"/>
      </dsp:txXfrm>
    </dsp:sp>
    <dsp:sp modelId="{C577011A-6886-4425-9405-72D57CC50E36}">
      <dsp:nvSpPr>
        <dsp:cNvPr id="0" name=""/>
        <dsp:cNvSpPr/>
      </dsp:nvSpPr>
      <dsp:spPr>
        <a:xfrm>
          <a:off x="5635062" y="2964791"/>
          <a:ext cx="4311566" cy="138654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4E000-5A6D-423A-9916-B11E5A481328}">
      <dsp:nvSpPr>
        <dsp:cNvPr id="0" name=""/>
        <dsp:cNvSpPr/>
      </dsp:nvSpPr>
      <dsp:spPr>
        <a:xfrm>
          <a:off x="1997347" y="2577"/>
          <a:ext cx="5868813" cy="3726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A7CA54C-E28F-4F70-9C63-4F47A9D106FD}">
      <dsp:nvSpPr>
        <dsp:cNvPr id="0" name=""/>
        <dsp:cNvSpPr/>
      </dsp:nvSpPr>
      <dsp:spPr>
        <a:xfrm>
          <a:off x="2649438" y="622063"/>
          <a:ext cx="5868813" cy="3726696"/>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CA" sz="5200" kern="1200"/>
            <a:t>What are signs that Conflict has shifted to Relationship Conflict?</a:t>
          </a:r>
          <a:endParaRPr lang="en-US" sz="5200" kern="1200"/>
        </a:p>
      </dsp:txBody>
      <dsp:txXfrm>
        <a:off x="2758589" y="731214"/>
        <a:ext cx="5650511" cy="350839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AA97252-D1BB-4252-8F5D-3D36984E3750}" type="datetimeFigureOut">
              <a:rPr lang="en-CA" smtClean="0"/>
              <a:t>2024-09-11</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746E02D-76F6-48F9-A84A-3D97C8D26A1D}" type="slidenum">
              <a:rPr lang="en-CA" smtClean="0"/>
              <a:t>‹#›</a:t>
            </a:fld>
            <a:endParaRPr lang="en-CA"/>
          </a:p>
        </p:txBody>
      </p:sp>
    </p:spTree>
    <p:extLst>
      <p:ext uri="{BB962C8B-B14F-4D97-AF65-F5344CB8AC3E}">
        <p14:creationId xmlns:p14="http://schemas.microsoft.com/office/powerpoint/2010/main" val="3863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ヒラギノ角ゴ Pro W3"/>
                <a:cs typeface="Times New Roman" panose="02020603050405020304" pitchFamily="18" charset="0"/>
              </a:rPr>
              <a:t>This lesson is designed to discuss conflict, personality traits, conflict resolution, and accountability.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a:r>
              <a:rPr lang="en-CA" sz="1800" dirty="0">
                <a:solidFill>
                  <a:srgbClr val="000000"/>
                </a:solidFill>
                <a:effectLst/>
                <a:latin typeface="Arial" panose="020B0604020202020204" pitchFamily="34" charset="0"/>
                <a:ea typeface="ヒラギノ角ゴ Pro W3"/>
                <a:cs typeface="Times New Roman" panose="02020603050405020304" pitchFamily="18" charset="0"/>
              </a:rPr>
              <a:t>This series of slides closes out the main idea of Sustained Operational Effectiveness. The “Why” of Trusted to Serve, Culture evolution, CBL, and Facilitation all come back to the goal of Sustained Operational Effectiveness. We are conducting this training as current and future leaders within our organization to recognize conflict and effectively deal with it. Character will be discussed further in other lessons. When thinking about conflict it’s useful to think on these two questions: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en-CA" sz="1800" dirty="0">
                <a:solidFill>
                  <a:srgbClr val="000000"/>
                </a:solidFill>
                <a:effectLst/>
                <a:latin typeface="Arial" panose="020B0604020202020204" pitchFamily="34" charset="0"/>
                <a:ea typeface="ヒラギノ角ゴ Pro W3"/>
                <a:cs typeface="Times New Roman" panose="02020603050405020304" pitchFamily="18" charset="0"/>
              </a:rPr>
              <a:t>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en-CA" sz="1800" dirty="0">
                <a:solidFill>
                  <a:srgbClr val="000000"/>
                </a:solidFill>
                <a:effectLst/>
                <a:latin typeface="Arial" panose="020B0604020202020204" pitchFamily="34" charset="0"/>
                <a:ea typeface="ヒラギノ角ゴ Pro W3"/>
                <a:cs typeface="Times New Roman" panose="02020603050405020304" pitchFamily="18" charset="0"/>
              </a:rPr>
              <a:t>Why is this important?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en-CA" sz="1800" dirty="0">
                <a:solidFill>
                  <a:srgbClr val="000000"/>
                </a:solidFill>
                <a:effectLst/>
                <a:latin typeface="Arial" panose="020B0604020202020204" pitchFamily="34" charset="0"/>
                <a:ea typeface="ヒラギノ角ゴ Pro W3"/>
                <a:cs typeface="Times New Roman" panose="02020603050405020304" pitchFamily="18" charset="0"/>
              </a:rPr>
              <a:t>How can we continue to be effective despite conflict?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endParaRPr lang="en-CA" sz="1800" dirty="0">
              <a:solidFill>
                <a:srgbClr val="000000"/>
              </a:solidFill>
              <a:effectLst/>
              <a:latin typeface="Arial" panose="020B0604020202020204" pitchFamily="34" charset="0"/>
              <a:ea typeface="ヒラギノ角ゴ Pro W3"/>
              <a:cs typeface="Times New Roman" panose="02020603050405020304" pitchFamily="18" charset="0"/>
            </a:endParaRPr>
          </a:p>
          <a:p>
            <a:pPr marL="457200"/>
            <a:r>
              <a:rPr lang="en-CA" sz="1800" dirty="0">
                <a:solidFill>
                  <a:srgbClr val="000000"/>
                </a:solidFill>
                <a:effectLst/>
                <a:latin typeface="Arial" panose="020B0604020202020204" pitchFamily="34" charset="0"/>
                <a:ea typeface="ヒラギノ角ゴ Pro W3"/>
                <a:cs typeface="Times New Roman" panose="02020603050405020304" pitchFamily="18" charset="0"/>
              </a:rPr>
              <a:t>Why is this important?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en-CA" sz="1800" dirty="0">
                <a:solidFill>
                  <a:srgbClr val="000000"/>
                </a:solidFill>
                <a:effectLst/>
                <a:latin typeface="Arial" panose="020B0604020202020204" pitchFamily="34" charset="0"/>
                <a:ea typeface="ヒラギノ角ゴ Pro W3"/>
                <a:cs typeface="Times New Roman" panose="02020603050405020304" pitchFamily="18" charset="0"/>
              </a:rPr>
              <a:t>How can we continue to be effective despite conflict?</a:t>
            </a:r>
          </a:p>
        </p:txBody>
      </p:sp>
      <p:sp>
        <p:nvSpPr>
          <p:cNvPr id="4" name="Slide Number Placeholder 3"/>
          <p:cNvSpPr>
            <a:spLocks noGrp="1"/>
          </p:cNvSpPr>
          <p:nvPr>
            <p:ph type="sldNum" sz="quarter" idx="5"/>
          </p:nvPr>
        </p:nvSpPr>
        <p:spPr/>
        <p:txBody>
          <a:bodyPr/>
          <a:lstStyle/>
          <a:p>
            <a:fld id="{C746E02D-76F6-48F9-A84A-3D97C8D26A1D}" type="slidenum">
              <a:rPr lang="en-CA" smtClean="0"/>
              <a:t>1</a:t>
            </a:fld>
            <a:endParaRPr lang="en-CA"/>
          </a:p>
        </p:txBody>
      </p:sp>
    </p:spTree>
    <p:extLst>
      <p:ext uri="{BB962C8B-B14F-4D97-AF65-F5344CB8AC3E}">
        <p14:creationId xmlns:p14="http://schemas.microsoft.com/office/powerpoint/2010/main" val="3033747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dirty="0"/>
              <a:t>Allow students to read the slide then ask if any points stand out to them.</a:t>
            </a:r>
          </a:p>
          <a:p>
            <a:endParaRPr lang="en-CA" dirty="0"/>
          </a:p>
          <a:p>
            <a:r>
              <a:rPr lang="en-CA" dirty="0"/>
              <a:t>Anxiety is an indicator of pain, pain is an indicator of damage. Anxiety is experienced before pain as a defense mechanism (not just physical pain, emotional, psychological) </a:t>
            </a:r>
          </a:p>
          <a:p>
            <a:endParaRPr lang="en-CA" dirty="0"/>
          </a:p>
          <a:p>
            <a:r>
              <a:rPr lang="en-CA" dirty="0"/>
              <a:t>Actively exploring what you are afraid of or anxious about reduces the fear/anxiety. Must be done carefully.</a:t>
            </a:r>
          </a:p>
        </p:txBody>
      </p:sp>
      <p:sp>
        <p:nvSpPr>
          <p:cNvPr id="4" name="Slide Number Placeholder 3"/>
          <p:cNvSpPr>
            <a:spLocks noGrp="1"/>
          </p:cNvSpPr>
          <p:nvPr>
            <p:ph type="sldNum" sz="quarter" idx="5"/>
          </p:nvPr>
        </p:nvSpPr>
        <p:spPr/>
        <p:txBody>
          <a:bodyPr/>
          <a:lstStyle/>
          <a:p>
            <a:fld id="{C746E02D-76F6-48F9-A84A-3D97C8D26A1D}" type="slidenum">
              <a:rPr lang="en-CA" smtClean="0"/>
              <a:t>10</a:t>
            </a:fld>
            <a:endParaRPr lang="en-CA"/>
          </a:p>
        </p:txBody>
      </p:sp>
    </p:spTree>
    <p:extLst>
      <p:ext uri="{BB962C8B-B14F-4D97-AF65-F5344CB8AC3E}">
        <p14:creationId xmlns:p14="http://schemas.microsoft.com/office/powerpoint/2010/main" val="1269395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that we’ve defined some terms for Personality characteristics, how does personality come back into Relationship conflicts?</a:t>
            </a:r>
          </a:p>
          <a:p>
            <a:endParaRPr lang="en-CA" dirty="0"/>
          </a:p>
          <a:p>
            <a:r>
              <a:rPr lang="en-CA" dirty="0"/>
              <a:t>Blame is a good indication that it is now a Relationship conflict.</a:t>
            </a:r>
          </a:p>
          <a:p>
            <a:r>
              <a:rPr lang="en-CA" dirty="0"/>
              <a:t>Things like who is right, smart, moral, caring, competent…</a:t>
            </a:r>
          </a:p>
          <a:p>
            <a:endParaRPr lang="en-CA" dirty="0"/>
          </a:p>
          <a:p>
            <a:r>
              <a:rPr lang="en-CA" dirty="0"/>
              <a:t>Once the class settles out with what can indicate the transition to relationship conflict, move on to the next slide.</a:t>
            </a:r>
          </a:p>
        </p:txBody>
      </p:sp>
      <p:sp>
        <p:nvSpPr>
          <p:cNvPr id="4" name="Slide Number Placeholder 3"/>
          <p:cNvSpPr>
            <a:spLocks noGrp="1"/>
          </p:cNvSpPr>
          <p:nvPr>
            <p:ph type="sldNum" sz="quarter" idx="5"/>
          </p:nvPr>
        </p:nvSpPr>
        <p:spPr/>
        <p:txBody>
          <a:bodyPr/>
          <a:lstStyle/>
          <a:p>
            <a:fld id="{C746E02D-76F6-48F9-A84A-3D97C8D26A1D}" type="slidenum">
              <a:rPr lang="en-CA" smtClean="0"/>
              <a:t>12</a:t>
            </a:fld>
            <a:endParaRPr lang="en-CA"/>
          </a:p>
        </p:txBody>
      </p:sp>
    </p:spTree>
    <p:extLst>
      <p:ext uri="{BB962C8B-B14F-4D97-AF65-F5344CB8AC3E}">
        <p14:creationId xmlns:p14="http://schemas.microsoft.com/office/powerpoint/2010/main" val="4284249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There’s an idea that goes along with this about being in a box. I can only see from inside my box. I need to get outside my box to see the way others view the situation.</a:t>
            </a:r>
          </a:p>
        </p:txBody>
      </p:sp>
      <p:sp>
        <p:nvSpPr>
          <p:cNvPr id="4" name="Slide Number Placeholder 3"/>
          <p:cNvSpPr>
            <a:spLocks noGrp="1"/>
          </p:cNvSpPr>
          <p:nvPr>
            <p:ph type="sldNum" sz="quarter" idx="5"/>
          </p:nvPr>
        </p:nvSpPr>
        <p:spPr/>
        <p:txBody>
          <a:bodyPr/>
          <a:lstStyle/>
          <a:p>
            <a:fld id="{C746E02D-76F6-48F9-A84A-3D97C8D26A1D}" type="slidenum">
              <a:rPr lang="en-CA" smtClean="0"/>
              <a:t>13</a:t>
            </a:fld>
            <a:endParaRPr lang="en-CA"/>
          </a:p>
        </p:txBody>
      </p:sp>
    </p:spTree>
    <p:extLst>
      <p:ext uri="{BB962C8B-B14F-4D97-AF65-F5344CB8AC3E}">
        <p14:creationId xmlns:p14="http://schemas.microsoft.com/office/powerpoint/2010/main" val="2030217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AutoNum type="arabicPeriod"/>
            </a:pPr>
            <a:r>
              <a:rPr lang="en-CA" dirty="0"/>
              <a:t>Have you ever disagreed with someone and told everyone else in your life about how wrong they are?</a:t>
            </a:r>
          </a:p>
          <a:p>
            <a:pPr marL="233309" indent="-233309">
              <a:buAutoNum type="arabicPeriod"/>
            </a:pPr>
            <a:r>
              <a:rPr lang="en-CA" dirty="0"/>
              <a:t>Ideally the Instructor tells a story about a conflict where they gathered allies and how that made them feel.</a:t>
            </a:r>
          </a:p>
          <a:p>
            <a:pPr marL="233309" indent="-233309">
              <a:buAutoNum type="arabicPeriod"/>
            </a:pPr>
            <a:r>
              <a:rPr lang="en-CA" dirty="0"/>
              <a:t>See if any students want to tell a story about gathering allies to a conflict.</a:t>
            </a:r>
          </a:p>
          <a:p>
            <a:pPr marL="233309" indent="-233309">
              <a:buAutoNum type="arabicPeriod"/>
            </a:pPr>
            <a:endParaRPr lang="en-CA" dirty="0"/>
          </a:p>
        </p:txBody>
      </p:sp>
      <p:sp>
        <p:nvSpPr>
          <p:cNvPr id="4" name="Slide Number Placeholder 3"/>
          <p:cNvSpPr>
            <a:spLocks noGrp="1"/>
          </p:cNvSpPr>
          <p:nvPr>
            <p:ph type="sldNum" sz="quarter" idx="5"/>
          </p:nvPr>
        </p:nvSpPr>
        <p:spPr/>
        <p:txBody>
          <a:bodyPr/>
          <a:lstStyle/>
          <a:p>
            <a:fld id="{C746E02D-76F6-48F9-A84A-3D97C8D26A1D}" type="slidenum">
              <a:rPr lang="en-CA" smtClean="0"/>
              <a:t>14</a:t>
            </a:fld>
            <a:endParaRPr lang="en-CA"/>
          </a:p>
        </p:txBody>
      </p:sp>
    </p:spTree>
    <p:extLst>
      <p:ext uri="{BB962C8B-B14F-4D97-AF65-F5344CB8AC3E}">
        <p14:creationId xmlns:p14="http://schemas.microsoft.com/office/powerpoint/2010/main" val="961168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 https://arbinger.com/diomtools/</a:t>
            </a:r>
          </a:p>
          <a:p>
            <a:endParaRPr lang="en-CA" dirty="0"/>
          </a:p>
          <a:p>
            <a:endParaRPr lang="en-CA" dirty="0"/>
          </a:p>
          <a:p>
            <a:r>
              <a:rPr lang="en-CA" dirty="0"/>
              <a:t>How do we get off the train?</a:t>
            </a:r>
          </a:p>
          <a:p>
            <a:endParaRPr lang="en-CA" dirty="0"/>
          </a:p>
          <a:p>
            <a:r>
              <a:rPr lang="en-CA" sz="1800" b="0" i="0" u="none" strike="noStrike" baseline="0" dirty="0">
                <a:solidFill>
                  <a:srgbClr val="273D4D"/>
                </a:solidFill>
                <a:latin typeface="Montserrat-Regular"/>
              </a:rPr>
              <a:t>Diagram your conflict by filling out quadrants 1 through 4.</a:t>
            </a:r>
          </a:p>
          <a:p>
            <a:endParaRPr lang="en-CA" sz="1800" b="0" i="0" u="none" strike="noStrike" baseline="0" dirty="0">
              <a:solidFill>
                <a:srgbClr val="273D4D"/>
              </a:solidFill>
              <a:latin typeface="Montserrat-Regular"/>
            </a:endParaRPr>
          </a:p>
          <a:p>
            <a:r>
              <a:rPr lang="en-CA" sz="1800" b="0" i="0" u="none" strike="noStrike" baseline="0" dirty="0">
                <a:solidFill>
                  <a:srgbClr val="273D4D"/>
                </a:solidFill>
                <a:latin typeface="Montserrat-Regular"/>
              </a:rPr>
              <a:t>Then: </a:t>
            </a:r>
            <a:r>
              <a:rPr lang="en-CA" sz="1800" b="0" i="1" u="none" strike="noStrike" baseline="0" dirty="0">
                <a:solidFill>
                  <a:srgbClr val="273D4D"/>
                </a:solidFill>
                <a:latin typeface="Montserrat-Regular"/>
              </a:rPr>
              <a:t>(click)</a:t>
            </a:r>
            <a:endParaRPr lang="en-CA" i="1" dirty="0"/>
          </a:p>
          <a:p>
            <a:endParaRPr lang="en-CA" dirty="0"/>
          </a:p>
        </p:txBody>
      </p:sp>
      <p:sp>
        <p:nvSpPr>
          <p:cNvPr id="4" name="Slide Number Placeholder 3"/>
          <p:cNvSpPr>
            <a:spLocks noGrp="1"/>
          </p:cNvSpPr>
          <p:nvPr>
            <p:ph type="sldNum" sz="quarter" idx="5"/>
          </p:nvPr>
        </p:nvSpPr>
        <p:spPr/>
        <p:txBody>
          <a:bodyPr/>
          <a:lstStyle/>
          <a:p>
            <a:fld id="{C746E02D-76F6-48F9-A84A-3D97C8D26A1D}" type="slidenum">
              <a:rPr lang="en-CA" smtClean="0"/>
              <a:t>15</a:t>
            </a:fld>
            <a:endParaRPr lang="en-CA"/>
          </a:p>
        </p:txBody>
      </p:sp>
    </p:spTree>
    <p:extLst>
      <p:ext uri="{BB962C8B-B14F-4D97-AF65-F5344CB8AC3E}">
        <p14:creationId xmlns:p14="http://schemas.microsoft.com/office/powerpoint/2010/main" val="1507839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 https://arbinger.com/diomtools/</a:t>
            </a:r>
          </a:p>
          <a:p>
            <a:endParaRPr lang="en-CA" dirty="0"/>
          </a:p>
          <a:p>
            <a:endParaRPr lang="en-CA" dirty="0"/>
          </a:p>
          <a:p>
            <a:r>
              <a:rPr lang="en-CA" sz="1800" b="0" i="0" u="none" strike="noStrike" baseline="0" dirty="0">
                <a:solidFill>
                  <a:srgbClr val="273D4D"/>
                </a:solidFill>
                <a:latin typeface="Montserrat-Regular"/>
              </a:rPr>
              <a:t>Completing quadrants A through D. Then take the next step by implementing what you wrote in the bottom half of quadrant C.</a:t>
            </a:r>
            <a:endParaRPr lang="en-CA" dirty="0"/>
          </a:p>
        </p:txBody>
      </p:sp>
      <p:sp>
        <p:nvSpPr>
          <p:cNvPr id="4" name="Slide Number Placeholder 3"/>
          <p:cNvSpPr>
            <a:spLocks noGrp="1"/>
          </p:cNvSpPr>
          <p:nvPr>
            <p:ph type="sldNum" sz="quarter" idx="5"/>
          </p:nvPr>
        </p:nvSpPr>
        <p:spPr/>
        <p:txBody>
          <a:bodyPr/>
          <a:lstStyle/>
          <a:p>
            <a:fld id="{C746E02D-76F6-48F9-A84A-3D97C8D26A1D}" type="slidenum">
              <a:rPr lang="en-CA" smtClean="0"/>
              <a:t>16</a:t>
            </a:fld>
            <a:endParaRPr lang="en-CA"/>
          </a:p>
        </p:txBody>
      </p:sp>
    </p:spTree>
    <p:extLst>
      <p:ext uri="{BB962C8B-B14F-4D97-AF65-F5344CB8AC3E}">
        <p14:creationId xmlns:p14="http://schemas.microsoft.com/office/powerpoint/2010/main" val="1684885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that we have a tool to “de-blame a collusion” and remove ourselves and others from a Relationship conflict, how do we build this out into a better performing team? </a:t>
            </a:r>
          </a:p>
          <a:p>
            <a:r>
              <a:rPr lang="en-CA" dirty="0"/>
              <a:t>How do we keep out of Relationship Conflicts and stay in Task Conflicts?</a:t>
            </a:r>
          </a:p>
          <a:p>
            <a:r>
              <a:rPr lang="en-CA" dirty="0"/>
              <a:t>As with most things, it’s a process, and we can model it with a pyramid.</a:t>
            </a:r>
          </a:p>
          <a:p>
            <a:endParaRPr lang="en-CA" dirty="0"/>
          </a:p>
          <a:p>
            <a:r>
              <a:rPr lang="en-CA" dirty="0"/>
              <a:t>Describe the above slide.</a:t>
            </a:r>
          </a:p>
        </p:txBody>
      </p:sp>
      <p:sp>
        <p:nvSpPr>
          <p:cNvPr id="4" name="Slide Number Placeholder 3"/>
          <p:cNvSpPr>
            <a:spLocks noGrp="1"/>
          </p:cNvSpPr>
          <p:nvPr>
            <p:ph type="sldNum" sz="quarter" idx="5"/>
          </p:nvPr>
        </p:nvSpPr>
        <p:spPr/>
        <p:txBody>
          <a:bodyPr/>
          <a:lstStyle/>
          <a:p>
            <a:fld id="{C746E02D-76F6-48F9-A84A-3D97C8D26A1D}" type="slidenum">
              <a:rPr lang="en-CA" smtClean="0"/>
              <a:t>17</a:t>
            </a:fld>
            <a:endParaRPr lang="en-CA"/>
          </a:p>
        </p:txBody>
      </p:sp>
    </p:spTree>
    <p:extLst>
      <p:ext uri="{BB962C8B-B14F-4D97-AF65-F5344CB8AC3E}">
        <p14:creationId xmlns:p14="http://schemas.microsoft.com/office/powerpoint/2010/main" val="4040257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746E02D-76F6-48F9-A84A-3D97C8D26A1D}" type="slidenum">
              <a:rPr lang="en-CA" smtClean="0"/>
              <a:t>18</a:t>
            </a:fld>
            <a:endParaRPr lang="en-CA"/>
          </a:p>
        </p:txBody>
      </p:sp>
    </p:spTree>
    <p:extLst>
      <p:ext uri="{BB962C8B-B14F-4D97-AF65-F5344CB8AC3E}">
        <p14:creationId xmlns:p14="http://schemas.microsoft.com/office/powerpoint/2010/main" val="2079924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r>
              <a:rPr lang="en-CA" dirty="0"/>
              <a:t>Adler quotation – </a:t>
            </a:r>
            <a:r>
              <a:rPr lang="en-CA" i="1" dirty="0"/>
              <a:t>The Courage to be Disliked</a:t>
            </a:r>
            <a:r>
              <a:rPr lang="en-CA" i="0" dirty="0"/>
              <a:t> by Ichiro </a:t>
            </a:r>
            <a:r>
              <a:rPr lang="en-CA" i="0" dirty="0" err="1"/>
              <a:t>Kishimi</a:t>
            </a:r>
            <a:r>
              <a:rPr lang="en-CA" i="0" dirty="0"/>
              <a:t> and </a:t>
            </a:r>
            <a:r>
              <a:rPr lang="en-CA" i="0" dirty="0" err="1"/>
              <a:t>Fumitake</a:t>
            </a:r>
            <a:r>
              <a:rPr lang="en-CA" i="0" dirty="0"/>
              <a:t> Koga</a:t>
            </a:r>
          </a:p>
          <a:p>
            <a:endParaRPr lang="en-CA" i="0" dirty="0"/>
          </a:p>
          <a:p>
            <a:pPr marL="457200"/>
            <a:r>
              <a:rPr lang="en-CA" sz="1800" dirty="0">
                <a:solidFill>
                  <a:srgbClr val="000000"/>
                </a:solidFill>
                <a:effectLst/>
                <a:latin typeface="Arial" panose="020B0604020202020204" pitchFamily="34" charset="0"/>
                <a:ea typeface="ヒラギノ角ゴ Pro W3"/>
                <a:cs typeface="Times New Roman" panose="02020603050405020304" pitchFamily="18" charset="0"/>
              </a:rPr>
              <a:t>Points to Remember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800" dirty="0">
                <a:solidFill>
                  <a:srgbClr val="000000"/>
                </a:solidFill>
                <a:effectLst/>
                <a:latin typeface="Arial" panose="020B0604020202020204" pitchFamily="34" charset="0"/>
                <a:ea typeface="ヒラギノ角ゴ Pro W3"/>
                <a:cs typeface="Times New Roman" panose="02020603050405020304" pitchFamily="18" charset="0"/>
              </a:rPr>
              <a:t>You can make positive change</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800" dirty="0">
                <a:solidFill>
                  <a:srgbClr val="000000"/>
                </a:solidFill>
                <a:effectLst/>
                <a:latin typeface="Arial" panose="020B0604020202020204" pitchFamily="34" charset="0"/>
                <a:ea typeface="ヒラギノ角ゴ Pro W3"/>
                <a:cs typeface="Times New Roman" panose="02020603050405020304" pitchFamily="18" charset="0"/>
              </a:rPr>
              <a:t>Positive Change means Positively Changing other people</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800" dirty="0">
                <a:solidFill>
                  <a:srgbClr val="000000"/>
                </a:solidFill>
                <a:effectLst/>
                <a:latin typeface="Arial" panose="020B0604020202020204" pitchFamily="34" charset="0"/>
                <a:ea typeface="ヒラギノ角ゴ Pro W3"/>
                <a:cs typeface="Times New Roman" panose="02020603050405020304" pitchFamily="18" charset="0"/>
              </a:rPr>
              <a:t>Changing other people means owning and improving your own mindset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CA" sz="1800" dirty="0">
                <a:solidFill>
                  <a:srgbClr val="000000"/>
                </a:solidFill>
                <a:effectLst/>
                <a:latin typeface="Arial" panose="020B0604020202020204" pitchFamily="34" charset="0"/>
                <a:ea typeface="ヒラギノ角ゴ Pro W3"/>
                <a:cs typeface="Times New Roman" panose="02020603050405020304" pitchFamily="18" charset="0"/>
              </a:rPr>
              <a:t>5 of the 6 layers of the pyramid are you improving you first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en-CA" sz="1800" b="1" u="sng" dirty="0">
                <a:solidFill>
                  <a:srgbClr val="000000"/>
                </a:solidFill>
                <a:effectLst/>
                <a:latin typeface="Arial" panose="020B0604020202020204" pitchFamily="34" charset="0"/>
                <a:ea typeface="ヒラギノ角ゴ Pro W3"/>
                <a:cs typeface="Times New Roman" panose="02020603050405020304" pitchFamily="18" charset="0"/>
              </a:rPr>
              <a:t>Questions to Ask</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en-CA" sz="1800" dirty="0">
                <a:solidFill>
                  <a:srgbClr val="000000"/>
                </a:solidFill>
                <a:effectLst/>
                <a:latin typeface="Arial" panose="020B0604020202020204" pitchFamily="34" charset="0"/>
                <a:ea typeface="ヒラギノ角ゴ Pro W3"/>
                <a:cs typeface="Times New Roman" panose="02020603050405020304" pitchFamily="18" charset="0"/>
              </a:rPr>
              <a:t>How am I getting better?</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en-CA" sz="1800" dirty="0">
                <a:solidFill>
                  <a:srgbClr val="000000"/>
                </a:solidFill>
                <a:effectLst/>
                <a:latin typeface="Arial" panose="020B0604020202020204" pitchFamily="34" charset="0"/>
                <a:ea typeface="ヒラギノ角ゴ Pro W3"/>
                <a:cs typeface="Times New Roman" panose="02020603050405020304" pitchFamily="18" charset="0"/>
              </a:rPr>
              <a:t>For What am I responsible?</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en-CA" sz="1800" dirty="0">
                <a:solidFill>
                  <a:srgbClr val="000000"/>
                </a:solidFill>
                <a:effectLst/>
                <a:latin typeface="Arial" panose="020B0604020202020204" pitchFamily="34" charset="0"/>
                <a:ea typeface="ヒラギノ角ゴ Pro W3"/>
                <a:cs typeface="Times New Roman" panose="02020603050405020304" pitchFamily="18" charset="0"/>
              </a:rPr>
              <a:t>How can I help?</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en-CA" sz="1800" dirty="0">
                <a:solidFill>
                  <a:srgbClr val="000000"/>
                </a:solidFill>
                <a:effectLst/>
                <a:latin typeface="Arial" panose="020B0604020202020204" pitchFamily="34" charset="0"/>
                <a:ea typeface="ヒラギノ角ゴ Pro W3"/>
                <a:cs typeface="Times New Roman" panose="02020603050405020304" pitchFamily="18" charset="0"/>
              </a:rPr>
              <a:t>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en-CA" sz="1800" b="1" u="sng" dirty="0">
                <a:solidFill>
                  <a:srgbClr val="000000"/>
                </a:solidFill>
                <a:effectLst/>
                <a:latin typeface="Arial" panose="020B0604020202020204" pitchFamily="34" charset="0"/>
                <a:ea typeface="ヒラギノ角ゴ Pro W3"/>
                <a:cs typeface="Times New Roman" panose="02020603050405020304" pitchFamily="18" charset="0"/>
              </a:rPr>
              <a:t>Key to Positive Change?</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en-CA" sz="1800" dirty="0">
                <a:solidFill>
                  <a:srgbClr val="000000"/>
                </a:solidFill>
                <a:effectLst/>
                <a:latin typeface="Arial" panose="020B0604020202020204" pitchFamily="34" charset="0"/>
                <a:ea typeface="ヒラギノ角ゴ Pro W3"/>
                <a:cs typeface="Times New Roman" panose="02020603050405020304" pitchFamily="18" charset="0"/>
              </a:rPr>
              <a:t>Your </a:t>
            </a:r>
            <a:r>
              <a:rPr lang="en-CA" sz="1800" i="1" u="sng" dirty="0">
                <a:solidFill>
                  <a:srgbClr val="000000"/>
                </a:solidFill>
                <a:effectLst/>
                <a:latin typeface="Arial" panose="020B0604020202020204" pitchFamily="34" charset="0"/>
                <a:ea typeface="ヒラギノ角ゴ Pro W3"/>
                <a:cs typeface="Times New Roman" panose="02020603050405020304" pitchFamily="18" charset="0"/>
              </a:rPr>
              <a:t>personal accountability</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r>
              <a:rPr lang="en-CA" sz="1800" dirty="0">
                <a:solidFill>
                  <a:srgbClr val="000000"/>
                </a:solidFill>
                <a:effectLst/>
                <a:latin typeface="Arial" panose="020B0604020202020204" pitchFamily="34" charset="0"/>
                <a:ea typeface="ヒラギノ角ゴ Pro W3"/>
                <a:cs typeface="Times New Roman" panose="02020603050405020304" pitchFamily="18" charset="0"/>
              </a:rPr>
              <a:t>Not just your own actions, but your impact on others to be better</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i="0" dirty="0"/>
          </a:p>
          <a:p>
            <a:r>
              <a:rPr lang="en-CA" i="0" dirty="0"/>
              <a:t>As with the title of this lecture, we are speaking of Accountability. </a:t>
            </a:r>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C746E02D-76F6-48F9-A84A-3D97C8D26A1D}" type="slidenum">
              <a:rPr lang="en-CA" smtClean="0"/>
              <a:t>19</a:t>
            </a:fld>
            <a:endParaRPr lang="en-CA"/>
          </a:p>
        </p:txBody>
      </p:sp>
    </p:spTree>
    <p:extLst>
      <p:ext uri="{BB962C8B-B14F-4D97-AF65-F5344CB8AC3E}">
        <p14:creationId xmlns:p14="http://schemas.microsoft.com/office/powerpoint/2010/main" val="979991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premise of Jocko </a:t>
            </a:r>
            <a:r>
              <a:rPr lang="en-CA" dirty="0" err="1"/>
              <a:t>Willink’s</a:t>
            </a:r>
            <a:r>
              <a:rPr lang="en-CA" dirty="0"/>
              <a:t> Extreme Ownership is that the Leader is responsible for everything. </a:t>
            </a:r>
          </a:p>
          <a:p>
            <a:r>
              <a:rPr lang="en-CA" dirty="0"/>
              <a:t>This does not mean a “yes but…” this means a “yes (period).”</a:t>
            </a:r>
          </a:p>
          <a:p>
            <a:r>
              <a:rPr lang="en-CA" dirty="0"/>
              <a:t>If you are the leader of whatever team/sub-team/working group/whatever, then you are responsible for everything.</a:t>
            </a:r>
          </a:p>
          <a:p>
            <a:r>
              <a:rPr lang="en-CA" dirty="0"/>
              <a:t>Acknowledge the mistakes and admit failures, then develop the plan to move forward and win.</a:t>
            </a:r>
          </a:p>
          <a:p>
            <a:r>
              <a:rPr lang="en-CA" dirty="0"/>
              <a:t>Communication is two parts, what you say/message, and what the team understands. What do you do when the team will not accept your message?</a:t>
            </a:r>
          </a:p>
          <a:p>
            <a:r>
              <a:rPr lang="en-CA" dirty="0"/>
              <a:t>Ultimately the team’s failure is the Leader’s responsibility. </a:t>
            </a:r>
          </a:p>
          <a:p>
            <a:r>
              <a:rPr lang="en-CA" dirty="0"/>
              <a:t>Which means if the team will not accept your message you need to keep adapting. [Continues on next slide]</a:t>
            </a:r>
          </a:p>
        </p:txBody>
      </p:sp>
      <p:sp>
        <p:nvSpPr>
          <p:cNvPr id="4" name="Slide Number Placeholder 3"/>
          <p:cNvSpPr>
            <a:spLocks noGrp="1"/>
          </p:cNvSpPr>
          <p:nvPr>
            <p:ph type="sldNum" sz="quarter" idx="5"/>
          </p:nvPr>
        </p:nvSpPr>
        <p:spPr/>
        <p:txBody>
          <a:bodyPr/>
          <a:lstStyle/>
          <a:p>
            <a:fld id="{C746E02D-76F6-48F9-A84A-3D97C8D26A1D}" type="slidenum">
              <a:rPr lang="en-CA" smtClean="0"/>
              <a:t>20</a:t>
            </a:fld>
            <a:endParaRPr lang="en-CA"/>
          </a:p>
        </p:txBody>
      </p:sp>
    </p:spTree>
    <p:extLst>
      <p:ext uri="{BB962C8B-B14F-4D97-AF65-F5344CB8AC3E}">
        <p14:creationId xmlns:p14="http://schemas.microsoft.com/office/powerpoint/2010/main" val="282830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CA" sz="1800" dirty="0">
                <a:solidFill>
                  <a:srgbClr val="000000"/>
                </a:solidFill>
                <a:effectLst/>
                <a:latin typeface="Arial" panose="020B0604020202020204" pitchFamily="34" charset="0"/>
                <a:ea typeface="ヒラギノ角ゴ Pro W3"/>
                <a:cs typeface="Times New Roman" panose="02020603050405020304" pitchFamily="18" charset="0"/>
              </a:rPr>
              <a:t>“When and where does interpersonal conflict occur?” solicit the students for answers to this before bringing up the individual and team definitions. Some questions to use to enhance the conversation are: </a:t>
            </a:r>
          </a:p>
          <a:p>
            <a:pPr marL="457200"/>
            <a:endParaRPr lang="en-CA" sz="1800" dirty="0">
              <a:solidFill>
                <a:srgbClr val="000000"/>
              </a:solidFill>
              <a:effectLst/>
              <a:latin typeface="Arial" panose="020B0604020202020204" pitchFamily="34" charset="0"/>
              <a:ea typeface="ヒラギノ角ゴ Pro W3"/>
              <a:cs typeface="Times New Roman" panose="02020603050405020304" pitchFamily="18" charset="0"/>
            </a:endParaRPr>
          </a:p>
          <a:p>
            <a:pPr marL="457200"/>
            <a:r>
              <a:rPr lang="en-US" sz="1800" dirty="0">
                <a:solidFill>
                  <a:srgbClr val="000000"/>
                </a:solidFill>
                <a:effectLst/>
                <a:latin typeface="Arial" panose="020B0604020202020204" pitchFamily="34" charset="0"/>
                <a:ea typeface="ヒラギノ角ゴ Pro W3"/>
                <a:cs typeface="Times New Roman" panose="02020603050405020304" pitchFamily="18" charset="0"/>
              </a:rPr>
              <a:t>Why is this important? </a:t>
            </a:r>
            <a:r>
              <a:rPr lang="en-CA" sz="1800" dirty="0">
                <a:solidFill>
                  <a:srgbClr val="000000"/>
                </a:solidFill>
                <a:effectLst/>
                <a:latin typeface="Arial" panose="020B0604020202020204" pitchFamily="34" charset="0"/>
                <a:ea typeface="ヒラギノ角ゴ Pro W3"/>
                <a:cs typeface="Times New Roman" panose="02020603050405020304" pitchFamily="18" charset="0"/>
              </a:rPr>
              <a:t>What does this mean to you? How do you feel about this? Are we an organization built on trusting teams?</a:t>
            </a:r>
          </a:p>
          <a:p>
            <a:pPr marL="457200"/>
            <a:endPar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a:r>
              <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 there such a thing as good conflict?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C746E02D-76F6-48F9-A84A-3D97C8D26A1D}" type="slidenum">
              <a:rPr lang="en-CA" smtClean="0"/>
              <a:t>2</a:t>
            </a:fld>
            <a:endParaRPr lang="en-CA"/>
          </a:p>
        </p:txBody>
      </p:sp>
    </p:spTree>
    <p:extLst>
      <p:ext uri="{BB962C8B-B14F-4D97-AF65-F5344CB8AC3E}">
        <p14:creationId xmlns:p14="http://schemas.microsoft.com/office/powerpoint/2010/main" val="215198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systemic way to select out those that cannot do their job is through training, discipline and remedial measures. Not everyone is going to be a great Navy Seal, but are they going to be suitable in a different role? What role? How do you get them there?</a:t>
            </a:r>
          </a:p>
          <a:p>
            <a:endParaRPr lang="en-CA" dirty="0"/>
          </a:p>
          <a:p>
            <a:r>
              <a:rPr lang="en-CA" dirty="0"/>
              <a:t>What about the people who are not good in any team that you can think of? Is the extreme ownership plan applicable? Do the work to process them out of the CAF. This includes uncomfortable conversations, potential for blowback (as harassment or grievances) and a metric tonne of paperwork. The team is the thing the leader builds and protects to complete the mission. Mission failure is on the leader. This includes a team that can’t sustain themselves in the infinite game discussed previously.</a:t>
            </a:r>
          </a:p>
          <a:p>
            <a:endParaRPr lang="en-CA" dirty="0"/>
          </a:p>
          <a:p>
            <a:r>
              <a:rPr lang="en-CA" dirty="0"/>
              <a:t>You as the leader set the tone for the climate in the unit/section. If you don’t like the climate, then it’s your fault, admit it, own it, then find a plan to fix it.</a:t>
            </a:r>
          </a:p>
          <a:p>
            <a:endParaRPr lang="en-CA" dirty="0"/>
          </a:p>
          <a:p>
            <a:r>
              <a:rPr lang="en-CA" dirty="0"/>
              <a:t>Believe.</a:t>
            </a:r>
          </a:p>
          <a:p>
            <a:r>
              <a:rPr lang="en-CA" dirty="0"/>
              <a:t>Believe in yourself that you can make a difference.</a:t>
            </a:r>
          </a:p>
          <a:p>
            <a:r>
              <a:rPr lang="en-CA" dirty="0"/>
              <a:t>Believe in your team, they want to help and know how to help, you need to empower them in the mission and vision.</a:t>
            </a:r>
          </a:p>
          <a:p>
            <a:r>
              <a:rPr lang="en-CA" dirty="0"/>
              <a:t>Believe in your purpose, there is a purpose to the RCAF.</a:t>
            </a:r>
          </a:p>
        </p:txBody>
      </p:sp>
      <p:sp>
        <p:nvSpPr>
          <p:cNvPr id="4" name="Slide Number Placeholder 3"/>
          <p:cNvSpPr>
            <a:spLocks noGrp="1"/>
          </p:cNvSpPr>
          <p:nvPr>
            <p:ph type="sldNum" sz="quarter" idx="5"/>
          </p:nvPr>
        </p:nvSpPr>
        <p:spPr/>
        <p:txBody>
          <a:bodyPr/>
          <a:lstStyle/>
          <a:p>
            <a:fld id="{C746E02D-76F6-48F9-A84A-3D97C8D26A1D}" type="slidenum">
              <a:rPr lang="en-CA" smtClean="0"/>
              <a:t>21</a:t>
            </a:fld>
            <a:endParaRPr lang="en-CA"/>
          </a:p>
        </p:txBody>
      </p:sp>
    </p:spTree>
    <p:extLst>
      <p:ext uri="{BB962C8B-B14F-4D97-AF65-F5344CB8AC3E}">
        <p14:creationId xmlns:p14="http://schemas.microsoft.com/office/powerpoint/2010/main" val="3288228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 students read slide</a:t>
            </a:r>
          </a:p>
          <a:p>
            <a:endParaRPr lang="en-CA" dirty="0"/>
          </a:p>
          <a:p>
            <a:endParaRPr lang="en-CA" dirty="0"/>
          </a:p>
          <a:p>
            <a:r>
              <a:rPr lang="en-CA" dirty="0"/>
              <a:t>Ref: http://www.projectwhitehorse.com/pdfs/boyd/organic_design.pdf</a:t>
            </a:r>
          </a:p>
          <a:p>
            <a:endParaRPr lang="en-CA" dirty="0"/>
          </a:p>
          <a:p>
            <a:r>
              <a:rPr lang="en-CA" dirty="0"/>
              <a:t>Appreciation means:</a:t>
            </a:r>
          </a:p>
          <a:p>
            <a:r>
              <a:rPr lang="en-CA" dirty="0"/>
              <a:t>“Provide assessment of what is being done in a clear unambiguous way”</a:t>
            </a:r>
          </a:p>
          <a:p>
            <a:r>
              <a:rPr lang="en-CA" dirty="0"/>
              <a:t>“Appreciation must not interact nor interfere with [the] system but must discern (not shape) the character/nature of what is being done or about to be done”</a:t>
            </a:r>
          </a:p>
          <a:p>
            <a:r>
              <a:rPr lang="en-CA" dirty="0"/>
              <a:t>Observe and Orient</a:t>
            </a:r>
          </a:p>
          <a:p>
            <a:r>
              <a:rPr lang="en-CA" dirty="0"/>
              <a:t>Leadership means:</a:t>
            </a:r>
          </a:p>
          <a:p>
            <a:r>
              <a:rPr lang="en-CA" dirty="0"/>
              <a:t>Give direction in terms of what is to be done also in a clear unambiguous way”</a:t>
            </a:r>
          </a:p>
          <a:p>
            <a:r>
              <a:rPr lang="en-CA" dirty="0"/>
              <a:t>“Leadership must interact with [the] system to shape the character or nature of that system in order to realize what is to be done”</a:t>
            </a:r>
          </a:p>
          <a:p>
            <a:r>
              <a:rPr lang="en-CA" dirty="0"/>
              <a:t>Decide and Act</a:t>
            </a:r>
          </a:p>
          <a:p>
            <a:endParaRPr lang="en-CA" dirty="0"/>
          </a:p>
        </p:txBody>
      </p:sp>
      <p:sp>
        <p:nvSpPr>
          <p:cNvPr id="4" name="Slide Number Placeholder 3"/>
          <p:cNvSpPr>
            <a:spLocks noGrp="1"/>
          </p:cNvSpPr>
          <p:nvPr>
            <p:ph type="sldNum" sz="quarter" idx="5"/>
          </p:nvPr>
        </p:nvSpPr>
        <p:spPr/>
        <p:txBody>
          <a:bodyPr/>
          <a:lstStyle/>
          <a:p>
            <a:fld id="{C746E02D-76F6-48F9-A84A-3D97C8D26A1D}" type="slidenum">
              <a:rPr lang="en-CA" smtClean="0"/>
              <a:t>22</a:t>
            </a:fld>
            <a:endParaRPr lang="en-CA"/>
          </a:p>
        </p:txBody>
      </p:sp>
    </p:spTree>
    <p:extLst>
      <p:ext uri="{BB962C8B-B14F-4D97-AF65-F5344CB8AC3E}">
        <p14:creationId xmlns:p14="http://schemas.microsoft.com/office/powerpoint/2010/main" val="4229591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 students read slide.</a:t>
            </a:r>
          </a:p>
          <a:p>
            <a:endParaRPr lang="en-CA" dirty="0"/>
          </a:p>
          <a:p>
            <a:r>
              <a:rPr lang="en-CA" dirty="0"/>
              <a:t>Ref: http://www.projectwhitehorse.com/pdfs/boyd/organic_design.pdf</a:t>
            </a:r>
          </a:p>
        </p:txBody>
      </p:sp>
      <p:sp>
        <p:nvSpPr>
          <p:cNvPr id="4" name="Slide Number Placeholder 3"/>
          <p:cNvSpPr>
            <a:spLocks noGrp="1"/>
          </p:cNvSpPr>
          <p:nvPr>
            <p:ph type="sldNum" sz="quarter" idx="5"/>
          </p:nvPr>
        </p:nvSpPr>
        <p:spPr/>
        <p:txBody>
          <a:bodyPr/>
          <a:lstStyle/>
          <a:p>
            <a:fld id="{C746E02D-76F6-48F9-A84A-3D97C8D26A1D}" type="slidenum">
              <a:rPr lang="en-CA" smtClean="0"/>
              <a:t>23</a:t>
            </a:fld>
            <a:endParaRPr lang="en-CA"/>
          </a:p>
        </p:txBody>
      </p:sp>
    </p:spTree>
    <p:extLst>
      <p:ext uri="{BB962C8B-B14F-4D97-AF65-F5344CB8AC3E}">
        <p14:creationId xmlns:p14="http://schemas.microsoft.com/office/powerpoint/2010/main" val="3912736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 https://publications.gc.ca/collections/collection_2013/dn-nd/D2-313-2-2005-eng.pdf</a:t>
            </a:r>
          </a:p>
        </p:txBody>
      </p:sp>
      <p:sp>
        <p:nvSpPr>
          <p:cNvPr id="4" name="Slide Number Placeholder 3"/>
          <p:cNvSpPr>
            <a:spLocks noGrp="1"/>
          </p:cNvSpPr>
          <p:nvPr>
            <p:ph type="sldNum" sz="quarter" idx="5"/>
          </p:nvPr>
        </p:nvSpPr>
        <p:spPr/>
        <p:txBody>
          <a:bodyPr/>
          <a:lstStyle/>
          <a:p>
            <a:fld id="{C746E02D-76F6-48F9-A84A-3D97C8D26A1D}" type="slidenum">
              <a:rPr lang="en-CA" smtClean="0"/>
              <a:t>24</a:t>
            </a:fld>
            <a:endParaRPr lang="en-CA"/>
          </a:p>
        </p:txBody>
      </p:sp>
    </p:spTree>
    <p:extLst>
      <p:ext uri="{BB962C8B-B14F-4D97-AF65-F5344CB8AC3E}">
        <p14:creationId xmlns:p14="http://schemas.microsoft.com/office/powerpoint/2010/main" val="28719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students for an example of each. Add to the discussion by displaying some vulnerability and share some examples if you feel comfortable doing so. If not the following generic examples can be used.</a:t>
            </a:r>
          </a:p>
          <a:p>
            <a:endParaRPr lang="en-CA" dirty="0"/>
          </a:p>
          <a:p>
            <a:r>
              <a:rPr lang="en-CA" dirty="0"/>
              <a:t>Self – I have been moved to a new unit and the job is not familiar to me. I struggle internally with having to learn something new and perhaps not be very good at it.</a:t>
            </a:r>
          </a:p>
          <a:p>
            <a:endParaRPr lang="en-CA" dirty="0"/>
          </a:p>
          <a:p>
            <a:r>
              <a:rPr lang="en-CA" dirty="0"/>
              <a:t>Another – I place expectation on others that I have for myself. This may not be realistic, and I may not be considering their current life/work circumstances</a:t>
            </a:r>
          </a:p>
          <a:p>
            <a:endParaRPr lang="en-CA" dirty="0"/>
          </a:p>
          <a:p>
            <a:r>
              <a:rPr lang="en-CA" dirty="0"/>
              <a:t>Within my group – Without realizing it our groups attitudes and behaviours make it difficult for new people to integrate into our group.</a:t>
            </a:r>
          </a:p>
          <a:p>
            <a:endParaRPr lang="en-CA" dirty="0"/>
          </a:p>
          <a:p>
            <a:r>
              <a:rPr lang="en-CA" dirty="0"/>
              <a:t>Between groups – Maintainers and operators are ultimately working towards the same goal but think differently about how to get there because of their different experiences/training.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a:solidFill>
                <a:srgbClr val="000000"/>
              </a:solidFill>
              <a:effectLst/>
              <a:latin typeface="Arial" panose="020B0604020202020204" pitchFamily="34" charset="0"/>
              <a:ea typeface="ヒラギノ角ゴ Pro W3"/>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a:solidFill>
                  <a:srgbClr val="000000"/>
                </a:solidFill>
                <a:effectLst/>
                <a:latin typeface="Arial" panose="020B0604020202020204" pitchFamily="34" charset="0"/>
                <a:ea typeface="ヒラギノ角ゴ Pro W3"/>
                <a:cs typeface="Times New Roman" panose="02020603050405020304" pitchFamily="18" charset="0"/>
              </a:rPr>
              <a:t>Is there such a thing as good conflict? </a:t>
            </a:r>
            <a:endParaRPr lang="en-CA" sz="180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C746E02D-76F6-48F9-A84A-3D97C8D26A1D}" type="slidenum">
              <a:rPr lang="en-CA" smtClean="0"/>
              <a:t>3</a:t>
            </a:fld>
            <a:endParaRPr lang="en-CA"/>
          </a:p>
        </p:txBody>
      </p:sp>
    </p:spTree>
    <p:extLst>
      <p:ext uri="{BB962C8B-B14F-4D97-AF65-F5344CB8AC3E}">
        <p14:creationId xmlns:p14="http://schemas.microsoft.com/office/powerpoint/2010/main" val="2484228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panose="020B0604020202020204" pitchFamily="34" charset="0"/>
                <a:ea typeface="ヒラギノ角ゴ Pro W3"/>
                <a:cs typeface="Times New Roman" panose="02020603050405020304" pitchFamily="18" charset="0"/>
              </a:rPr>
              <a:t>Task Conflict</a:t>
            </a:r>
            <a:br>
              <a:rPr lang="en-CA" sz="1800" dirty="0">
                <a:solidFill>
                  <a:srgbClr val="000000"/>
                </a:solidFill>
                <a:effectLst/>
                <a:latin typeface="Arial" panose="020B0604020202020204" pitchFamily="34" charset="0"/>
                <a:ea typeface="ヒラギノ角ゴ Pro W3"/>
                <a:cs typeface="Times New Roman" panose="02020603050405020304" pitchFamily="18" charset="0"/>
              </a:rPr>
            </a:br>
            <a:r>
              <a:rPr lang="en-CA" sz="1800" b="1" dirty="0">
                <a:solidFill>
                  <a:srgbClr val="000000"/>
                </a:solidFill>
                <a:effectLst/>
                <a:latin typeface="Arial" panose="020B0604020202020204" pitchFamily="34" charset="0"/>
                <a:ea typeface="ヒラギノ角ゴ Pro W3"/>
                <a:cs typeface="Times New Roman" panose="02020603050405020304" pitchFamily="18" charset="0"/>
              </a:rPr>
              <a:t>Task conflict</a:t>
            </a:r>
            <a:r>
              <a:rPr lang="en-CA" sz="1800" dirty="0">
                <a:solidFill>
                  <a:srgbClr val="000000"/>
                </a:solidFill>
                <a:effectLst/>
                <a:latin typeface="Arial" panose="020B0604020202020204" pitchFamily="34" charset="0"/>
                <a:ea typeface="ヒラギノ角ゴ Pro W3"/>
                <a:cs typeface="Times New Roman" panose="02020603050405020304" pitchFamily="18" charset="0"/>
              </a:rPr>
              <a:t> is encouraged as it promotes creativity, critical thinking and innovation. Some examples of task conflicts are: differing opinions on how to design the user experience for a particular product, or the technical architecture for implementing a system. By having diverse opinions and having team members debate various options, we get an exploration of ideas and solutions. Task conflict often stimulates healthy debate and increases team motivation, as team members feel that their input is valued. Grant states that some organizations build challenge networks (groups of thoughtful critics) into their cultures to stir up task conflict. If your team does not have task conflicts, it might be a sign of lack of trust or other underlying issues. While task conflict is beneficial, it is important to manage it properly. </a:t>
            </a:r>
            <a:endParaRPr lang="en-CA" sz="1800" dirty="0">
              <a:solidFill>
                <a:schemeClr val="tx1"/>
              </a:solidFill>
              <a:effectLst/>
              <a:latin typeface="Times New Roman" panose="02020603050405020304" pitchFamily="18" charset="0"/>
              <a:ea typeface="ヒラギノ角ゴ Pro W3"/>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Arial" panose="020B0604020202020204" pitchFamily="34" charset="0"/>
              <a:ea typeface="ヒラギノ角ゴ Pro W3"/>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panose="020B0604020202020204" pitchFamily="34" charset="0"/>
                <a:ea typeface="ヒラギノ角ゴ Pro W3"/>
                <a:cs typeface="Times New Roman" panose="02020603050405020304" pitchFamily="18" charset="0"/>
              </a:rPr>
              <a:t>Here are a few tips for dealing with </a:t>
            </a:r>
            <a:r>
              <a:rPr lang="en-CA" sz="1800" b="1" dirty="0">
                <a:solidFill>
                  <a:srgbClr val="000000"/>
                </a:solidFill>
                <a:effectLst/>
                <a:latin typeface="Arial" panose="020B0604020202020204" pitchFamily="34" charset="0"/>
                <a:ea typeface="ヒラギノ角ゴ Pro W3"/>
                <a:cs typeface="Times New Roman" panose="02020603050405020304" pitchFamily="18" charset="0"/>
              </a:rPr>
              <a:t>relationship conflicts</a:t>
            </a:r>
            <a:r>
              <a:rPr lang="en-CA" sz="1800" dirty="0">
                <a:solidFill>
                  <a:srgbClr val="000000"/>
                </a:solidFill>
                <a:effectLst/>
                <a:latin typeface="Arial" panose="020B0604020202020204" pitchFamily="34" charset="0"/>
                <a:ea typeface="ヒラギノ角ゴ Pro W3"/>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panose="020B0604020202020204" pitchFamily="34" charset="0"/>
                <a:ea typeface="ヒラギノ角ゴ Pro W3"/>
                <a:cs typeface="Times New Roman" panose="02020603050405020304" pitchFamily="18" charset="0"/>
              </a:rPr>
              <a:t>Set ground rules on how team members should conduct themselves, which includes acceptable behavior and procedures for handling conflict. You can add them as part of your program charter. Similar to how open communication and active listening is important for resolving task conflicts, it is important to resolve relationship conflicts as well. Identify the root cause of the conflict by talking to the team members involved in the conflict in a one-on-one setting. Avoid taking sides or showing favoritism. Resolving relationship conflicts requires handling people’s emotions. Sometimes this results in heated arguments and personal attacks. If you are comfortable facilitating discussions to resolve relationship conflict, go for it. I personally do not try to get into solving team member’s relationship conflicts, as these need to be handled sensitively and might require manager or HR intervention</a:t>
            </a:r>
            <a:r>
              <a:rPr lang="en-US" sz="1800" dirty="0">
                <a:solidFill>
                  <a:srgbClr val="000000"/>
                </a:solidFill>
                <a:effectLst/>
                <a:latin typeface="Arial" panose="020B0604020202020204" pitchFamily="34" charset="0"/>
                <a:ea typeface="ヒラギノ角ゴ Pro W3"/>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C746E02D-76F6-48F9-A84A-3D97C8D26A1D}" type="slidenum">
              <a:rPr lang="en-CA" smtClean="0"/>
              <a:t>4</a:t>
            </a:fld>
            <a:endParaRPr lang="en-CA"/>
          </a:p>
        </p:txBody>
      </p:sp>
    </p:spTree>
    <p:extLst>
      <p:ext uri="{BB962C8B-B14F-4D97-AF65-F5344CB8AC3E}">
        <p14:creationId xmlns:p14="http://schemas.microsoft.com/office/powerpoint/2010/main" val="377958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ヒラギノ角ゴ Pro W3"/>
                <a:cs typeface="Times New Roman" panose="02020603050405020304" pitchFamily="18" charset="0"/>
              </a:rPr>
              <a:t>The Big Five Personality Traits: The 5 Factor Model of Personality - OCEAN or CANOE, are a psychological model that describes five broad dimensions of personality: Openness, Conscientiousness, Extraversion, Agreeableness, and Neuroticism. These traits are believed to be relatively stable throughout an individual's lifetime.</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a:p>
            <a:endParaRPr lang="en-CA" dirty="0"/>
          </a:p>
          <a:p>
            <a:r>
              <a:rPr lang="en-CA" dirty="0"/>
              <a:t>In general people are normally distributed on this model. However, there are some differences between men and women. Women are typically higher on Neuroticism and Agreeableness. At the far end of the distributions there are significantly more differences between men and women. For example, almost all, of the most disagreeable people are men. </a:t>
            </a:r>
          </a:p>
          <a:p>
            <a:endParaRPr lang="en-CA" dirty="0"/>
          </a:p>
          <a:p>
            <a:r>
              <a:rPr lang="en-CA" dirty="0"/>
              <a:t>The purpose of learning this model is to better understand yourself and others by your similarities and differences in each of these categories.</a:t>
            </a:r>
          </a:p>
        </p:txBody>
      </p:sp>
      <p:sp>
        <p:nvSpPr>
          <p:cNvPr id="4" name="Slide Number Placeholder 3"/>
          <p:cNvSpPr>
            <a:spLocks noGrp="1"/>
          </p:cNvSpPr>
          <p:nvPr>
            <p:ph type="sldNum" sz="quarter" idx="5"/>
          </p:nvPr>
        </p:nvSpPr>
        <p:spPr/>
        <p:txBody>
          <a:bodyPr/>
          <a:lstStyle/>
          <a:p>
            <a:fld id="{5730F600-EFA6-45BB-B0B5-C338EA21D623}" type="slidenum">
              <a:rPr lang="en-CA" smtClean="0"/>
              <a:t>5</a:t>
            </a:fld>
            <a:endParaRPr lang="en-CA"/>
          </a:p>
        </p:txBody>
      </p:sp>
    </p:spTree>
    <p:extLst>
      <p:ext uri="{BB962C8B-B14F-4D97-AF65-F5344CB8AC3E}">
        <p14:creationId xmlns:p14="http://schemas.microsoft.com/office/powerpoint/2010/main" val="304283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Allow students to read the slide then ask if any points stand out to them.</a:t>
            </a:r>
          </a:p>
          <a:p>
            <a:endParaRPr lang="en-CA" dirty="0"/>
          </a:p>
          <a:p>
            <a:r>
              <a:rPr lang="en-CA" dirty="0"/>
              <a:t>???Creativity is the ability to generate a broad range of original and practical ideas. One exercise is to have everyone in the room come up with as many different uses for a brick in one minute. Then differentiate those who had original ideas that no one else had. ????</a:t>
            </a:r>
          </a:p>
          <a:p>
            <a:endParaRPr lang="en-CA" dirty="0"/>
          </a:p>
          <a:p>
            <a:r>
              <a:rPr lang="en-CA" dirty="0"/>
              <a:t>Intellect is a direct reflection of IQ which is the most reliable measure of intelligence or a person’s capacity to learn.</a:t>
            </a:r>
          </a:p>
          <a:p>
            <a:endParaRPr lang="en-CA" dirty="0"/>
          </a:p>
          <a:p>
            <a:r>
              <a:rPr lang="en-CA" dirty="0"/>
              <a:t>Louis Pasteur – Milk pasteurization</a:t>
            </a:r>
          </a:p>
          <a:p>
            <a:r>
              <a:rPr lang="en-CA" dirty="0"/>
              <a:t>Picasso – </a:t>
            </a:r>
            <a:r>
              <a:rPr lang="en-CA" b="1" i="0" dirty="0">
                <a:solidFill>
                  <a:srgbClr val="5F6368"/>
                </a:solidFill>
                <a:effectLst/>
                <a:latin typeface="arial" panose="020B0604020202020204" pitchFamily="34" charset="0"/>
              </a:rPr>
              <a:t>13,500 paintings</a:t>
            </a:r>
            <a:r>
              <a:rPr lang="en-CA" b="0" i="0" dirty="0">
                <a:solidFill>
                  <a:srgbClr val="4D5156"/>
                </a:solidFill>
                <a:effectLst/>
                <a:latin typeface="arial" panose="020B0604020202020204" pitchFamily="34" charset="0"/>
              </a:rPr>
              <a:t>; 100,000 graphic prints or engravings; 34,000 book illustrations; 300 sculptures and ceramics</a:t>
            </a:r>
            <a:endParaRPr lang="en-CA" dirty="0"/>
          </a:p>
        </p:txBody>
      </p:sp>
      <p:sp>
        <p:nvSpPr>
          <p:cNvPr id="4" name="Slide Number Placeholder 3"/>
          <p:cNvSpPr>
            <a:spLocks noGrp="1"/>
          </p:cNvSpPr>
          <p:nvPr>
            <p:ph type="sldNum" sz="quarter" idx="5"/>
          </p:nvPr>
        </p:nvSpPr>
        <p:spPr/>
        <p:txBody>
          <a:bodyPr/>
          <a:lstStyle/>
          <a:p>
            <a:fld id="{C746E02D-76F6-48F9-A84A-3D97C8D26A1D}" type="slidenum">
              <a:rPr lang="en-CA" smtClean="0"/>
              <a:t>6</a:t>
            </a:fld>
            <a:endParaRPr lang="en-CA"/>
          </a:p>
        </p:txBody>
      </p:sp>
    </p:spTree>
    <p:extLst>
      <p:ext uri="{BB962C8B-B14F-4D97-AF65-F5344CB8AC3E}">
        <p14:creationId xmlns:p14="http://schemas.microsoft.com/office/powerpoint/2010/main" val="268804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dirty="0"/>
              <a:t>Allow students to read the slide then ask if any points stand out to them.</a:t>
            </a:r>
          </a:p>
          <a:p>
            <a:endParaRPr lang="en-CA" dirty="0"/>
          </a:p>
          <a:p>
            <a:r>
              <a:rPr lang="en-CA" dirty="0"/>
              <a:t>Orderliness is associated with sensitivity to disgust</a:t>
            </a:r>
          </a:p>
          <a:p>
            <a:endParaRPr lang="en-CA" dirty="0"/>
          </a:p>
          <a:p>
            <a:r>
              <a:rPr lang="en-CA" dirty="0"/>
              <a:t>High conscientiousness and high IQ predict managerial and administrative success.</a:t>
            </a:r>
            <a:r>
              <a:rPr lang="en-CA" sz="1800" dirty="0">
                <a:solidFill>
                  <a:srgbClr val="000000"/>
                </a:solidFill>
                <a:effectLst/>
                <a:latin typeface="Arial" panose="020B0604020202020204" pitchFamily="34" charset="0"/>
                <a:ea typeface="ヒラギノ角ゴ Pro W3"/>
              </a:rPr>
              <a:t> </a:t>
            </a:r>
          </a:p>
          <a:p>
            <a:r>
              <a:rPr lang="en-CA" sz="1800" dirty="0">
                <a:solidFill>
                  <a:srgbClr val="000000"/>
                </a:solidFill>
                <a:effectLst/>
                <a:latin typeface="Arial" panose="020B0604020202020204" pitchFamily="34" charset="0"/>
                <a:ea typeface="ヒラギノ角ゴ Pro W3"/>
              </a:rPr>
              <a:t>The Longevity Project study stated that Conscientiousness was a key predictor for a long life. The more conscientious and goal-oriented an individual was, the longer they tended to live. </a:t>
            </a:r>
            <a:endParaRPr lang="en-CA" dirty="0"/>
          </a:p>
          <a:p>
            <a:endParaRPr lang="en-CA" dirty="0"/>
          </a:p>
          <a:p>
            <a:r>
              <a:rPr lang="en-CA" dirty="0"/>
              <a:t>Political affiliation is correlated with personality: Conservatives are higher in Conscientiousness Liberals are higher in openness.</a:t>
            </a:r>
          </a:p>
          <a:p>
            <a:endParaRPr lang="en-CA" dirty="0"/>
          </a:p>
          <a:p>
            <a:r>
              <a:rPr lang="en-CA" dirty="0"/>
              <a:t>Abraham Lincoln, Theodore Roosevelt </a:t>
            </a:r>
          </a:p>
        </p:txBody>
      </p:sp>
      <p:sp>
        <p:nvSpPr>
          <p:cNvPr id="4" name="Slide Number Placeholder 3"/>
          <p:cNvSpPr>
            <a:spLocks noGrp="1"/>
          </p:cNvSpPr>
          <p:nvPr>
            <p:ph type="sldNum" sz="quarter" idx="5"/>
          </p:nvPr>
        </p:nvSpPr>
        <p:spPr/>
        <p:txBody>
          <a:bodyPr/>
          <a:lstStyle/>
          <a:p>
            <a:fld id="{C746E02D-76F6-48F9-A84A-3D97C8D26A1D}" type="slidenum">
              <a:rPr lang="en-CA" smtClean="0"/>
              <a:t>7</a:t>
            </a:fld>
            <a:endParaRPr lang="en-CA"/>
          </a:p>
        </p:txBody>
      </p:sp>
    </p:spTree>
    <p:extLst>
      <p:ext uri="{BB962C8B-B14F-4D97-AF65-F5344CB8AC3E}">
        <p14:creationId xmlns:p14="http://schemas.microsoft.com/office/powerpoint/2010/main" val="136815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dirty="0"/>
              <a:t>Allow students to read the slide then ask if any points stand out to them.</a:t>
            </a:r>
          </a:p>
          <a:p>
            <a:pPr defTabSz="933237">
              <a:defRPr/>
            </a:pPr>
            <a:endParaRPr lang="en-CA" dirty="0"/>
          </a:p>
          <a:p>
            <a:pPr defTabSz="933237">
              <a:defRPr/>
            </a:pPr>
            <a:r>
              <a:rPr lang="en-CA" dirty="0"/>
              <a:t>Extraverts tend to value the present; Introverts tend to value the future.</a:t>
            </a:r>
          </a:p>
          <a:p>
            <a:pPr defTabSz="933237">
              <a:defRPr/>
            </a:pPr>
            <a:r>
              <a:rPr lang="en-CA" dirty="0"/>
              <a:t>Positive emotions move people forward towards desired goals, negative emotions will stop or move people backward.</a:t>
            </a:r>
          </a:p>
          <a:p>
            <a:endParaRPr lang="en-CA" dirty="0"/>
          </a:p>
        </p:txBody>
      </p:sp>
      <p:sp>
        <p:nvSpPr>
          <p:cNvPr id="4" name="Slide Number Placeholder 3"/>
          <p:cNvSpPr>
            <a:spLocks noGrp="1"/>
          </p:cNvSpPr>
          <p:nvPr>
            <p:ph type="sldNum" sz="quarter" idx="5"/>
          </p:nvPr>
        </p:nvSpPr>
        <p:spPr/>
        <p:txBody>
          <a:bodyPr/>
          <a:lstStyle/>
          <a:p>
            <a:fld id="{C746E02D-76F6-48F9-A84A-3D97C8D26A1D}" type="slidenum">
              <a:rPr lang="en-CA" smtClean="0"/>
              <a:t>8</a:t>
            </a:fld>
            <a:endParaRPr lang="en-CA"/>
          </a:p>
        </p:txBody>
      </p:sp>
    </p:spTree>
    <p:extLst>
      <p:ext uri="{BB962C8B-B14F-4D97-AF65-F5344CB8AC3E}">
        <p14:creationId xmlns:p14="http://schemas.microsoft.com/office/powerpoint/2010/main" val="3501971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dirty="0"/>
              <a:t>Allow students to read the slide then ask if any points stand out to them.</a:t>
            </a:r>
          </a:p>
          <a:p>
            <a:endParaRPr lang="en-CA" dirty="0"/>
          </a:p>
          <a:p>
            <a:r>
              <a:rPr lang="en-CA" dirty="0"/>
              <a:t>Agreeableness is linked to the idea of how much we should value our own interests compared to others. </a:t>
            </a:r>
          </a:p>
          <a:p>
            <a:r>
              <a:rPr lang="en-CA" dirty="0"/>
              <a:t>Agreeable behaviour is an adaptation of maternal care</a:t>
            </a:r>
          </a:p>
          <a:p>
            <a:r>
              <a:rPr lang="en-CA" dirty="0"/>
              <a:t>Disagreeable behaviour is an adaptation of predatory aggression</a:t>
            </a:r>
          </a:p>
          <a:p>
            <a:endParaRPr lang="en-CA" dirty="0"/>
          </a:p>
          <a:p>
            <a:r>
              <a:rPr lang="en-CA" dirty="0"/>
              <a:t>Research has shown that disagreeable people are less likely to be used by other people, are often paid more for the same work, and do not become resentful</a:t>
            </a:r>
          </a:p>
          <a:p>
            <a:r>
              <a:rPr lang="en-CA" dirty="0"/>
              <a:t>Agreeable people can become more resentful or passive aggressive over time under certain conditions.</a:t>
            </a:r>
          </a:p>
        </p:txBody>
      </p:sp>
      <p:sp>
        <p:nvSpPr>
          <p:cNvPr id="4" name="Slide Number Placeholder 3"/>
          <p:cNvSpPr>
            <a:spLocks noGrp="1"/>
          </p:cNvSpPr>
          <p:nvPr>
            <p:ph type="sldNum" sz="quarter" idx="5"/>
          </p:nvPr>
        </p:nvSpPr>
        <p:spPr/>
        <p:txBody>
          <a:bodyPr/>
          <a:lstStyle/>
          <a:p>
            <a:fld id="{C746E02D-76F6-48F9-A84A-3D97C8D26A1D}" type="slidenum">
              <a:rPr lang="en-CA" smtClean="0"/>
              <a:t>9</a:t>
            </a:fld>
            <a:endParaRPr lang="en-CA"/>
          </a:p>
        </p:txBody>
      </p:sp>
    </p:spTree>
    <p:extLst>
      <p:ext uri="{BB962C8B-B14F-4D97-AF65-F5344CB8AC3E}">
        <p14:creationId xmlns:p14="http://schemas.microsoft.com/office/powerpoint/2010/main" val="306647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667E-9B32-306F-0940-CD0CB21C3B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CFFA78B-48F3-D8F8-D293-311D102B8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25810D8-7B58-D30A-8909-7B50EA7F6AE0}"/>
              </a:ext>
            </a:extLst>
          </p:cNvPr>
          <p:cNvSpPr>
            <a:spLocks noGrp="1"/>
          </p:cNvSpPr>
          <p:nvPr>
            <p:ph type="dt" sz="half" idx="10"/>
          </p:nvPr>
        </p:nvSpPr>
        <p:spPr/>
        <p:txBody>
          <a:bodyPr/>
          <a:lstStyle/>
          <a:p>
            <a:fld id="{5555963F-B10E-4E3A-8A15-9902EAFA0FBF}" type="datetimeFigureOut">
              <a:rPr lang="en-CA" smtClean="0"/>
              <a:t>2024-09-11</a:t>
            </a:fld>
            <a:endParaRPr lang="en-CA"/>
          </a:p>
        </p:txBody>
      </p:sp>
      <p:sp>
        <p:nvSpPr>
          <p:cNvPr id="5" name="Footer Placeholder 4">
            <a:extLst>
              <a:ext uri="{FF2B5EF4-FFF2-40B4-BE49-F238E27FC236}">
                <a16:creationId xmlns:a16="http://schemas.microsoft.com/office/drawing/2014/main" id="{F592233A-E5BD-967E-29F2-BC1B890AEF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09EA92-50AE-DEE0-2672-F1CFFD61F8DA}"/>
              </a:ext>
            </a:extLst>
          </p:cNvPr>
          <p:cNvSpPr>
            <a:spLocks noGrp="1"/>
          </p:cNvSpPr>
          <p:nvPr>
            <p:ph type="sldNum" sz="quarter" idx="12"/>
          </p:nvPr>
        </p:nvSpPr>
        <p:spPr/>
        <p:txBody>
          <a:bodyPr/>
          <a:lstStyle/>
          <a:p>
            <a:fld id="{69474928-B9B1-417E-8AF4-4A9A7D1DB558}" type="slidenum">
              <a:rPr lang="en-CA" smtClean="0"/>
              <a:t>‹#›</a:t>
            </a:fld>
            <a:endParaRPr lang="en-CA"/>
          </a:p>
        </p:txBody>
      </p:sp>
    </p:spTree>
    <p:extLst>
      <p:ext uri="{BB962C8B-B14F-4D97-AF65-F5344CB8AC3E}">
        <p14:creationId xmlns:p14="http://schemas.microsoft.com/office/powerpoint/2010/main" val="115459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2161-B3EA-13D1-C993-80577576585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5F63819-4108-01D1-85F0-103E735782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BC951F-ED82-BF81-4285-111272D5456A}"/>
              </a:ext>
            </a:extLst>
          </p:cNvPr>
          <p:cNvSpPr>
            <a:spLocks noGrp="1"/>
          </p:cNvSpPr>
          <p:nvPr>
            <p:ph type="dt" sz="half" idx="10"/>
          </p:nvPr>
        </p:nvSpPr>
        <p:spPr/>
        <p:txBody>
          <a:bodyPr/>
          <a:lstStyle/>
          <a:p>
            <a:fld id="{5555963F-B10E-4E3A-8A15-9902EAFA0FBF}" type="datetimeFigureOut">
              <a:rPr lang="en-CA" smtClean="0"/>
              <a:t>2024-09-11</a:t>
            </a:fld>
            <a:endParaRPr lang="en-CA"/>
          </a:p>
        </p:txBody>
      </p:sp>
      <p:sp>
        <p:nvSpPr>
          <p:cNvPr id="5" name="Footer Placeholder 4">
            <a:extLst>
              <a:ext uri="{FF2B5EF4-FFF2-40B4-BE49-F238E27FC236}">
                <a16:creationId xmlns:a16="http://schemas.microsoft.com/office/drawing/2014/main" id="{4FA54F91-642A-9D7D-EEED-648AA8D83D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FBB07F9-D605-BB01-58F1-FE4A62ABA3A5}"/>
              </a:ext>
            </a:extLst>
          </p:cNvPr>
          <p:cNvSpPr>
            <a:spLocks noGrp="1"/>
          </p:cNvSpPr>
          <p:nvPr>
            <p:ph type="sldNum" sz="quarter" idx="12"/>
          </p:nvPr>
        </p:nvSpPr>
        <p:spPr/>
        <p:txBody>
          <a:bodyPr/>
          <a:lstStyle/>
          <a:p>
            <a:fld id="{69474928-B9B1-417E-8AF4-4A9A7D1DB558}" type="slidenum">
              <a:rPr lang="en-CA" smtClean="0"/>
              <a:t>‹#›</a:t>
            </a:fld>
            <a:endParaRPr lang="en-CA"/>
          </a:p>
        </p:txBody>
      </p:sp>
    </p:spTree>
    <p:extLst>
      <p:ext uri="{BB962C8B-B14F-4D97-AF65-F5344CB8AC3E}">
        <p14:creationId xmlns:p14="http://schemas.microsoft.com/office/powerpoint/2010/main" val="48235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31E815-7874-CAAC-566B-01DC5EDFE8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1F55FD5-D859-8407-311C-1B813DD87B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79A745D-DC10-0D5A-3414-D908A8683792}"/>
              </a:ext>
            </a:extLst>
          </p:cNvPr>
          <p:cNvSpPr>
            <a:spLocks noGrp="1"/>
          </p:cNvSpPr>
          <p:nvPr>
            <p:ph type="dt" sz="half" idx="10"/>
          </p:nvPr>
        </p:nvSpPr>
        <p:spPr/>
        <p:txBody>
          <a:bodyPr/>
          <a:lstStyle/>
          <a:p>
            <a:fld id="{5555963F-B10E-4E3A-8A15-9902EAFA0FBF}" type="datetimeFigureOut">
              <a:rPr lang="en-CA" smtClean="0"/>
              <a:t>2024-09-11</a:t>
            </a:fld>
            <a:endParaRPr lang="en-CA"/>
          </a:p>
        </p:txBody>
      </p:sp>
      <p:sp>
        <p:nvSpPr>
          <p:cNvPr id="5" name="Footer Placeholder 4">
            <a:extLst>
              <a:ext uri="{FF2B5EF4-FFF2-40B4-BE49-F238E27FC236}">
                <a16:creationId xmlns:a16="http://schemas.microsoft.com/office/drawing/2014/main" id="{30D260D7-DCBF-B6C9-5F31-18A89BE4289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EC5FB78-03B2-94EF-BBCA-A4095D51DD51}"/>
              </a:ext>
            </a:extLst>
          </p:cNvPr>
          <p:cNvSpPr>
            <a:spLocks noGrp="1"/>
          </p:cNvSpPr>
          <p:nvPr>
            <p:ph type="sldNum" sz="quarter" idx="12"/>
          </p:nvPr>
        </p:nvSpPr>
        <p:spPr/>
        <p:txBody>
          <a:bodyPr/>
          <a:lstStyle/>
          <a:p>
            <a:fld id="{69474928-B9B1-417E-8AF4-4A9A7D1DB558}" type="slidenum">
              <a:rPr lang="en-CA" smtClean="0"/>
              <a:t>‹#›</a:t>
            </a:fld>
            <a:endParaRPr lang="en-CA"/>
          </a:p>
        </p:txBody>
      </p:sp>
    </p:spTree>
    <p:extLst>
      <p:ext uri="{BB962C8B-B14F-4D97-AF65-F5344CB8AC3E}">
        <p14:creationId xmlns:p14="http://schemas.microsoft.com/office/powerpoint/2010/main" val="416787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6915-CC18-3424-8502-30D0274F40F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3C3E585-08B4-7789-CCED-4B6428996C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5BC97C6-CA73-8B4B-377C-CEC68A95A002}"/>
              </a:ext>
            </a:extLst>
          </p:cNvPr>
          <p:cNvSpPr>
            <a:spLocks noGrp="1"/>
          </p:cNvSpPr>
          <p:nvPr>
            <p:ph type="dt" sz="half" idx="10"/>
          </p:nvPr>
        </p:nvSpPr>
        <p:spPr/>
        <p:txBody>
          <a:bodyPr/>
          <a:lstStyle/>
          <a:p>
            <a:fld id="{5555963F-B10E-4E3A-8A15-9902EAFA0FBF}" type="datetimeFigureOut">
              <a:rPr lang="en-CA" smtClean="0"/>
              <a:t>2024-09-11</a:t>
            </a:fld>
            <a:endParaRPr lang="en-CA"/>
          </a:p>
        </p:txBody>
      </p:sp>
      <p:sp>
        <p:nvSpPr>
          <p:cNvPr id="5" name="Footer Placeholder 4">
            <a:extLst>
              <a:ext uri="{FF2B5EF4-FFF2-40B4-BE49-F238E27FC236}">
                <a16:creationId xmlns:a16="http://schemas.microsoft.com/office/drawing/2014/main" id="{54F8C003-6B35-7ED9-B05D-69B570183F6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BCECD8B-DA20-BE6A-AA7C-1A5D490F26D6}"/>
              </a:ext>
            </a:extLst>
          </p:cNvPr>
          <p:cNvSpPr>
            <a:spLocks noGrp="1"/>
          </p:cNvSpPr>
          <p:nvPr>
            <p:ph type="sldNum" sz="quarter" idx="12"/>
          </p:nvPr>
        </p:nvSpPr>
        <p:spPr/>
        <p:txBody>
          <a:bodyPr/>
          <a:lstStyle/>
          <a:p>
            <a:fld id="{69474928-B9B1-417E-8AF4-4A9A7D1DB558}" type="slidenum">
              <a:rPr lang="en-CA" smtClean="0"/>
              <a:t>‹#›</a:t>
            </a:fld>
            <a:endParaRPr lang="en-CA"/>
          </a:p>
        </p:txBody>
      </p:sp>
    </p:spTree>
    <p:extLst>
      <p:ext uri="{BB962C8B-B14F-4D97-AF65-F5344CB8AC3E}">
        <p14:creationId xmlns:p14="http://schemas.microsoft.com/office/powerpoint/2010/main" val="149159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7BC4-6275-2778-DBEC-20B55CEEA8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A2B2D69-481E-80A2-2B31-11CCE97667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C79E9-F449-037F-FB66-A3995841F1F0}"/>
              </a:ext>
            </a:extLst>
          </p:cNvPr>
          <p:cNvSpPr>
            <a:spLocks noGrp="1"/>
          </p:cNvSpPr>
          <p:nvPr>
            <p:ph type="dt" sz="half" idx="10"/>
          </p:nvPr>
        </p:nvSpPr>
        <p:spPr/>
        <p:txBody>
          <a:bodyPr/>
          <a:lstStyle/>
          <a:p>
            <a:fld id="{5555963F-B10E-4E3A-8A15-9902EAFA0FBF}" type="datetimeFigureOut">
              <a:rPr lang="en-CA" smtClean="0"/>
              <a:t>2024-09-11</a:t>
            </a:fld>
            <a:endParaRPr lang="en-CA"/>
          </a:p>
        </p:txBody>
      </p:sp>
      <p:sp>
        <p:nvSpPr>
          <p:cNvPr id="5" name="Footer Placeholder 4">
            <a:extLst>
              <a:ext uri="{FF2B5EF4-FFF2-40B4-BE49-F238E27FC236}">
                <a16:creationId xmlns:a16="http://schemas.microsoft.com/office/drawing/2014/main" id="{0AD3B848-9A6F-534F-22FF-504066E00B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96AF0F-F19E-49EB-2EE6-D3B0FB9FF06E}"/>
              </a:ext>
            </a:extLst>
          </p:cNvPr>
          <p:cNvSpPr>
            <a:spLocks noGrp="1"/>
          </p:cNvSpPr>
          <p:nvPr>
            <p:ph type="sldNum" sz="quarter" idx="12"/>
          </p:nvPr>
        </p:nvSpPr>
        <p:spPr/>
        <p:txBody>
          <a:bodyPr/>
          <a:lstStyle/>
          <a:p>
            <a:fld id="{69474928-B9B1-417E-8AF4-4A9A7D1DB558}" type="slidenum">
              <a:rPr lang="en-CA" smtClean="0"/>
              <a:t>‹#›</a:t>
            </a:fld>
            <a:endParaRPr lang="en-CA"/>
          </a:p>
        </p:txBody>
      </p:sp>
    </p:spTree>
    <p:extLst>
      <p:ext uri="{BB962C8B-B14F-4D97-AF65-F5344CB8AC3E}">
        <p14:creationId xmlns:p14="http://schemas.microsoft.com/office/powerpoint/2010/main" val="416159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0D51-D509-CD93-73A3-F4408479601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8DA436E-3FA2-7F91-E784-8424356539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389ADA4-58ED-3125-DE74-8E3F20F00C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A512009-7891-CC74-7F19-A1FC95EBD4A8}"/>
              </a:ext>
            </a:extLst>
          </p:cNvPr>
          <p:cNvSpPr>
            <a:spLocks noGrp="1"/>
          </p:cNvSpPr>
          <p:nvPr>
            <p:ph type="dt" sz="half" idx="10"/>
          </p:nvPr>
        </p:nvSpPr>
        <p:spPr/>
        <p:txBody>
          <a:bodyPr/>
          <a:lstStyle/>
          <a:p>
            <a:fld id="{5555963F-B10E-4E3A-8A15-9902EAFA0FBF}" type="datetimeFigureOut">
              <a:rPr lang="en-CA" smtClean="0"/>
              <a:t>2024-09-11</a:t>
            </a:fld>
            <a:endParaRPr lang="en-CA"/>
          </a:p>
        </p:txBody>
      </p:sp>
      <p:sp>
        <p:nvSpPr>
          <p:cNvPr id="6" name="Footer Placeholder 5">
            <a:extLst>
              <a:ext uri="{FF2B5EF4-FFF2-40B4-BE49-F238E27FC236}">
                <a16:creationId xmlns:a16="http://schemas.microsoft.com/office/drawing/2014/main" id="{EF3D04B9-F29B-4A22-C921-B1441EE9450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4B54F5B-8D1C-E2D3-9288-A092CC643F51}"/>
              </a:ext>
            </a:extLst>
          </p:cNvPr>
          <p:cNvSpPr>
            <a:spLocks noGrp="1"/>
          </p:cNvSpPr>
          <p:nvPr>
            <p:ph type="sldNum" sz="quarter" idx="12"/>
          </p:nvPr>
        </p:nvSpPr>
        <p:spPr/>
        <p:txBody>
          <a:bodyPr/>
          <a:lstStyle/>
          <a:p>
            <a:fld id="{69474928-B9B1-417E-8AF4-4A9A7D1DB558}" type="slidenum">
              <a:rPr lang="en-CA" smtClean="0"/>
              <a:t>‹#›</a:t>
            </a:fld>
            <a:endParaRPr lang="en-CA"/>
          </a:p>
        </p:txBody>
      </p:sp>
    </p:spTree>
    <p:extLst>
      <p:ext uri="{BB962C8B-B14F-4D97-AF65-F5344CB8AC3E}">
        <p14:creationId xmlns:p14="http://schemas.microsoft.com/office/powerpoint/2010/main" val="17107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1881-8538-EF02-E614-A3DDEB0746D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D4A2899-337C-9877-C945-0185016A30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EE9763-F0EC-CBF0-D4EE-3A3338050A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7628E51-208B-5683-6B54-F1A8FCE35F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E52250-FDC9-AE78-663A-4EC87A074E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07E44CC-95A7-52AB-3D45-B2D3525C271B}"/>
              </a:ext>
            </a:extLst>
          </p:cNvPr>
          <p:cNvSpPr>
            <a:spLocks noGrp="1"/>
          </p:cNvSpPr>
          <p:nvPr>
            <p:ph type="dt" sz="half" idx="10"/>
          </p:nvPr>
        </p:nvSpPr>
        <p:spPr/>
        <p:txBody>
          <a:bodyPr/>
          <a:lstStyle/>
          <a:p>
            <a:fld id="{5555963F-B10E-4E3A-8A15-9902EAFA0FBF}" type="datetimeFigureOut">
              <a:rPr lang="en-CA" smtClean="0"/>
              <a:t>2024-09-11</a:t>
            </a:fld>
            <a:endParaRPr lang="en-CA"/>
          </a:p>
        </p:txBody>
      </p:sp>
      <p:sp>
        <p:nvSpPr>
          <p:cNvPr id="8" name="Footer Placeholder 7">
            <a:extLst>
              <a:ext uri="{FF2B5EF4-FFF2-40B4-BE49-F238E27FC236}">
                <a16:creationId xmlns:a16="http://schemas.microsoft.com/office/drawing/2014/main" id="{43B91593-DE05-878C-241F-1879E86FFA8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12AB995-407E-18F4-20D2-D7F440C90AFD}"/>
              </a:ext>
            </a:extLst>
          </p:cNvPr>
          <p:cNvSpPr>
            <a:spLocks noGrp="1"/>
          </p:cNvSpPr>
          <p:nvPr>
            <p:ph type="sldNum" sz="quarter" idx="12"/>
          </p:nvPr>
        </p:nvSpPr>
        <p:spPr/>
        <p:txBody>
          <a:bodyPr/>
          <a:lstStyle/>
          <a:p>
            <a:fld id="{69474928-B9B1-417E-8AF4-4A9A7D1DB558}" type="slidenum">
              <a:rPr lang="en-CA" smtClean="0"/>
              <a:t>‹#›</a:t>
            </a:fld>
            <a:endParaRPr lang="en-CA"/>
          </a:p>
        </p:txBody>
      </p:sp>
    </p:spTree>
    <p:extLst>
      <p:ext uri="{BB962C8B-B14F-4D97-AF65-F5344CB8AC3E}">
        <p14:creationId xmlns:p14="http://schemas.microsoft.com/office/powerpoint/2010/main" val="363862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15A8-BEB1-CAE5-50B1-648C99F71C5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DDECE7D-ED81-C000-B0CC-7DC3CD09355F}"/>
              </a:ext>
            </a:extLst>
          </p:cNvPr>
          <p:cNvSpPr>
            <a:spLocks noGrp="1"/>
          </p:cNvSpPr>
          <p:nvPr>
            <p:ph type="dt" sz="half" idx="10"/>
          </p:nvPr>
        </p:nvSpPr>
        <p:spPr/>
        <p:txBody>
          <a:bodyPr/>
          <a:lstStyle/>
          <a:p>
            <a:fld id="{5555963F-B10E-4E3A-8A15-9902EAFA0FBF}" type="datetimeFigureOut">
              <a:rPr lang="en-CA" smtClean="0"/>
              <a:t>2024-09-11</a:t>
            </a:fld>
            <a:endParaRPr lang="en-CA"/>
          </a:p>
        </p:txBody>
      </p:sp>
      <p:sp>
        <p:nvSpPr>
          <p:cNvPr id="4" name="Footer Placeholder 3">
            <a:extLst>
              <a:ext uri="{FF2B5EF4-FFF2-40B4-BE49-F238E27FC236}">
                <a16:creationId xmlns:a16="http://schemas.microsoft.com/office/drawing/2014/main" id="{D1924F07-C5E8-3096-72AF-377A17AFC7D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1B2BFA7-C207-92AA-9F43-02EFEDEE9CCB}"/>
              </a:ext>
            </a:extLst>
          </p:cNvPr>
          <p:cNvSpPr>
            <a:spLocks noGrp="1"/>
          </p:cNvSpPr>
          <p:nvPr>
            <p:ph type="sldNum" sz="quarter" idx="12"/>
          </p:nvPr>
        </p:nvSpPr>
        <p:spPr/>
        <p:txBody>
          <a:bodyPr/>
          <a:lstStyle/>
          <a:p>
            <a:fld id="{69474928-B9B1-417E-8AF4-4A9A7D1DB558}" type="slidenum">
              <a:rPr lang="en-CA" smtClean="0"/>
              <a:t>‹#›</a:t>
            </a:fld>
            <a:endParaRPr lang="en-CA"/>
          </a:p>
        </p:txBody>
      </p:sp>
    </p:spTree>
    <p:extLst>
      <p:ext uri="{BB962C8B-B14F-4D97-AF65-F5344CB8AC3E}">
        <p14:creationId xmlns:p14="http://schemas.microsoft.com/office/powerpoint/2010/main" val="390598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00FC11-9F26-AD85-091F-402ADDFCFBEF}"/>
              </a:ext>
            </a:extLst>
          </p:cNvPr>
          <p:cNvSpPr>
            <a:spLocks noGrp="1"/>
          </p:cNvSpPr>
          <p:nvPr>
            <p:ph type="dt" sz="half" idx="10"/>
          </p:nvPr>
        </p:nvSpPr>
        <p:spPr/>
        <p:txBody>
          <a:bodyPr/>
          <a:lstStyle/>
          <a:p>
            <a:fld id="{5555963F-B10E-4E3A-8A15-9902EAFA0FBF}" type="datetimeFigureOut">
              <a:rPr lang="en-CA" smtClean="0"/>
              <a:t>2024-09-11</a:t>
            </a:fld>
            <a:endParaRPr lang="en-CA"/>
          </a:p>
        </p:txBody>
      </p:sp>
      <p:sp>
        <p:nvSpPr>
          <p:cNvPr id="3" name="Footer Placeholder 2">
            <a:extLst>
              <a:ext uri="{FF2B5EF4-FFF2-40B4-BE49-F238E27FC236}">
                <a16:creationId xmlns:a16="http://schemas.microsoft.com/office/drawing/2014/main" id="{F789F289-119E-99B9-7EB6-0EF0685B039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F53E606-C30C-A2D0-08B3-BFB768B5DEAD}"/>
              </a:ext>
            </a:extLst>
          </p:cNvPr>
          <p:cNvSpPr>
            <a:spLocks noGrp="1"/>
          </p:cNvSpPr>
          <p:nvPr>
            <p:ph type="sldNum" sz="quarter" idx="12"/>
          </p:nvPr>
        </p:nvSpPr>
        <p:spPr/>
        <p:txBody>
          <a:bodyPr/>
          <a:lstStyle/>
          <a:p>
            <a:fld id="{69474928-B9B1-417E-8AF4-4A9A7D1DB558}" type="slidenum">
              <a:rPr lang="en-CA" smtClean="0"/>
              <a:t>‹#›</a:t>
            </a:fld>
            <a:endParaRPr lang="en-CA"/>
          </a:p>
        </p:txBody>
      </p:sp>
    </p:spTree>
    <p:extLst>
      <p:ext uri="{BB962C8B-B14F-4D97-AF65-F5344CB8AC3E}">
        <p14:creationId xmlns:p14="http://schemas.microsoft.com/office/powerpoint/2010/main" val="153439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BF1F-984B-C911-8C75-50FBA4AF88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7B81059-E8FF-B73C-7C0D-9EDBB22297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C21F690-3A33-BB2E-8DFB-20F11526E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CE0D1D-526B-6B22-824D-81C1A548462A}"/>
              </a:ext>
            </a:extLst>
          </p:cNvPr>
          <p:cNvSpPr>
            <a:spLocks noGrp="1"/>
          </p:cNvSpPr>
          <p:nvPr>
            <p:ph type="dt" sz="half" idx="10"/>
          </p:nvPr>
        </p:nvSpPr>
        <p:spPr/>
        <p:txBody>
          <a:bodyPr/>
          <a:lstStyle/>
          <a:p>
            <a:fld id="{5555963F-B10E-4E3A-8A15-9902EAFA0FBF}" type="datetimeFigureOut">
              <a:rPr lang="en-CA" smtClean="0"/>
              <a:t>2024-09-11</a:t>
            </a:fld>
            <a:endParaRPr lang="en-CA"/>
          </a:p>
        </p:txBody>
      </p:sp>
      <p:sp>
        <p:nvSpPr>
          <p:cNvPr id="6" name="Footer Placeholder 5">
            <a:extLst>
              <a:ext uri="{FF2B5EF4-FFF2-40B4-BE49-F238E27FC236}">
                <a16:creationId xmlns:a16="http://schemas.microsoft.com/office/drawing/2014/main" id="{1064A5A5-B18B-7152-3795-56AD364A813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178473D-1A60-36FF-552B-84B6B90FCB56}"/>
              </a:ext>
            </a:extLst>
          </p:cNvPr>
          <p:cNvSpPr>
            <a:spLocks noGrp="1"/>
          </p:cNvSpPr>
          <p:nvPr>
            <p:ph type="sldNum" sz="quarter" idx="12"/>
          </p:nvPr>
        </p:nvSpPr>
        <p:spPr/>
        <p:txBody>
          <a:bodyPr/>
          <a:lstStyle/>
          <a:p>
            <a:fld id="{69474928-B9B1-417E-8AF4-4A9A7D1DB558}" type="slidenum">
              <a:rPr lang="en-CA" smtClean="0"/>
              <a:t>‹#›</a:t>
            </a:fld>
            <a:endParaRPr lang="en-CA"/>
          </a:p>
        </p:txBody>
      </p:sp>
    </p:spTree>
    <p:extLst>
      <p:ext uri="{BB962C8B-B14F-4D97-AF65-F5344CB8AC3E}">
        <p14:creationId xmlns:p14="http://schemas.microsoft.com/office/powerpoint/2010/main" val="302214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23F8-9215-42D1-1AEB-2B536FFE1E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628A184-C22B-1050-3382-6B761E775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2C4FF49-A616-8814-2C85-F6246CC33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11CFC-96BC-6800-6CB4-FD1AB4C5EB7A}"/>
              </a:ext>
            </a:extLst>
          </p:cNvPr>
          <p:cNvSpPr>
            <a:spLocks noGrp="1"/>
          </p:cNvSpPr>
          <p:nvPr>
            <p:ph type="dt" sz="half" idx="10"/>
          </p:nvPr>
        </p:nvSpPr>
        <p:spPr/>
        <p:txBody>
          <a:bodyPr/>
          <a:lstStyle/>
          <a:p>
            <a:fld id="{5555963F-B10E-4E3A-8A15-9902EAFA0FBF}" type="datetimeFigureOut">
              <a:rPr lang="en-CA" smtClean="0"/>
              <a:t>2024-09-11</a:t>
            </a:fld>
            <a:endParaRPr lang="en-CA"/>
          </a:p>
        </p:txBody>
      </p:sp>
      <p:sp>
        <p:nvSpPr>
          <p:cNvPr id="6" name="Footer Placeholder 5">
            <a:extLst>
              <a:ext uri="{FF2B5EF4-FFF2-40B4-BE49-F238E27FC236}">
                <a16:creationId xmlns:a16="http://schemas.microsoft.com/office/drawing/2014/main" id="{FB75C2E7-50BB-4341-42A3-4D7479E9BC1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127EC5B-DF4C-D121-5941-BF17085CDCC2}"/>
              </a:ext>
            </a:extLst>
          </p:cNvPr>
          <p:cNvSpPr>
            <a:spLocks noGrp="1"/>
          </p:cNvSpPr>
          <p:nvPr>
            <p:ph type="sldNum" sz="quarter" idx="12"/>
          </p:nvPr>
        </p:nvSpPr>
        <p:spPr/>
        <p:txBody>
          <a:bodyPr/>
          <a:lstStyle/>
          <a:p>
            <a:fld id="{69474928-B9B1-417E-8AF4-4A9A7D1DB558}" type="slidenum">
              <a:rPr lang="en-CA" smtClean="0"/>
              <a:t>‹#›</a:t>
            </a:fld>
            <a:endParaRPr lang="en-CA"/>
          </a:p>
        </p:txBody>
      </p:sp>
    </p:spTree>
    <p:extLst>
      <p:ext uri="{BB962C8B-B14F-4D97-AF65-F5344CB8AC3E}">
        <p14:creationId xmlns:p14="http://schemas.microsoft.com/office/powerpoint/2010/main" val="2647364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EA53B5-F59B-7789-E3ED-B2EE18B22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3CDCE89-CEB9-FA19-5463-AD3869A33B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B358A1-AC61-64F8-1CCB-DB56A80FB7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5963F-B10E-4E3A-8A15-9902EAFA0FBF}" type="datetimeFigureOut">
              <a:rPr lang="en-CA" smtClean="0"/>
              <a:t>2024-09-11</a:t>
            </a:fld>
            <a:endParaRPr lang="en-CA"/>
          </a:p>
        </p:txBody>
      </p:sp>
      <p:sp>
        <p:nvSpPr>
          <p:cNvPr id="5" name="Footer Placeholder 4">
            <a:extLst>
              <a:ext uri="{FF2B5EF4-FFF2-40B4-BE49-F238E27FC236}">
                <a16:creationId xmlns:a16="http://schemas.microsoft.com/office/drawing/2014/main" id="{54F2093D-F7B0-AF55-256D-94A332DB7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CECB0E1-5B12-C446-D7B1-06F708F8A1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74928-B9B1-417E-8AF4-4A9A7D1DB558}" type="slidenum">
              <a:rPr lang="en-CA" smtClean="0"/>
              <a:t>‹#›</a:t>
            </a:fld>
            <a:endParaRPr lang="en-CA"/>
          </a:p>
        </p:txBody>
      </p:sp>
    </p:spTree>
    <p:extLst>
      <p:ext uri="{BB962C8B-B14F-4D97-AF65-F5344CB8AC3E}">
        <p14:creationId xmlns:p14="http://schemas.microsoft.com/office/powerpoint/2010/main" val="2668929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rojectwhitehorse.com/pdfs/boyd/organic_design.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1" name="Oval 20">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1" name="Straight Connector 30">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9" name="Straight Connector 38">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descr="A group of yellow figures and a red figure on the other side">
            <a:extLst>
              <a:ext uri="{FF2B5EF4-FFF2-40B4-BE49-F238E27FC236}">
                <a16:creationId xmlns:a16="http://schemas.microsoft.com/office/drawing/2014/main" id="{92F65D0D-F44C-56FD-7CC3-8D2FD7E564C4}"/>
              </a:ext>
            </a:extLst>
          </p:cNvPr>
          <p:cNvPicPr>
            <a:picLocks noChangeAspect="1"/>
          </p:cNvPicPr>
          <p:nvPr/>
        </p:nvPicPr>
        <p:blipFill rotWithShape="1">
          <a:blip r:embed="rId3">
            <a:duotone>
              <a:prstClr val="black"/>
              <a:schemeClr val="bg1">
                <a:tint val="45000"/>
                <a:satMod val="400000"/>
              </a:schemeClr>
            </a:duotone>
            <a:alphaModFix amt="25000"/>
          </a:blip>
          <a:srcRect t="15730"/>
          <a:stretch/>
        </p:blipFill>
        <p:spPr>
          <a:xfrm>
            <a:off x="568304" y="422077"/>
            <a:ext cx="10691235" cy="6013845"/>
          </a:xfrm>
          <a:prstGeom prst="rect">
            <a:avLst/>
          </a:prstGeom>
        </p:spPr>
      </p:pic>
      <p:sp>
        <p:nvSpPr>
          <p:cNvPr id="2" name="Title 1">
            <a:extLst>
              <a:ext uri="{FF2B5EF4-FFF2-40B4-BE49-F238E27FC236}">
                <a16:creationId xmlns:a16="http://schemas.microsoft.com/office/drawing/2014/main" id="{9EDB6058-6849-080E-852A-DBCE3846EC29}"/>
              </a:ext>
            </a:extLst>
          </p:cNvPr>
          <p:cNvSpPr>
            <a:spLocks noGrp="1"/>
          </p:cNvSpPr>
          <p:nvPr>
            <p:ph type="ctrTitle"/>
          </p:nvPr>
        </p:nvSpPr>
        <p:spPr>
          <a:xfrm>
            <a:off x="2446978" y="2049671"/>
            <a:ext cx="7315200" cy="2702018"/>
          </a:xfrm>
          <a:noFill/>
        </p:spPr>
        <p:txBody>
          <a:bodyPr anchor="b">
            <a:normAutofit/>
          </a:bodyPr>
          <a:lstStyle/>
          <a:p>
            <a:r>
              <a:rPr lang="en-CA" sz="4800" dirty="0">
                <a:solidFill>
                  <a:schemeClr val="bg1"/>
                </a:solidFill>
              </a:rPr>
              <a:t>Interpersonal Conflict</a:t>
            </a:r>
            <a:br>
              <a:rPr lang="en-CA" sz="4800" dirty="0">
                <a:solidFill>
                  <a:schemeClr val="bg1"/>
                </a:solidFill>
              </a:rPr>
            </a:br>
            <a:r>
              <a:rPr lang="en-CA" sz="4800" dirty="0">
                <a:solidFill>
                  <a:schemeClr val="bg1"/>
                </a:solidFill>
              </a:rPr>
              <a:t>and </a:t>
            </a:r>
            <a:br>
              <a:rPr lang="en-CA" sz="4800" dirty="0">
                <a:solidFill>
                  <a:schemeClr val="bg1"/>
                </a:solidFill>
              </a:rPr>
            </a:br>
            <a:r>
              <a:rPr lang="en-CA" sz="4800" dirty="0">
                <a:solidFill>
                  <a:schemeClr val="bg1"/>
                </a:solidFill>
              </a:rPr>
              <a:t>Accountability</a:t>
            </a:r>
          </a:p>
        </p:txBody>
      </p:sp>
    </p:spTree>
    <p:extLst>
      <p:ext uri="{BB962C8B-B14F-4D97-AF65-F5344CB8AC3E}">
        <p14:creationId xmlns:p14="http://schemas.microsoft.com/office/powerpoint/2010/main" val="26371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9C052EA-05E2-403D-965E-52D1BFFA2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DF33A-16B0-C41C-E8F6-13AFB19D86DC}"/>
              </a:ext>
            </a:extLst>
          </p:cNvPr>
          <p:cNvSpPr>
            <a:spLocks noGrp="1"/>
          </p:cNvSpPr>
          <p:nvPr>
            <p:ph type="title"/>
          </p:nvPr>
        </p:nvSpPr>
        <p:spPr>
          <a:xfrm>
            <a:off x="838200" y="365126"/>
            <a:ext cx="10515600" cy="1094740"/>
          </a:xfrm>
        </p:spPr>
        <p:txBody>
          <a:bodyPr vert="horz" lIns="91440" tIns="45720" rIns="91440" bIns="45720" rtlCol="0" anchor="ctr">
            <a:normAutofit/>
          </a:bodyPr>
          <a:lstStyle/>
          <a:p>
            <a:r>
              <a:rPr lang="en-US" kern="1200" dirty="0">
                <a:solidFill>
                  <a:schemeClr val="bg1"/>
                </a:solidFill>
                <a:latin typeface="+mj-lt"/>
                <a:ea typeface="+mj-ea"/>
                <a:cs typeface="+mj-cs"/>
              </a:rPr>
              <a:t>Neuroticism</a:t>
            </a:r>
          </a:p>
        </p:txBody>
      </p:sp>
      <p:sp useBgFill="1">
        <p:nvSpPr>
          <p:cNvPr id="21" name="Rectangle 20">
            <a:extLst>
              <a:ext uri="{FF2B5EF4-FFF2-40B4-BE49-F238E27FC236}">
                <a16:creationId xmlns:a16="http://schemas.microsoft.com/office/drawing/2014/main" id="{4C1936B8-2FFB-4F78-8388-B8C282B8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4EBBB3-1069-C684-0AF0-E00C8287FE0E}"/>
              </a:ext>
            </a:extLst>
          </p:cNvPr>
          <p:cNvSpPr>
            <a:spLocks noGrp="1"/>
          </p:cNvSpPr>
          <p:nvPr>
            <p:ph idx="1"/>
          </p:nvPr>
        </p:nvSpPr>
        <p:spPr>
          <a:xfrm>
            <a:off x="838200" y="2100579"/>
            <a:ext cx="5097779" cy="4076383"/>
          </a:xfrm>
        </p:spPr>
        <p:txBody>
          <a:bodyPr vert="horz" lIns="91440" tIns="45720" rIns="91440" bIns="45720" rtlCol="0" anchor="ctr">
            <a:normAutofit/>
          </a:bodyPr>
          <a:lstStyle/>
          <a:p>
            <a:pPr marL="0"/>
            <a:r>
              <a:rPr lang="en-US" sz="2000" b="1" u="sng" dirty="0"/>
              <a:t>Withdrawal</a:t>
            </a:r>
          </a:p>
          <a:p>
            <a:pPr marL="0"/>
            <a:r>
              <a:rPr lang="en-US" sz="2000" dirty="0"/>
              <a:t>Often feel blue</a:t>
            </a:r>
          </a:p>
          <a:p>
            <a:pPr marL="0"/>
            <a:r>
              <a:rPr lang="en-US" sz="2000" dirty="0"/>
              <a:t>Filled with doubts about things</a:t>
            </a:r>
          </a:p>
          <a:p>
            <a:pPr marL="0"/>
            <a:r>
              <a:rPr lang="en-US" sz="2000" dirty="0"/>
              <a:t>Feel threatened easily</a:t>
            </a:r>
          </a:p>
          <a:p>
            <a:pPr marL="0"/>
            <a:r>
              <a:rPr lang="en-US" sz="2000" dirty="0"/>
              <a:t>Feel depressed</a:t>
            </a:r>
          </a:p>
          <a:p>
            <a:pPr marL="0"/>
            <a:r>
              <a:rPr lang="en-US" sz="2000" dirty="0"/>
              <a:t>Worry about things</a:t>
            </a:r>
          </a:p>
          <a:p>
            <a:pPr marL="0"/>
            <a:r>
              <a:rPr lang="en-US" sz="2000" dirty="0"/>
              <a:t>Easily discouraged</a:t>
            </a:r>
          </a:p>
          <a:p>
            <a:pPr marL="0"/>
            <a:r>
              <a:rPr lang="en-US" sz="2000" dirty="0"/>
              <a:t>Become overwhelmed by events</a:t>
            </a:r>
          </a:p>
          <a:p>
            <a:pPr marL="0"/>
            <a:r>
              <a:rPr lang="en-US" sz="2000" dirty="0"/>
              <a:t>Afraid of many things </a:t>
            </a:r>
          </a:p>
        </p:txBody>
      </p:sp>
      <p:sp>
        <p:nvSpPr>
          <p:cNvPr id="7" name="Content Placeholder 2">
            <a:extLst>
              <a:ext uri="{FF2B5EF4-FFF2-40B4-BE49-F238E27FC236}">
                <a16:creationId xmlns:a16="http://schemas.microsoft.com/office/drawing/2014/main" id="{11FDEDA7-74E8-A18A-F029-B89BDF2A8348}"/>
              </a:ext>
            </a:extLst>
          </p:cNvPr>
          <p:cNvSpPr txBox="1">
            <a:spLocks/>
          </p:cNvSpPr>
          <p:nvPr/>
        </p:nvSpPr>
        <p:spPr>
          <a:xfrm>
            <a:off x="6256020" y="2100579"/>
            <a:ext cx="5097780" cy="40763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600" b="1" u="sng" dirty="0"/>
              <a:t>Volatility</a:t>
            </a:r>
          </a:p>
          <a:p>
            <a:pPr marL="0"/>
            <a:r>
              <a:rPr lang="en-US" sz="1600" dirty="0"/>
              <a:t>Associated with defensive or predatory aggression</a:t>
            </a:r>
          </a:p>
          <a:p>
            <a:pPr marL="0"/>
            <a:r>
              <a:rPr lang="en-US" sz="1600" dirty="0"/>
              <a:t>Get angry easily</a:t>
            </a:r>
          </a:p>
          <a:p>
            <a:pPr marL="0"/>
            <a:r>
              <a:rPr lang="en-US" sz="1600" dirty="0"/>
              <a:t>Get upset easily</a:t>
            </a:r>
          </a:p>
          <a:p>
            <a:pPr marL="0"/>
            <a:r>
              <a:rPr lang="en-US" sz="1600" dirty="0"/>
              <a:t>Can’t keep emotions under control </a:t>
            </a:r>
          </a:p>
          <a:p>
            <a:pPr marL="0"/>
            <a:r>
              <a:rPr lang="en-US" sz="1600" dirty="0"/>
              <a:t>Change mood frequently</a:t>
            </a:r>
          </a:p>
          <a:p>
            <a:pPr marL="0"/>
            <a:r>
              <a:rPr lang="en-US" sz="1600" dirty="0"/>
              <a:t>Moods go up and down easily</a:t>
            </a:r>
          </a:p>
          <a:p>
            <a:pPr marL="0"/>
            <a:r>
              <a:rPr lang="en-US" sz="1600" dirty="0"/>
              <a:t>Easily annoyed</a:t>
            </a:r>
          </a:p>
          <a:p>
            <a:pPr marL="0"/>
            <a:r>
              <a:rPr lang="en-US" sz="1600" dirty="0"/>
              <a:t>Getting easily agitated</a:t>
            </a:r>
          </a:p>
          <a:p>
            <a:pPr marL="0"/>
            <a:r>
              <a:rPr lang="en-US" sz="1600" dirty="0"/>
              <a:t>Can be stirred up easily </a:t>
            </a:r>
          </a:p>
          <a:p>
            <a:pPr marL="0"/>
            <a:r>
              <a:rPr lang="en-US" sz="1600" dirty="0"/>
              <a:t>Hyper-reactive to frustration, disappointment, and pain </a:t>
            </a:r>
          </a:p>
        </p:txBody>
      </p:sp>
      <p:sp>
        <p:nvSpPr>
          <p:cNvPr id="6" name="Content Placeholder 2">
            <a:extLst>
              <a:ext uri="{FF2B5EF4-FFF2-40B4-BE49-F238E27FC236}">
                <a16:creationId xmlns:a16="http://schemas.microsoft.com/office/drawing/2014/main" id="{B9D35655-9D08-00D2-42E1-FA5C8A74A41F}"/>
              </a:ext>
            </a:extLst>
          </p:cNvPr>
          <p:cNvSpPr txBox="1">
            <a:spLocks/>
          </p:cNvSpPr>
          <p:nvPr/>
        </p:nvSpPr>
        <p:spPr>
          <a:xfrm>
            <a:off x="6096000" y="1825625"/>
            <a:ext cx="4953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80937964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2" name="Straight Connector 31">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Graphic 5" descr="Pause">
            <a:extLst>
              <a:ext uri="{FF2B5EF4-FFF2-40B4-BE49-F238E27FC236}">
                <a16:creationId xmlns:a16="http://schemas.microsoft.com/office/drawing/2014/main" id="{1F86BFD7-98BA-E686-370A-6CF3118C2DC0}"/>
              </a:ext>
            </a:extLst>
          </p:cNvPr>
          <p:cNvPicPr>
            <a:picLocks noChangeAspect="1"/>
          </p:cNvPicPr>
          <p:nvPr/>
        </p:nvPicPr>
        <p:blipFill>
          <a:blip r:embed="rId2">
            <a:duotone>
              <a:prstClr val="black"/>
              <a:schemeClr val="bg1">
                <a:tint val="45000"/>
                <a:satMod val="400000"/>
              </a:schemeClr>
            </a:duotone>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21386" y="29548"/>
            <a:ext cx="6013845" cy="6013845"/>
          </a:xfrm>
          <a:prstGeom prst="rect">
            <a:avLst/>
          </a:prstGeom>
        </p:spPr>
      </p:pic>
      <p:sp>
        <p:nvSpPr>
          <p:cNvPr id="2" name="Title 1">
            <a:extLst>
              <a:ext uri="{FF2B5EF4-FFF2-40B4-BE49-F238E27FC236}">
                <a16:creationId xmlns:a16="http://schemas.microsoft.com/office/drawing/2014/main" id="{D4FE114A-0339-8639-B93A-F9F30106E645}"/>
              </a:ext>
            </a:extLst>
          </p:cNvPr>
          <p:cNvSpPr>
            <a:spLocks noGrp="1"/>
          </p:cNvSpPr>
          <p:nvPr>
            <p:ph type="title"/>
          </p:nvPr>
        </p:nvSpPr>
        <p:spPr>
          <a:xfrm>
            <a:off x="2618173" y="630936"/>
            <a:ext cx="7315200" cy="2702018"/>
          </a:xfrm>
          <a:noFill/>
        </p:spPr>
        <p:txBody>
          <a:bodyPr vert="horz" lIns="91440" tIns="45720" rIns="91440" bIns="45720" rtlCol="0" anchor="b">
            <a:normAutofit/>
          </a:bodyPr>
          <a:lstStyle/>
          <a:p>
            <a:pPr algn="ctr"/>
            <a:r>
              <a:rPr lang="en-US" sz="4800" b="1" u="sng" kern="1200">
                <a:solidFill>
                  <a:schemeClr val="bg1"/>
                </a:solidFill>
                <a:latin typeface="+mj-lt"/>
                <a:ea typeface="+mj-ea"/>
                <a:cs typeface="+mj-cs"/>
              </a:rPr>
              <a:t>Break</a:t>
            </a:r>
          </a:p>
        </p:txBody>
      </p:sp>
    </p:spTree>
    <p:extLst>
      <p:ext uri="{BB962C8B-B14F-4D97-AF65-F5344CB8AC3E}">
        <p14:creationId xmlns:p14="http://schemas.microsoft.com/office/powerpoint/2010/main" val="144867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6E89899-0205-27D1-EF44-0418EDD66BBF}"/>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DC86D14-327F-19FF-C2CC-EFDF92EB2EA8}"/>
              </a:ext>
            </a:extLst>
          </p:cNvPr>
          <p:cNvSpPr>
            <a:spLocks noGrp="1"/>
          </p:cNvSpPr>
          <p:nvPr>
            <p:ph type="title"/>
          </p:nvPr>
        </p:nvSpPr>
        <p:spPr>
          <a:xfrm>
            <a:off x="838200" y="365125"/>
            <a:ext cx="10515600" cy="1325563"/>
          </a:xfrm>
        </p:spPr>
        <p:txBody>
          <a:bodyPr>
            <a:normAutofit/>
          </a:bodyPr>
          <a:lstStyle/>
          <a:p>
            <a:r>
              <a:rPr lang="en-CA" dirty="0">
                <a:solidFill>
                  <a:srgbClr val="FFFFFF"/>
                </a:solidFill>
              </a:rPr>
              <a:t>Conflict (Relationship)</a:t>
            </a:r>
          </a:p>
        </p:txBody>
      </p:sp>
      <p:graphicFrame>
        <p:nvGraphicFramePr>
          <p:cNvPr id="14" name="Content Placeholder 2">
            <a:extLst>
              <a:ext uri="{FF2B5EF4-FFF2-40B4-BE49-F238E27FC236}">
                <a16:creationId xmlns:a16="http://schemas.microsoft.com/office/drawing/2014/main" id="{ECD255A0-E353-E167-74BD-EA1983415169}"/>
              </a:ext>
            </a:extLst>
          </p:cNvPr>
          <p:cNvGraphicFramePr>
            <a:graphicFrameLocks noGrp="1"/>
          </p:cNvGraphicFramePr>
          <p:nvPr>
            <p:ph idx="1"/>
            <p:extLst>
              <p:ext uri="{D42A27DB-BD31-4B8C-83A1-F6EECF244321}">
                <p14:modId xmlns:p14="http://schemas.microsoft.com/office/powerpoint/2010/main" val="10525035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376965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E8A56A-8E1A-5CD0-43F1-C5BE3B74B7C6}"/>
              </a:ext>
            </a:extLst>
          </p:cNvPr>
          <p:cNvSpPr txBox="1"/>
          <p:nvPr/>
        </p:nvSpPr>
        <p:spPr>
          <a:xfrm>
            <a:off x="5688938" y="6492875"/>
            <a:ext cx="6503062" cy="369332"/>
          </a:xfrm>
          <a:prstGeom prst="rect">
            <a:avLst/>
          </a:prstGeom>
          <a:noFill/>
        </p:spPr>
        <p:txBody>
          <a:bodyPr wrap="none" rtlCol="0">
            <a:spAutoFit/>
          </a:bodyPr>
          <a:lstStyle/>
          <a:p>
            <a:r>
              <a:rPr lang="en-CA" dirty="0"/>
              <a:t>© Crisis &amp; Trauma Resource Institute (CTRI) – www.ctrinstitute.com</a:t>
            </a:r>
          </a:p>
        </p:txBody>
      </p:sp>
      <p:pic>
        <p:nvPicPr>
          <p:cNvPr id="11" name="Picture 10">
            <a:extLst>
              <a:ext uri="{FF2B5EF4-FFF2-40B4-BE49-F238E27FC236}">
                <a16:creationId xmlns:a16="http://schemas.microsoft.com/office/drawing/2014/main" id="{3C51736B-43C2-C177-9A7C-9BD61EB30DD6}"/>
              </a:ext>
            </a:extLst>
          </p:cNvPr>
          <p:cNvPicPr>
            <a:picLocks noChangeAspect="1"/>
          </p:cNvPicPr>
          <p:nvPr/>
        </p:nvPicPr>
        <p:blipFill rotWithShape="1">
          <a:blip r:embed="rId3"/>
          <a:srcRect l="8036" t="27826" r="57813" b="15714"/>
          <a:stretch/>
        </p:blipFill>
        <p:spPr>
          <a:xfrm>
            <a:off x="2465613" y="130629"/>
            <a:ext cx="6841672" cy="6362246"/>
          </a:xfrm>
          <a:prstGeom prst="rect">
            <a:avLst/>
          </a:prstGeom>
        </p:spPr>
      </p:pic>
    </p:spTree>
    <p:extLst>
      <p:ext uri="{BB962C8B-B14F-4D97-AF65-F5344CB8AC3E}">
        <p14:creationId xmlns:p14="http://schemas.microsoft.com/office/powerpoint/2010/main" val="406782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C86D14-327F-19FF-C2CC-EFDF92EB2EA8}"/>
              </a:ext>
            </a:extLst>
          </p:cNvPr>
          <p:cNvSpPr>
            <a:spLocks noGrp="1"/>
          </p:cNvSpPr>
          <p:nvPr>
            <p:ph type="title"/>
          </p:nvPr>
        </p:nvSpPr>
        <p:spPr>
          <a:xfrm>
            <a:off x="804672" y="1412489"/>
            <a:ext cx="2871095" cy="2156621"/>
          </a:xfrm>
        </p:spPr>
        <p:txBody>
          <a:bodyPr vert="horz" lIns="91440" tIns="45720" rIns="91440" bIns="45720" rtlCol="0" anchor="t">
            <a:normAutofit/>
          </a:bodyPr>
          <a:lstStyle/>
          <a:p>
            <a:r>
              <a:rPr lang="en-US" sz="3600" kern="1200" dirty="0">
                <a:solidFill>
                  <a:srgbClr val="FFFFFF"/>
                </a:solidFill>
                <a:latin typeface="+mj-lt"/>
                <a:ea typeface="+mj-ea"/>
                <a:cs typeface="+mj-cs"/>
              </a:rPr>
              <a:t>Collusion (How it Builds)</a:t>
            </a:r>
          </a:p>
        </p:txBody>
      </p:sp>
      <p:sp>
        <p:nvSpPr>
          <p:cNvPr id="3" name="Content Placeholder 2">
            <a:extLst>
              <a:ext uri="{FF2B5EF4-FFF2-40B4-BE49-F238E27FC236}">
                <a16:creationId xmlns:a16="http://schemas.microsoft.com/office/drawing/2014/main" id="{92C906DD-DCD5-2CE3-7ACE-A47ACA562C7D}"/>
              </a:ext>
            </a:extLst>
          </p:cNvPr>
          <p:cNvSpPr>
            <a:spLocks noGrp="1"/>
          </p:cNvSpPr>
          <p:nvPr>
            <p:ph idx="1"/>
          </p:nvPr>
        </p:nvSpPr>
        <p:spPr>
          <a:xfrm>
            <a:off x="5198993" y="1412489"/>
            <a:ext cx="5795578" cy="4363844"/>
          </a:xfrm>
        </p:spPr>
        <p:txBody>
          <a:bodyPr vert="horz" lIns="91440" tIns="45720" rIns="91440" bIns="45720" rtlCol="0">
            <a:normAutofit/>
          </a:bodyPr>
          <a:lstStyle/>
          <a:p>
            <a:r>
              <a:rPr lang="en-US" dirty="0"/>
              <a:t>Why keep the Conflict to ourselves? Sharing is Caring…</a:t>
            </a:r>
          </a:p>
          <a:p>
            <a:r>
              <a:rPr lang="en-US" dirty="0"/>
              <a:t>Gathering Allies</a:t>
            </a:r>
          </a:p>
          <a:p>
            <a:r>
              <a:rPr lang="en-US" dirty="0"/>
              <a:t>How long are we willing to wait someone out?</a:t>
            </a:r>
          </a:p>
        </p:txBody>
      </p:sp>
      <p:sp>
        <p:nvSpPr>
          <p:cNvPr id="4" name="TextBox 3">
            <a:extLst>
              <a:ext uri="{FF2B5EF4-FFF2-40B4-BE49-F238E27FC236}">
                <a16:creationId xmlns:a16="http://schemas.microsoft.com/office/drawing/2014/main" id="{A7C7778C-DEF5-6279-F6A6-7A0E0353237A}"/>
              </a:ext>
            </a:extLst>
          </p:cNvPr>
          <p:cNvSpPr txBox="1"/>
          <p:nvPr/>
        </p:nvSpPr>
        <p:spPr>
          <a:xfrm>
            <a:off x="8756403" y="6524524"/>
            <a:ext cx="3337625" cy="333476"/>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000" dirty="0"/>
              <a:t>© 2021 Arbinger Institute LLC</a:t>
            </a:r>
          </a:p>
        </p:txBody>
      </p:sp>
    </p:spTree>
    <p:extLst>
      <p:ext uri="{BB962C8B-B14F-4D97-AF65-F5344CB8AC3E}">
        <p14:creationId xmlns:p14="http://schemas.microsoft.com/office/powerpoint/2010/main" val="103015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1EE6DB-3FD8-E6C0-84AD-BD4FB6946972}"/>
              </a:ext>
            </a:extLst>
          </p:cNvPr>
          <p:cNvPicPr>
            <a:picLocks noChangeAspect="1"/>
          </p:cNvPicPr>
          <p:nvPr/>
        </p:nvPicPr>
        <p:blipFill>
          <a:blip r:embed="rId3"/>
          <a:stretch>
            <a:fillRect/>
          </a:stretch>
        </p:blipFill>
        <p:spPr>
          <a:xfrm>
            <a:off x="1746629" y="1267763"/>
            <a:ext cx="8698742" cy="5220905"/>
          </a:xfrm>
          <a:prstGeom prst="rect">
            <a:avLst/>
          </a:prstGeom>
        </p:spPr>
      </p:pic>
      <p:sp>
        <p:nvSpPr>
          <p:cNvPr id="2" name="Title 1">
            <a:extLst>
              <a:ext uri="{FF2B5EF4-FFF2-40B4-BE49-F238E27FC236}">
                <a16:creationId xmlns:a16="http://schemas.microsoft.com/office/drawing/2014/main" id="{5DC86D14-327F-19FF-C2CC-EFDF92EB2EA8}"/>
              </a:ext>
            </a:extLst>
          </p:cNvPr>
          <p:cNvSpPr>
            <a:spLocks noGrp="1"/>
          </p:cNvSpPr>
          <p:nvPr>
            <p:ph type="title"/>
          </p:nvPr>
        </p:nvSpPr>
        <p:spPr/>
        <p:txBody>
          <a:bodyPr/>
          <a:lstStyle/>
          <a:p>
            <a:r>
              <a:rPr lang="en-CA"/>
              <a:t>Resolving Collusion</a:t>
            </a:r>
            <a:endParaRPr lang="en-CA" dirty="0"/>
          </a:p>
        </p:txBody>
      </p:sp>
      <p:sp>
        <p:nvSpPr>
          <p:cNvPr id="4" name="TextBox 3">
            <a:extLst>
              <a:ext uri="{FF2B5EF4-FFF2-40B4-BE49-F238E27FC236}">
                <a16:creationId xmlns:a16="http://schemas.microsoft.com/office/drawing/2014/main" id="{630A2C24-F823-2ED7-D194-A86223E6755A}"/>
              </a:ext>
            </a:extLst>
          </p:cNvPr>
          <p:cNvSpPr txBox="1"/>
          <p:nvPr/>
        </p:nvSpPr>
        <p:spPr>
          <a:xfrm>
            <a:off x="9058324" y="6488668"/>
            <a:ext cx="2970813" cy="369332"/>
          </a:xfrm>
          <a:prstGeom prst="rect">
            <a:avLst/>
          </a:prstGeom>
          <a:noFill/>
        </p:spPr>
        <p:txBody>
          <a:bodyPr wrap="none" rtlCol="0">
            <a:spAutoFit/>
          </a:bodyPr>
          <a:lstStyle/>
          <a:p>
            <a:r>
              <a:rPr lang="en-CA"/>
              <a:t>© 2021 Arbinger Institute LLC</a:t>
            </a:r>
            <a:endParaRPr lang="en-CA" dirty="0"/>
          </a:p>
        </p:txBody>
      </p:sp>
    </p:spTree>
    <p:extLst>
      <p:ext uri="{BB962C8B-B14F-4D97-AF65-F5344CB8AC3E}">
        <p14:creationId xmlns:p14="http://schemas.microsoft.com/office/powerpoint/2010/main" val="1573115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05A973-2179-E66A-5F4D-EAB74E88041C}"/>
              </a:ext>
            </a:extLst>
          </p:cNvPr>
          <p:cNvPicPr>
            <a:picLocks noChangeAspect="1"/>
          </p:cNvPicPr>
          <p:nvPr/>
        </p:nvPicPr>
        <p:blipFill>
          <a:blip r:embed="rId3"/>
          <a:stretch>
            <a:fillRect/>
          </a:stretch>
        </p:blipFill>
        <p:spPr>
          <a:xfrm>
            <a:off x="1808364" y="1327093"/>
            <a:ext cx="8575272" cy="5161575"/>
          </a:xfrm>
          <a:prstGeom prst="rect">
            <a:avLst/>
          </a:prstGeom>
        </p:spPr>
      </p:pic>
      <p:sp>
        <p:nvSpPr>
          <p:cNvPr id="2" name="Title 1">
            <a:extLst>
              <a:ext uri="{FF2B5EF4-FFF2-40B4-BE49-F238E27FC236}">
                <a16:creationId xmlns:a16="http://schemas.microsoft.com/office/drawing/2014/main" id="{5DC86D14-327F-19FF-C2CC-EFDF92EB2EA8}"/>
              </a:ext>
            </a:extLst>
          </p:cNvPr>
          <p:cNvSpPr>
            <a:spLocks noGrp="1"/>
          </p:cNvSpPr>
          <p:nvPr>
            <p:ph type="title"/>
          </p:nvPr>
        </p:nvSpPr>
        <p:spPr/>
        <p:txBody>
          <a:bodyPr/>
          <a:lstStyle/>
          <a:p>
            <a:r>
              <a:rPr lang="en-CA" dirty="0"/>
              <a:t>Resolving Collusion</a:t>
            </a:r>
          </a:p>
        </p:txBody>
      </p:sp>
      <p:sp>
        <p:nvSpPr>
          <p:cNvPr id="4" name="TextBox 3">
            <a:extLst>
              <a:ext uri="{FF2B5EF4-FFF2-40B4-BE49-F238E27FC236}">
                <a16:creationId xmlns:a16="http://schemas.microsoft.com/office/drawing/2014/main" id="{630A2C24-F823-2ED7-D194-A86223E6755A}"/>
              </a:ext>
            </a:extLst>
          </p:cNvPr>
          <p:cNvSpPr txBox="1"/>
          <p:nvPr/>
        </p:nvSpPr>
        <p:spPr>
          <a:xfrm>
            <a:off x="9058324" y="6488668"/>
            <a:ext cx="2970813" cy="369332"/>
          </a:xfrm>
          <a:prstGeom prst="rect">
            <a:avLst/>
          </a:prstGeom>
          <a:noFill/>
        </p:spPr>
        <p:txBody>
          <a:bodyPr wrap="none" rtlCol="0">
            <a:spAutoFit/>
          </a:bodyPr>
          <a:lstStyle/>
          <a:p>
            <a:r>
              <a:rPr lang="en-CA" dirty="0"/>
              <a:t>© 2021 Arbinger Institute LLC</a:t>
            </a:r>
          </a:p>
        </p:txBody>
      </p:sp>
    </p:spTree>
    <p:extLst>
      <p:ext uri="{BB962C8B-B14F-4D97-AF65-F5344CB8AC3E}">
        <p14:creationId xmlns:p14="http://schemas.microsoft.com/office/powerpoint/2010/main" val="4095389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592E198-5B7A-A411-40F1-D506910909C1}"/>
              </a:ext>
            </a:extLst>
          </p:cNvPr>
          <p:cNvSpPr>
            <a:spLocks noGrp="1"/>
          </p:cNvSpPr>
          <p:nvPr>
            <p:ph type="subTitle" idx="1"/>
          </p:nvPr>
        </p:nvSpPr>
        <p:spPr>
          <a:xfrm>
            <a:off x="6367461" y="410547"/>
            <a:ext cx="4984813" cy="6176865"/>
          </a:xfrm>
          <a:noFill/>
        </p:spPr>
        <p:txBody>
          <a:bodyPr>
            <a:normAutofit/>
          </a:bodyPr>
          <a:lstStyle/>
          <a:p>
            <a:pPr marL="342900" indent="-342900" algn="l">
              <a:buFont typeface="Arial" panose="020B0604020202020204" pitchFamily="34" charset="0"/>
              <a:buChar char="•"/>
            </a:pPr>
            <a:r>
              <a:rPr lang="en-CA" sz="3600" dirty="0"/>
              <a:t>Work bottom up</a:t>
            </a:r>
          </a:p>
          <a:p>
            <a:pPr marL="1028700" lvl="1" indent="-571500" algn="l">
              <a:buFont typeface="Wingdings" panose="05000000000000000000" pitchFamily="2" charset="2"/>
              <a:buChar char="Ø"/>
            </a:pPr>
            <a:r>
              <a:rPr lang="en-CA" sz="2400" dirty="0"/>
              <a:t>Most time and effort should be spent at the lower levels of the pyramid</a:t>
            </a:r>
          </a:p>
          <a:p>
            <a:pPr marL="342900" indent="-342900" algn="l">
              <a:buFont typeface="Arial" panose="020B0604020202020204" pitchFamily="34" charset="0"/>
              <a:buChar char="•"/>
            </a:pPr>
            <a:r>
              <a:rPr lang="en-CA" sz="3600" dirty="0"/>
              <a:t>When stuck, go lower</a:t>
            </a:r>
          </a:p>
          <a:p>
            <a:pPr marL="1028700" lvl="1" indent="-571500" algn="l">
              <a:buFont typeface="Wingdings" panose="05000000000000000000" pitchFamily="2" charset="2"/>
              <a:buChar char="Ø"/>
            </a:pPr>
            <a:r>
              <a:rPr lang="en-CA" sz="2400" dirty="0"/>
              <a:t>The solution to a problem at one level of the pyramid is always below that level</a:t>
            </a:r>
          </a:p>
          <a:p>
            <a:pPr marL="342900" indent="-342900" algn="l">
              <a:buFont typeface="Arial" panose="020B0604020202020204" pitchFamily="34" charset="0"/>
              <a:buChar char="•"/>
            </a:pPr>
            <a:r>
              <a:rPr lang="en-CA" sz="3600" dirty="0"/>
              <a:t>Mindset matters most</a:t>
            </a:r>
          </a:p>
          <a:p>
            <a:pPr marL="914400" lvl="1" indent="-457200" algn="l">
              <a:buFont typeface="Wingdings" panose="05000000000000000000" pitchFamily="2" charset="2"/>
              <a:buChar char="Ø"/>
            </a:pPr>
            <a:r>
              <a:rPr lang="en-CA" sz="2400" dirty="0"/>
              <a:t>Ultimately, my effectiveness at each level of the pyramid depends on the lowest level of the pyramid – my mindset</a:t>
            </a:r>
          </a:p>
        </p:txBody>
      </p:sp>
      <p:pic>
        <p:nvPicPr>
          <p:cNvPr id="1026" name="Picture 2" descr="Arbinger Influence Pyramid">
            <a:extLst>
              <a:ext uri="{FF2B5EF4-FFF2-40B4-BE49-F238E27FC236}">
                <a16:creationId xmlns:a16="http://schemas.microsoft.com/office/drawing/2014/main" id="{B8AC0807-FA83-4BED-38BA-C1602EEB8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0" r="4272"/>
          <a:stretch/>
        </p:blipFill>
        <p:spPr bwMode="auto">
          <a:xfrm>
            <a:off x="1" y="10"/>
            <a:ext cx="6005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ECAF7E-0DEA-B6AE-FCC4-072BF7E4749A}"/>
              </a:ext>
            </a:extLst>
          </p:cNvPr>
          <p:cNvSpPr txBox="1"/>
          <p:nvPr/>
        </p:nvSpPr>
        <p:spPr>
          <a:xfrm>
            <a:off x="9025666" y="6488668"/>
            <a:ext cx="2970813" cy="369332"/>
          </a:xfrm>
          <a:prstGeom prst="rect">
            <a:avLst/>
          </a:prstGeom>
          <a:noFill/>
        </p:spPr>
        <p:txBody>
          <a:bodyPr wrap="none" rtlCol="0">
            <a:spAutoFit/>
          </a:bodyPr>
          <a:lstStyle/>
          <a:p>
            <a:r>
              <a:rPr lang="en-CA" dirty="0"/>
              <a:t>© 2021 Arbinger Institute LLC</a:t>
            </a:r>
          </a:p>
        </p:txBody>
      </p:sp>
    </p:spTree>
    <p:extLst>
      <p:ext uri="{BB962C8B-B14F-4D97-AF65-F5344CB8AC3E}">
        <p14:creationId xmlns:p14="http://schemas.microsoft.com/office/powerpoint/2010/main" val="2426682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515DC8-3701-44EB-999C-D5402B90C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152" y="0"/>
            <a:ext cx="8981524" cy="6858000"/>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C86D14-327F-19FF-C2CC-EFDF92EB2EA8}"/>
              </a:ext>
            </a:extLst>
          </p:cNvPr>
          <p:cNvSpPr>
            <a:spLocks noGrp="1"/>
          </p:cNvSpPr>
          <p:nvPr>
            <p:ph type="title"/>
          </p:nvPr>
        </p:nvSpPr>
        <p:spPr>
          <a:xfrm>
            <a:off x="1092017" y="951129"/>
            <a:ext cx="10007966" cy="1325563"/>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Mindset Matters Most</a:t>
            </a:r>
          </a:p>
        </p:txBody>
      </p:sp>
      <p:sp>
        <p:nvSpPr>
          <p:cNvPr id="3" name="Content Placeholder 2">
            <a:extLst>
              <a:ext uri="{FF2B5EF4-FFF2-40B4-BE49-F238E27FC236}">
                <a16:creationId xmlns:a16="http://schemas.microsoft.com/office/drawing/2014/main" id="{92C906DD-DCD5-2CE3-7ACE-A47ACA562C7D}"/>
              </a:ext>
            </a:extLst>
          </p:cNvPr>
          <p:cNvSpPr>
            <a:spLocks noGrp="1"/>
          </p:cNvSpPr>
          <p:nvPr>
            <p:ph idx="1"/>
          </p:nvPr>
        </p:nvSpPr>
        <p:spPr>
          <a:xfrm>
            <a:off x="1928191" y="2715659"/>
            <a:ext cx="8478551" cy="3461304"/>
          </a:xfrm>
        </p:spPr>
        <p:txBody>
          <a:bodyPr vert="horz" lIns="91440" tIns="45720" rIns="91440" bIns="45720" rtlCol="0">
            <a:normAutofit/>
          </a:bodyPr>
          <a:lstStyle/>
          <a:p>
            <a:r>
              <a:rPr lang="en-US" sz="2400" dirty="0"/>
              <a:t>The Influence Pyramid is a tool for you to determine how to help others change for the better</a:t>
            </a:r>
          </a:p>
          <a:p>
            <a:r>
              <a:rPr lang="en-US" sz="2400" dirty="0"/>
              <a:t>The largest part of the pyramid is the base, which is about your own mindset</a:t>
            </a:r>
          </a:p>
          <a:p>
            <a:r>
              <a:rPr lang="en-US" sz="2400" dirty="0"/>
              <a:t>If you cannot convince others to change, move down the pyramid and find the weak layer in your pyramid with that person. The 3A+ process helps the evaluation here to show Capability, Impact, and Effort</a:t>
            </a:r>
          </a:p>
        </p:txBody>
      </p:sp>
      <p:sp>
        <p:nvSpPr>
          <p:cNvPr id="4" name="TextBox 3">
            <a:extLst>
              <a:ext uri="{FF2B5EF4-FFF2-40B4-BE49-F238E27FC236}">
                <a16:creationId xmlns:a16="http://schemas.microsoft.com/office/drawing/2014/main" id="{83BC3E27-EB93-C5FA-E8D8-C4085E1F6811}"/>
              </a:ext>
            </a:extLst>
          </p:cNvPr>
          <p:cNvSpPr txBox="1"/>
          <p:nvPr/>
        </p:nvSpPr>
        <p:spPr>
          <a:xfrm>
            <a:off x="8526344" y="6529986"/>
            <a:ext cx="3931319" cy="364998"/>
          </a:xfrm>
          <a:prstGeom prst="rect">
            <a:avLst/>
          </a:prstGeom>
        </p:spPr>
        <p:txBody>
          <a:bodyPr vert="horz" lIns="91440" tIns="45720" rIns="91440" bIns="45720" rtlCol="0">
            <a:normAutofit lnSpcReduction="10000"/>
          </a:bodyPr>
          <a:lstStyle/>
          <a:p>
            <a:pPr>
              <a:lnSpc>
                <a:spcPct val="90000"/>
              </a:lnSpc>
              <a:spcAft>
                <a:spcPts val="600"/>
              </a:spcAft>
            </a:pPr>
            <a:r>
              <a:rPr lang="en-US" sz="2000" dirty="0"/>
              <a:t>© 2021 Arbinger Institute LLC</a:t>
            </a:r>
          </a:p>
        </p:txBody>
      </p:sp>
    </p:spTree>
    <p:extLst>
      <p:ext uri="{BB962C8B-B14F-4D97-AF65-F5344CB8AC3E}">
        <p14:creationId xmlns:p14="http://schemas.microsoft.com/office/powerpoint/2010/main" val="38702410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DC86D14-327F-19FF-C2CC-EFDF92EB2EA8}"/>
              </a:ext>
            </a:extLst>
          </p:cNvPr>
          <p:cNvSpPr>
            <a:spLocks noGrp="1"/>
          </p:cNvSpPr>
          <p:nvPr>
            <p:ph type="title"/>
          </p:nvPr>
        </p:nvSpPr>
        <p:spPr>
          <a:xfrm>
            <a:off x="838199" y="388308"/>
            <a:ext cx="7188989" cy="1021424"/>
          </a:xfrm>
        </p:spPr>
        <p:txBody>
          <a:bodyPr anchor="b">
            <a:normAutofit/>
          </a:bodyPr>
          <a:lstStyle/>
          <a:p>
            <a:r>
              <a:rPr lang="en-CA" sz="4000">
                <a:solidFill>
                  <a:schemeClr val="bg1"/>
                </a:solidFill>
              </a:rPr>
              <a:t>Key to Positive Change?</a:t>
            </a:r>
          </a:p>
        </p:txBody>
      </p:sp>
      <p:cxnSp>
        <p:nvCxnSpPr>
          <p:cNvPr id="13" name="Straight Connector 1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440584"/>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C2F6CE-0CF2-4DDD-85F5-96799A328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164811" y="6267491"/>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C906DD-DCD5-2CE3-7ACE-A47ACA562C7D}"/>
              </a:ext>
            </a:extLst>
          </p:cNvPr>
          <p:cNvSpPr>
            <a:spLocks/>
          </p:cNvSpPr>
          <p:nvPr/>
        </p:nvSpPr>
        <p:spPr>
          <a:xfrm>
            <a:off x="0" y="4409675"/>
            <a:ext cx="4279085" cy="2060017"/>
          </a:xfrm>
          <a:prstGeom prst="rect">
            <a:avLst/>
          </a:prstGeom>
        </p:spPr>
        <p:txBody>
          <a:bodyPr>
            <a:normAutofit/>
          </a:bodyPr>
          <a:lstStyle/>
          <a:p>
            <a:pPr defTabSz="768096"/>
            <a:r>
              <a:rPr lang="en-CA" sz="1512" b="1" u="sng" kern="1200" dirty="0">
                <a:solidFill>
                  <a:srgbClr val="9D9D9D"/>
                </a:solidFill>
                <a:latin typeface="+mn-lt"/>
                <a:ea typeface="+mn-ea"/>
                <a:cs typeface="+mn-cs"/>
              </a:rPr>
              <a:t>Points to Remember</a:t>
            </a:r>
          </a:p>
          <a:p>
            <a:pPr marL="285750" indent="-285750" defTabSz="768096">
              <a:buFont typeface="Arial" panose="020B0604020202020204" pitchFamily="34" charset="0"/>
              <a:buChar char="•"/>
            </a:pPr>
            <a:r>
              <a:rPr lang="en-CA" sz="1512" kern="1200" dirty="0">
                <a:solidFill>
                  <a:srgbClr val="9D9D9D"/>
                </a:solidFill>
                <a:latin typeface="+mn-lt"/>
                <a:ea typeface="+mn-ea"/>
                <a:cs typeface="+mn-cs"/>
              </a:rPr>
              <a:t>You can make positive change</a:t>
            </a:r>
          </a:p>
          <a:p>
            <a:pPr marL="285750" indent="-285750" defTabSz="768096">
              <a:buFont typeface="Arial" panose="020B0604020202020204" pitchFamily="34" charset="0"/>
              <a:buChar char="•"/>
            </a:pPr>
            <a:r>
              <a:rPr lang="en-CA" sz="1512" kern="1200" dirty="0">
                <a:solidFill>
                  <a:srgbClr val="9D9D9D"/>
                </a:solidFill>
                <a:latin typeface="+mn-lt"/>
                <a:ea typeface="+mn-ea"/>
                <a:cs typeface="+mn-cs"/>
              </a:rPr>
              <a:t>Positive Change means Positively Changing other people</a:t>
            </a:r>
          </a:p>
          <a:p>
            <a:pPr marL="285750" indent="-285750" defTabSz="768096">
              <a:buFont typeface="Arial" panose="020B0604020202020204" pitchFamily="34" charset="0"/>
              <a:buChar char="•"/>
            </a:pPr>
            <a:r>
              <a:rPr lang="en-CA" sz="1512" kern="1200" dirty="0">
                <a:solidFill>
                  <a:srgbClr val="9D9D9D"/>
                </a:solidFill>
                <a:latin typeface="+mn-lt"/>
                <a:ea typeface="+mn-ea"/>
                <a:cs typeface="+mn-cs"/>
              </a:rPr>
              <a:t>Changing other people means owning and improving your own mindset</a:t>
            </a:r>
          </a:p>
          <a:p>
            <a:pPr marL="285750" indent="-285750" defTabSz="768096">
              <a:buFont typeface="Arial" panose="020B0604020202020204" pitchFamily="34" charset="0"/>
              <a:buChar char="•"/>
            </a:pPr>
            <a:r>
              <a:rPr lang="en-CA" sz="1512" kern="1200" dirty="0">
                <a:solidFill>
                  <a:srgbClr val="9D9D9D"/>
                </a:solidFill>
                <a:latin typeface="+mn-lt"/>
                <a:ea typeface="+mn-ea"/>
                <a:cs typeface="+mn-cs"/>
              </a:rPr>
              <a:t>5 of the 6 layers of the pyramid are you improving you first</a:t>
            </a:r>
          </a:p>
          <a:p>
            <a:endParaRPr lang="en-CA" dirty="0"/>
          </a:p>
        </p:txBody>
      </p:sp>
      <p:sp>
        <p:nvSpPr>
          <p:cNvPr id="4" name="Content Placeholder 2">
            <a:extLst>
              <a:ext uri="{FF2B5EF4-FFF2-40B4-BE49-F238E27FC236}">
                <a16:creationId xmlns:a16="http://schemas.microsoft.com/office/drawing/2014/main" id="{FEB531A4-9312-65A1-748C-0874DB588310}"/>
              </a:ext>
            </a:extLst>
          </p:cNvPr>
          <p:cNvSpPr txBox="1">
            <a:spLocks/>
          </p:cNvSpPr>
          <p:nvPr/>
        </p:nvSpPr>
        <p:spPr>
          <a:xfrm>
            <a:off x="4279085" y="4305104"/>
            <a:ext cx="4279085" cy="1913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68096">
              <a:spcBef>
                <a:spcPts val="840"/>
              </a:spcBef>
              <a:buNone/>
            </a:pPr>
            <a:r>
              <a:rPr lang="en-CA" sz="2352" b="1" u="sng" kern="1200" dirty="0">
                <a:solidFill>
                  <a:srgbClr val="9D9D9D"/>
                </a:solidFill>
                <a:latin typeface="+mn-lt"/>
                <a:ea typeface="+mn-ea"/>
                <a:cs typeface="+mn-cs"/>
              </a:rPr>
              <a:t>Questions to Ask</a:t>
            </a:r>
          </a:p>
          <a:p>
            <a:pPr marL="192024" indent="-192024" defTabSz="768096">
              <a:spcBef>
                <a:spcPts val="840"/>
              </a:spcBef>
            </a:pPr>
            <a:r>
              <a:rPr lang="en-CA" sz="2352" kern="1200" dirty="0">
                <a:solidFill>
                  <a:srgbClr val="9D9D9D"/>
                </a:solidFill>
                <a:latin typeface="+mn-lt"/>
                <a:ea typeface="+mn-ea"/>
                <a:cs typeface="+mn-cs"/>
              </a:rPr>
              <a:t>How am I getting better?</a:t>
            </a:r>
          </a:p>
          <a:p>
            <a:pPr marL="192024" indent="-192024" defTabSz="768096">
              <a:spcBef>
                <a:spcPts val="840"/>
              </a:spcBef>
            </a:pPr>
            <a:r>
              <a:rPr lang="en-CA" sz="2352" kern="1200" dirty="0">
                <a:solidFill>
                  <a:srgbClr val="9D9D9D"/>
                </a:solidFill>
                <a:latin typeface="+mn-lt"/>
                <a:ea typeface="+mn-ea"/>
                <a:cs typeface="+mn-cs"/>
              </a:rPr>
              <a:t>For What am I responsible?</a:t>
            </a:r>
          </a:p>
          <a:p>
            <a:pPr marL="192024" indent="-192024" defTabSz="768096">
              <a:spcBef>
                <a:spcPts val="840"/>
              </a:spcBef>
            </a:pPr>
            <a:r>
              <a:rPr lang="en-CA" sz="2352" kern="1200" dirty="0">
                <a:solidFill>
                  <a:srgbClr val="9D9D9D"/>
                </a:solidFill>
                <a:latin typeface="+mn-lt"/>
                <a:ea typeface="+mn-ea"/>
                <a:cs typeface="+mn-cs"/>
              </a:rPr>
              <a:t>How can I help?</a:t>
            </a:r>
          </a:p>
          <a:p>
            <a:endParaRPr lang="en-CA" dirty="0"/>
          </a:p>
        </p:txBody>
      </p:sp>
      <p:sp>
        <p:nvSpPr>
          <p:cNvPr id="5" name="Content Placeholder 2">
            <a:extLst>
              <a:ext uri="{FF2B5EF4-FFF2-40B4-BE49-F238E27FC236}">
                <a16:creationId xmlns:a16="http://schemas.microsoft.com/office/drawing/2014/main" id="{AA4EF4FB-907C-B832-49D7-23750BDC6BC1}"/>
              </a:ext>
            </a:extLst>
          </p:cNvPr>
          <p:cNvSpPr txBox="1">
            <a:spLocks/>
          </p:cNvSpPr>
          <p:nvPr/>
        </p:nvSpPr>
        <p:spPr>
          <a:xfrm>
            <a:off x="8027188" y="4279943"/>
            <a:ext cx="4279085" cy="1913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68096">
              <a:spcBef>
                <a:spcPts val="840"/>
              </a:spcBef>
              <a:buNone/>
            </a:pPr>
            <a:r>
              <a:rPr lang="en-CA" sz="2352" b="1" u="sng" kern="1200" dirty="0">
                <a:solidFill>
                  <a:srgbClr val="9D9D9D"/>
                </a:solidFill>
                <a:latin typeface="+mn-lt"/>
                <a:ea typeface="+mn-ea"/>
                <a:cs typeface="+mn-cs"/>
              </a:rPr>
              <a:t>Key to Positive Change?</a:t>
            </a:r>
          </a:p>
          <a:p>
            <a:pPr marL="192024" indent="-192024" defTabSz="768096">
              <a:spcBef>
                <a:spcPts val="840"/>
              </a:spcBef>
            </a:pPr>
            <a:r>
              <a:rPr lang="en-CA" sz="2352" kern="1200" dirty="0">
                <a:solidFill>
                  <a:srgbClr val="9D9D9D"/>
                </a:solidFill>
                <a:latin typeface="+mn-lt"/>
                <a:ea typeface="+mn-ea"/>
                <a:cs typeface="+mn-cs"/>
              </a:rPr>
              <a:t>Your </a:t>
            </a:r>
            <a:r>
              <a:rPr lang="en-CA" sz="2352" i="1" u="sng" kern="1200" dirty="0">
                <a:solidFill>
                  <a:srgbClr val="9D9D9D"/>
                </a:solidFill>
                <a:latin typeface="+mn-lt"/>
                <a:ea typeface="+mn-ea"/>
                <a:cs typeface="+mn-cs"/>
              </a:rPr>
              <a:t>personal accountability</a:t>
            </a:r>
          </a:p>
          <a:p>
            <a:pPr marL="192024" indent="-192024" defTabSz="768096">
              <a:spcBef>
                <a:spcPts val="840"/>
              </a:spcBef>
            </a:pPr>
            <a:r>
              <a:rPr lang="en-CA" sz="2352" kern="1200" dirty="0">
                <a:solidFill>
                  <a:srgbClr val="9D9D9D"/>
                </a:solidFill>
                <a:latin typeface="+mn-lt"/>
                <a:ea typeface="+mn-ea"/>
                <a:cs typeface="+mn-cs"/>
              </a:rPr>
              <a:t>Not just your own actions, but your impact on others to be better</a:t>
            </a:r>
          </a:p>
          <a:p>
            <a:endParaRPr lang="en-CA" dirty="0"/>
          </a:p>
        </p:txBody>
      </p:sp>
      <p:sp>
        <p:nvSpPr>
          <p:cNvPr id="7" name="Content Placeholder 2">
            <a:extLst>
              <a:ext uri="{FF2B5EF4-FFF2-40B4-BE49-F238E27FC236}">
                <a16:creationId xmlns:a16="http://schemas.microsoft.com/office/drawing/2014/main" id="{CA7D9C74-A3E3-43D5-0507-0A0F53C53D59}"/>
              </a:ext>
            </a:extLst>
          </p:cNvPr>
          <p:cNvSpPr txBox="1">
            <a:spLocks/>
          </p:cNvSpPr>
          <p:nvPr/>
        </p:nvSpPr>
        <p:spPr>
          <a:xfrm>
            <a:off x="1336288" y="2178580"/>
            <a:ext cx="9519423" cy="1437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68096">
              <a:spcBef>
                <a:spcPts val="840"/>
              </a:spcBef>
              <a:buNone/>
            </a:pPr>
            <a:r>
              <a:rPr lang="en-CA" sz="2352" b="1" dirty="0">
                <a:solidFill>
                  <a:srgbClr val="9D9D9D"/>
                </a:solidFill>
              </a:rPr>
              <a:t>“Someone has to start. Other people might not be cooperative, but that is not connected to you. My advice is this: You should start. With no regard to whether others are cooperative or not.” –Alfred Adler</a:t>
            </a:r>
            <a:endParaRPr lang="en-CA" sz="2352" kern="1200" dirty="0">
              <a:solidFill>
                <a:srgbClr val="9D9D9D"/>
              </a:solidFill>
              <a:latin typeface="+mn-lt"/>
              <a:ea typeface="+mn-ea"/>
              <a:cs typeface="+mn-cs"/>
            </a:endParaRPr>
          </a:p>
          <a:p>
            <a:endParaRPr lang="en-CA" dirty="0"/>
          </a:p>
        </p:txBody>
      </p:sp>
    </p:spTree>
    <p:extLst>
      <p:ext uri="{BB962C8B-B14F-4D97-AF65-F5344CB8AC3E}">
        <p14:creationId xmlns:p14="http://schemas.microsoft.com/office/powerpoint/2010/main" val="233614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BDB820-DF66-1794-0C82-343E084658A1}"/>
              </a:ext>
            </a:extLst>
          </p:cNvPr>
          <p:cNvPicPr>
            <a:picLocks noChangeAspect="1"/>
          </p:cNvPicPr>
          <p:nvPr/>
        </p:nvPicPr>
        <p:blipFill rotWithShape="1">
          <a:blip r:embed="rId3">
            <a:alphaModFix amt="35000"/>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5CCF700C-AEED-2BEC-A231-0244F6114E90}"/>
              </a:ext>
            </a:extLst>
          </p:cNvPr>
          <p:cNvSpPr>
            <a:spLocks noGrp="1"/>
          </p:cNvSpPr>
          <p:nvPr>
            <p:ph type="title"/>
          </p:nvPr>
        </p:nvSpPr>
        <p:spPr>
          <a:xfrm>
            <a:off x="838200" y="365125"/>
            <a:ext cx="10515600" cy="1325563"/>
          </a:xfrm>
        </p:spPr>
        <p:txBody>
          <a:bodyPr>
            <a:normAutofit/>
          </a:bodyPr>
          <a:lstStyle/>
          <a:p>
            <a:r>
              <a:rPr lang="en-CA" b="1" u="sng">
                <a:solidFill>
                  <a:srgbClr val="FFFFFF"/>
                </a:solidFill>
              </a:rPr>
              <a:t>Places of Conflict</a:t>
            </a:r>
          </a:p>
        </p:txBody>
      </p:sp>
      <p:graphicFrame>
        <p:nvGraphicFramePr>
          <p:cNvPr id="5" name="Content Placeholder 2">
            <a:extLst>
              <a:ext uri="{FF2B5EF4-FFF2-40B4-BE49-F238E27FC236}">
                <a16:creationId xmlns:a16="http://schemas.microsoft.com/office/drawing/2014/main" id="{7581FF5E-13BA-E521-6BD1-05AC30913CDA}"/>
              </a:ext>
            </a:extLst>
          </p:cNvPr>
          <p:cNvGraphicFramePr>
            <a:graphicFrameLocks noGrp="1"/>
          </p:cNvGraphicFramePr>
          <p:nvPr>
            <p:ph idx="1"/>
            <p:extLst>
              <p:ext uri="{D42A27DB-BD31-4B8C-83A1-F6EECF244321}">
                <p14:modId xmlns:p14="http://schemas.microsoft.com/office/powerpoint/2010/main" val="41649942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657142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C86D14-327F-19FF-C2CC-EFDF92EB2EA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Extreme Ownership - Overview</a:t>
            </a:r>
          </a:p>
        </p:txBody>
      </p:sp>
      <p:sp>
        <p:nvSpPr>
          <p:cNvPr id="3" name="Content Placeholder 2">
            <a:extLst>
              <a:ext uri="{FF2B5EF4-FFF2-40B4-BE49-F238E27FC236}">
                <a16:creationId xmlns:a16="http://schemas.microsoft.com/office/drawing/2014/main" id="{92C906DD-DCD5-2CE3-7ACE-A47ACA562C7D}"/>
              </a:ext>
            </a:extLst>
          </p:cNvPr>
          <p:cNvSpPr>
            <a:spLocks noGrp="1"/>
          </p:cNvSpPr>
          <p:nvPr>
            <p:ph idx="1"/>
          </p:nvPr>
        </p:nvSpPr>
        <p:spPr>
          <a:xfrm>
            <a:off x="838199" y="2010833"/>
            <a:ext cx="10765971" cy="4166130"/>
          </a:xfrm>
        </p:spPr>
        <p:txBody>
          <a:bodyPr vert="horz" lIns="91440" tIns="45720" rIns="91440" bIns="45720" rtlCol="0">
            <a:normAutofit/>
          </a:bodyPr>
          <a:lstStyle/>
          <a:p>
            <a:r>
              <a:rPr lang="en-US" sz="2000" dirty="0"/>
              <a:t>By Jocko </a:t>
            </a:r>
            <a:r>
              <a:rPr lang="en-US" sz="2000" dirty="0" err="1"/>
              <a:t>Willink</a:t>
            </a:r>
            <a:r>
              <a:rPr lang="en-US" sz="2000" dirty="0"/>
              <a:t> and Leif </a:t>
            </a:r>
            <a:r>
              <a:rPr lang="en-US" sz="2000" dirty="0" err="1"/>
              <a:t>Babin</a:t>
            </a:r>
            <a:r>
              <a:rPr lang="en-US" sz="2000" dirty="0"/>
              <a:t> (Navy Seals)</a:t>
            </a:r>
          </a:p>
          <a:p>
            <a:r>
              <a:rPr lang="en-US" sz="2000" dirty="0"/>
              <a:t>Without a Team there can be no Leadership</a:t>
            </a:r>
          </a:p>
          <a:p>
            <a:r>
              <a:rPr lang="en-US" sz="2000" dirty="0"/>
              <a:t>Leaders are either Effective or Ineffective</a:t>
            </a:r>
          </a:p>
          <a:p>
            <a:r>
              <a:rPr lang="en-US" sz="2000" dirty="0"/>
              <a:t>The accomplishments of the team define the effectiveness of the leader</a:t>
            </a:r>
          </a:p>
          <a:p>
            <a:r>
              <a:rPr lang="en-US" sz="2000" dirty="0"/>
              <a:t>Best leaders not driven by ego or personal agendas, simply focused on the mission and how best to accomplish it</a:t>
            </a:r>
          </a:p>
          <a:p>
            <a:r>
              <a:rPr lang="en-US" sz="2000" dirty="0"/>
              <a:t>Most failures are due to poor communication</a:t>
            </a:r>
          </a:p>
          <a:p>
            <a:r>
              <a:rPr lang="en-US" sz="2000" dirty="0"/>
              <a:t>The Leader is truly and ultimately responsible for everything</a:t>
            </a:r>
          </a:p>
        </p:txBody>
      </p:sp>
      <p:sp>
        <p:nvSpPr>
          <p:cNvPr id="5" name="TextBox 4">
            <a:extLst>
              <a:ext uri="{FF2B5EF4-FFF2-40B4-BE49-F238E27FC236}">
                <a16:creationId xmlns:a16="http://schemas.microsoft.com/office/drawing/2014/main" id="{D8098CA0-0096-D4F7-4682-06AC55D4687B}"/>
              </a:ext>
            </a:extLst>
          </p:cNvPr>
          <p:cNvSpPr txBox="1"/>
          <p:nvPr/>
        </p:nvSpPr>
        <p:spPr>
          <a:xfrm>
            <a:off x="7297690" y="6550176"/>
            <a:ext cx="5096933" cy="307824"/>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2000" dirty="0"/>
              <a:t>© 2017 Extreme Ownership (</a:t>
            </a:r>
            <a:r>
              <a:rPr lang="en-US" sz="2000" dirty="0" err="1"/>
              <a:t>Willink</a:t>
            </a:r>
            <a:r>
              <a:rPr lang="en-US" sz="2000" dirty="0"/>
              <a:t> and </a:t>
            </a:r>
            <a:r>
              <a:rPr lang="en-US" sz="2000" dirty="0" err="1"/>
              <a:t>Babin</a:t>
            </a:r>
            <a:r>
              <a:rPr lang="en-US" sz="2000" dirty="0"/>
              <a:t>)</a:t>
            </a:r>
          </a:p>
        </p:txBody>
      </p:sp>
    </p:spTree>
    <p:extLst>
      <p:ext uri="{BB962C8B-B14F-4D97-AF65-F5344CB8AC3E}">
        <p14:creationId xmlns:p14="http://schemas.microsoft.com/office/powerpoint/2010/main" val="297689212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C86D14-327F-19FF-C2CC-EFDF92EB2EA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Extreme Ownership – What does it Mean?</a:t>
            </a:r>
          </a:p>
        </p:txBody>
      </p:sp>
      <p:sp>
        <p:nvSpPr>
          <p:cNvPr id="3" name="Content Placeholder 2">
            <a:extLst>
              <a:ext uri="{FF2B5EF4-FFF2-40B4-BE49-F238E27FC236}">
                <a16:creationId xmlns:a16="http://schemas.microsoft.com/office/drawing/2014/main" id="{92C906DD-DCD5-2CE3-7ACE-A47ACA562C7D}"/>
              </a:ext>
            </a:extLst>
          </p:cNvPr>
          <p:cNvSpPr>
            <a:spLocks noGrp="1"/>
          </p:cNvSpPr>
          <p:nvPr>
            <p:ph idx="1"/>
          </p:nvPr>
        </p:nvSpPr>
        <p:spPr>
          <a:xfrm>
            <a:off x="838200" y="2010833"/>
            <a:ext cx="5096934" cy="4166130"/>
          </a:xfrm>
        </p:spPr>
        <p:txBody>
          <a:bodyPr vert="horz" lIns="91440" tIns="45720" rIns="91440" bIns="45720" rtlCol="0">
            <a:normAutofit/>
          </a:bodyPr>
          <a:lstStyle/>
          <a:p>
            <a:r>
              <a:rPr lang="en-US" sz="1700" dirty="0"/>
              <a:t>Subordinates not doing what they should?</a:t>
            </a:r>
          </a:p>
          <a:p>
            <a:pPr lvl="1"/>
            <a:r>
              <a:rPr lang="en-US" sz="1700" dirty="0"/>
              <a:t>Try the Arbinger Pyramid, what layer is not yet working?</a:t>
            </a:r>
          </a:p>
          <a:p>
            <a:pPr lvl="1"/>
            <a:r>
              <a:rPr lang="en-US" sz="1700" dirty="0"/>
              <a:t>What about the edge cases?</a:t>
            </a:r>
          </a:p>
          <a:p>
            <a:r>
              <a:rPr lang="en-US" sz="1700" dirty="0"/>
              <a:t>Navy Seals get to select from the best of the best, do you get the same option? How do you fix this problem?</a:t>
            </a:r>
          </a:p>
          <a:p>
            <a:r>
              <a:rPr lang="en-US" sz="1700" dirty="0"/>
              <a:t>What does this mean for unit/section climate?</a:t>
            </a:r>
          </a:p>
          <a:p>
            <a:r>
              <a:rPr lang="en-US" sz="1700" dirty="0"/>
              <a:t>You are always alone in ownership of the problem. </a:t>
            </a:r>
          </a:p>
          <a:p>
            <a:r>
              <a:rPr lang="en-US" sz="1700" dirty="0"/>
              <a:t>You are always part of a team when solving a problem.</a:t>
            </a:r>
          </a:p>
          <a:p>
            <a:r>
              <a:rPr lang="en-US" sz="1700" dirty="0">
                <a:solidFill>
                  <a:srgbClr val="FFFF00"/>
                </a:solidFill>
              </a:rPr>
              <a:t>Believe</a:t>
            </a:r>
          </a:p>
          <a:p>
            <a:endParaRPr lang="en-US" sz="1700" dirty="0"/>
          </a:p>
          <a:p>
            <a:endParaRPr lang="en-US" sz="1700" dirty="0"/>
          </a:p>
        </p:txBody>
      </p:sp>
      <p:sp>
        <p:nvSpPr>
          <p:cNvPr id="4" name="TextBox 3">
            <a:extLst>
              <a:ext uri="{FF2B5EF4-FFF2-40B4-BE49-F238E27FC236}">
                <a16:creationId xmlns:a16="http://schemas.microsoft.com/office/drawing/2014/main" id="{F46AC754-B16D-89D6-3C30-A1A69D7FC6DE}"/>
              </a:ext>
            </a:extLst>
          </p:cNvPr>
          <p:cNvSpPr txBox="1"/>
          <p:nvPr/>
        </p:nvSpPr>
        <p:spPr>
          <a:xfrm>
            <a:off x="7297690" y="6550176"/>
            <a:ext cx="5096933" cy="307824"/>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2000" dirty="0"/>
              <a:t>© 2017 Extreme Ownership (</a:t>
            </a:r>
            <a:r>
              <a:rPr lang="en-US" sz="2000" dirty="0" err="1"/>
              <a:t>Willink</a:t>
            </a:r>
            <a:r>
              <a:rPr lang="en-US" sz="2000" dirty="0"/>
              <a:t> and </a:t>
            </a:r>
            <a:r>
              <a:rPr lang="en-US" sz="2000" dirty="0" err="1"/>
              <a:t>Babin</a:t>
            </a:r>
            <a:r>
              <a:rPr lang="en-US" sz="2000" dirty="0"/>
              <a:t>)</a:t>
            </a:r>
          </a:p>
        </p:txBody>
      </p:sp>
    </p:spTree>
    <p:extLst>
      <p:ext uri="{BB962C8B-B14F-4D97-AF65-F5344CB8AC3E}">
        <p14:creationId xmlns:p14="http://schemas.microsoft.com/office/powerpoint/2010/main" val="400531130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C86D14-327F-19FF-C2CC-EFDF92EB2EA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Appreciation and Leadership</a:t>
            </a:r>
          </a:p>
        </p:txBody>
      </p:sp>
      <p:sp>
        <p:nvSpPr>
          <p:cNvPr id="3" name="Content Placeholder 2">
            <a:extLst>
              <a:ext uri="{FF2B5EF4-FFF2-40B4-BE49-F238E27FC236}">
                <a16:creationId xmlns:a16="http://schemas.microsoft.com/office/drawing/2014/main" id="{92C906DD-DCD5-2CE3-7ACE-A47ACA562C7D}"/>
              </a:ext>
            </a:extLst>
          </p:cNvPr>
          <p:cNvSpPr>
            <a:spLocks noGrp="1"/>
          </p:cNvSpPr>
          <p:nvPr>
            <p:ph idx="1"/>
          </p:nvPr>
        </p:nvSpPr>
        <p:spPr>
          <a:xfrm>
            <a:off x="838199" y="2010833"/>
            <a:ext cx="11157857" cy="4166130"/>
          </a:xfrm>
        </p:spPr>
        <p:txBody>
          <a:bodyPr vert="horz" lIns="91440" tIns="45720" rIns="91440" bIns="45720" rtlCol="0">
            <a:normAutofit/>
          </a:bodyPr>
          <a:lstStyle/>
          <a:p>
            <a:r>
              <a:rPr lang="en-US" sz="2000" dirty="0"/>
              <a:t>Appreciation means:</a:t>
            </a:r>
          </a:p>
          <a:p>
            <a:pPr lvl="1"/>
            <a:r>
              <a:rPr lang="en-US" sz="2000" dirty="0"/>
              <a:t>“Provide assessment of what is being done in a clear unambiguous way”</a:t>
            </a:r>
          </a:p>
          <a:p>
            <a:pPr lvl="1"/>
            <a:r>
              <a:rPr lang="en-US" sz="2000" dirty="0"/>
              <a:t>“Appreciation must not interact nor interfere with [the] system but must discern (not shape) the character/nature of what is being done or about to be done”</a:t>
            </a:r>
          </a:p>
          <a:p>
            <a:pPr lvl="1"/>
            <a:r>
              <a:rPr lang="en-US" sz="2000" dirty="0"/>
              <a:t>Observe and Orient</a:t>
            </a:r>
          </a:p>
          <a:p>
            <a:r>
              <a:rPr lang="en-US" sz="2000" dirty="0"/>
              <a:t>Leadership means:</a:t>
            </a:r>
          </a:p>
          <a:p>
            <a:pPr lvl="1"/>
            <a:r>
              <a:rPr lang="en-US" sz="2000" dirty="0"/>
              <a:t>“Give direction in terms of what is to be done also in a clear unambiguous way”</a:t>
            </a:r>
          </a:p>
          <a:p>
            <a:pPr lvl="1"/>
            <a:r>
              <a:rPr lang="en-US" sz="2000" dirty="0"/>
              <a:t>“Leadership must interact with [the] system to shape the character or nature of that system in order to realize what is to be done”</a:t>
            </a:r>
          </a:p>
          <a:p>
            <a:pPr lvl="1"/>
            <a:r>
              <a:rPr lang="en-US" sz="2000" dirty="0"/>
              <a:t>Decide and Act</a:t>
            </a:r>
          </a:p>
        </p:txBody>
      </p:sp>
      <p:sp>
        <p:nvSpPr>
          <p:cNvPr id="4" name="TextBox 3">
            <a:extLst>
              <a:ext uri="{FF2B5EF4-FFF2-40B4-BE49-F238E27FC236}">
                <a16:creationId xmlns:a16="http://schemas.microsoft.com/office/drawing/2014/main" id="{32FDAE49-1166-71C0-655E-5ADB1899ED39}"/>
              </a:ext>
            </a:extLst>
          </p:cNvPr>
          <p:cNvSpPr txBox="1"/>
          <p:nvPr/>
        </p:nvSpPr>
        <p:spPr>
          <a:xfrm>
            <a:off x="8244031" y="6458366"/>
            <a:ext cx="5096933" cy="373138"/>
          </a:xfrm>
          <a:prstGeom prst="rect">
            <a:avLst/>
          </a:prstGeom>
        </p:spPr>
        <p:txBody>
          <a:bodyPr vert="horz" lIns="91440" tIns="45720" rIns="91440" bIns="45720" rtlCol="0">
            <a:normAutofit/>
          </a:bodyPr>
          <a:lstStyle/>
          <a:p>
            <a:pPr>
              <a:lnSpc>
                <a:spcPct val="90000"/>
              </a:lnSpc>
              <a:spcAft>
                <a:spcPts val="600"/>
              </a:spcAft>
            </a:pPr>
            <a:r>
              <a:rPr lang="en-US" sz="2000" dirty="0"/>
              <a:t>© Project Whitehorse (Boyd)</a:t>
            </a:r>
          </a:p>
        </p:txBody>
      </p:sp>
    </p:spTree>
    <p:extLst>
      <p:ext uri="{BB962C8B-B14F-4D97-AF65-F5344CB8AC3E}">
        <p14:creationId xmlns:p14="http://schemas.microsoft.com/office/powerpoint/2010/main" val="343674252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86D14-327F-19FF-C2CC-EFDF92EB2EA8}"/>
              </a:ext>
            </a:extLst>
          </p:cNvPr>
          <p:cNvSpPr>
            <a:spLocks noGrp="1"/>
          </p:cNvSpPr>
          <p:nvPr>
            <p:ph type="title"/>
          </p:nvPr>
        </p:nvSpPr>
        <p:spPr/>
        <p:txBody>
          <a:bodyPr/>
          <a:lstStyle/>
          <a:p>
            <a:r>
              <a:rPr lang="en-CA" dirty="0"/>
              <a:t>Leadership Cycle</a:t>
            </a:r>
          </a:p>
        </p:txBody>
      </p:sp>
      <p:sp>
        <p:nvSpPr>
          <p:cNvPr id="3" name="Content Placeholder 2">
            <a:extLst>
              <a:ext uri="{FF2B5EF4-FFF2-40B4-BE49-F238E27FC236}">
                <a16:creationId xmlns:a16="http://schemas.microsoft.com/office/drawing/2014/main" id="{92C906DD-DCD5-2CE3-7ACE-A47ACA562C7D}"/>
              </a:ext>
            </a:extLst>
          </p:cNvPr>
          <p:cNvSpPr>
            <a:spLocks noGrp="1"/>
          </p:cNvSpPr>
          <p:nvPr>
            <p:ph idx="1"/>
          </p:nvPr>
        </p:nvSpPr>
        <p:spPr>
          <a:xfrm>
            <a:off x="838200" y="1825625"/>
            <a:ext cx="6738257" cy="4351338"/>
          </a:xfrm>
        </p:spPr>
        <p:txBody>
          <a:bodyPr>
            <a:normAutofit/>
          </a:bodyPr>
          <a:lstStyle/>
          <a:p>
            <a:r>
              <a:rPr lang="en-CA" dirty="0"/>
              <a:t>Leadership, Operations, Training all involve the same cycle</a:t>
            </a:r>
          </a:p>
          <a:p>
            <a:r>
              <a:rPr lang="en-CA" dirty="0"/>
              <a:t>Your decisions and actions in a team are weighted based on the trust your team has for you</a:t>
            </a:r>
          </a:p>
          <a:p>
            <a:r>
              <a:rPr lang="en-CA" dirty="0"/>
              <a:t>Your personality sets the baseline but your character (changeable) defines the trust your team will have for you</a:t>
            </a:r>
          </a:p>
        </p:txBody>
      </p:sp>
      <p:sp>
        <p:nvSpPr>
          <p:cNvPr id="5" name="TextBox 4">
            <a:extLst>
              <a:ext uri="{FF2B5EF4-FFF2-40B4-BE49-F238E27FC236}">
                <a16:creationId xmlns:a16="http://schemas.microsoft.com/office/drawing/2014/main" id="{3D9DC5C5-E999-B97A-1411-48F668070F50}"/>
              </a:ext>
            </a:extLst>
          </p:cNvPr>
          <p:cNvSpPr txBox="1"/>
          <p:nvPr/>
        </p:nvSpPr>
        <p:spPr>
          <a:xfrm>
            <a:off x="8329624" y="6346625"/>
            <a:ext cx="3488134" cy="276999"/>
          </a:xfrm>
          <a:prstGeom prst="rect">
            <a:avLst/>
          </a:prstGeom>
          <a:noFill/>
        </p:spPr>
        <p:txBody>
          <a:bodyPr wrap="none" rtlCol="0">
            <a:spAutoFit/>
          </a:bodyPr>
          <a:lstStyle/>
          <a:p>
            <a:r>
              <a:rPr lang="en-CA" sz="1200"/>
              <a:t>John Boyd, </a:t>
            </a:r>
            <a:r>
              <a:rPr lang="en-CA" sz="1200">
                <a:hlinkClick r:id="rId3"/>
              </a:rPr>
              <a:t>Organic Design for Command and Control</a:t>
            </a:r>
            <a:endParaRPr lang="en-CA" sz="1200" dirty="0"/>
          </a:p>
        </p:txBody>
      </p:sp>
      <p:pic>
        <p:nvPicPr>
          <p:cNvPr id="6" name="Picture 2" descr="OODA Loop">
            <a:extLst>
              <a:ext uri="{FF2B5EF4-FFF2-40B4-BE49-F238E27FC236}">
                <a16:creationId xmlns:a16="http://schemas.microsoft.com/office/drawing/2014/main" id="{F37B0505-39C0-F167-49B2-F98167995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5878" y="1071562"/>
            <a:ext cx="4724400"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021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C86D14-327F-19FF-C2CC-EFDF92EB2EA8}"/>
              </a:ext>
            </a:extLst>
          </p:cNvPr>
          <p:cNvSpPr>
            <a:spLocks noGrp="1"/>
          </p:cNvSpPr>
          <p:nvPr>
            <p:ph type="title"/>
          </p:nvPr>
        </p:nvSpPr>
        <p:spPr>
          <a:xfrm>
            <a:off x="827088" y="1641752"/>
            <a:ext cx="3527425" cy="4366936"/>
          </a:xfrm>
        </p:spPr>
        <p:txBody>
          <a:bodyPr anchor="t">
            <a:normAutofit/>
          </a:bodyPr>
          <a:lstStyle/>
          <a:p>
            <a:r>
              <a:rPr lang="en-CA" sz="4000" dirty="0"/>
              <a:t>CAF Leadership Doctrine</a:t>
            </a:r>
          </a:p>
        </p:txBody>
      </p:sp>
      <p:sp>
        <p:nvSpPr>
          <p:cNvPr id="3" name="Content Placeholder 2">
            <a:extLst>
              <a:ext uri="{FF2B5EF4-FFF2-40B4-BE49-F238E27FC236}">
                <a16:creationId xmlns:a16="http://schemas.microsoft.com/office/drawing/2014/main" id="{92C906DD-DCD5-2CE3-7ACE-A47ACA562C7D}"/>
              </a:ext>
            </a:extLst>
          </p:cNvPr>
          <p:cNvSpPr>
            <a:spLocks noGrp="1"/>
          </p:cNvSpPr>
          <p:nvPr>
            <p:ph idx="1"/>
          </p:nvPr>
        </p:nvSpPr>
        <p:spPr>
          <a:xfrm>
            <a:off x="4550229" y="478971"/>
            <a:ext cx="6814683" cy="6106886"/>
          </a:xfrm>
        </p:spPr>
        <p:txBody>
          <a:bodyPr>
            <a:normAutofit/>
          </a:bodyPr>
          <a:lstStyle/>
          <a:p>
            <a:r>
              <a:rPr lang="en-CA" sz="2400" dirty="0">
                <a:solidFill>
                  <a:schemeClr val="tx1">
                    <a:alpha val="80000"/>
                  </a:schemeClr>
                </a:solidFill>
              </a:rPr>
              <a:t>None of these principles are new to the CAF</a:t>
            </a:r>
          </a:p>
          <a:p>
            <a:pPr lvl="1"/>
            <a:r>
              <a:rPr lang="en-CA" dirty="0">
                <a:solidFill>
                  <a:schemeClr val="tx1">
                    <a:alpha val="80000"/>
                  </a:schemeClr>
                </a:solidFill>
              </a:rPr>
              <a:t>Leadership in the Canadian Forces – Doctrine from 2005</a:t>
            </a:r>
          </a:p>
          <a:p>
            <a:pPr lvl="2"/>
            <a:r>
              <a:rPr lang="en-CA" sz="2400" dirty="0">
                <a:solidFill>
                  <a:schemeClr val="tx1">
                    <a:alpha val="80000"/>
                  </a:schemeClr>
                </a:solidFill>
              </a:rPr>
              <a:t>Key Principle includes Values-based Leadership</a:t>
            </a:r>
          </a:p>
          <a:p>
            <a:pPr lvl="2"/>
            <a:r>
              <a:rPr lang="en-CA" sz="2400" dirty="0">
                <a:solidFill>
                  <a:schemeClr val="tx1">
                    <a:alpha val="80000"/>
                  </a:schemeClr>
                </a:solidFill>
              </a:rPr>
              <a:t>Key Supporting Condition includes Open Culture</a:t>
            </a:r>
          </a:p>
          <a:p>
            <a:pPr lvl="2"/>
            <a:r>
              <a:rPr lang="en-CA" sz="2400" dirty="0">
                <a:solidFill>
                  <a:schemeClr val="tx1">
                    <a:alpha val="80000"/>
                  </a:schemeClr>
                </a:solidFill>
              </a:rPr>
              <a:t>Importance of Trust Highlighted in Chap 1</a:t>
            </a:r>
          </a:p>
          <a:p>
            <a:r>
              <a:rPr lang="en-CA" sz="2400" dirty="0">
                <a:solidFill>
                  <a:schemeClr val="tx1">
                    <a:alpha val="80000"/>
                  </a:schemeClr>
                </a:solidFill>
              </a:rPr>
              <a:t>What’s new is the Focus, the Tools, and the Details</a:t>
            </a:r>
          </a:p>
          <a:p>
            <a:r>
              <a:rPr lang="en-CA" sz="2400" dirty="0">
                <a:solidFill>
                  <a:schemeClr val="tx1">
                    <a:alpha val="80000"/>
                  </a:schemeClr>
                </a:solidFill>
              </a:rPr>
              <a:t>Your own personal mindset is the base of the pyramid that builds to a peak of us collectively defending Canada and Canadians in an Infinite Game</a:t>
            </a:r>
          </a:p>
          <a:p>
            <a:r>
              <a:rPr lang="en-CA" sz="2400" dirty="0">
                <a:solidFill>
                  <a:schemeClr val="tx1">
                    <a:alpha val="80000"/>
                  </a:schemeClr>
                </a:solidFill>
              </a:rPr>
              <a:t>The goal is “Sustained Operational Excellence”; the method is to build Trusting Teams starting with Personal Character</a:t>
            </a:r>
          </a:p>
        </p:txBody>
      </p:sp>
      <p:grpSp>
        <p:nvGrpSpPr>
          <p:cNvPr id="10"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05259229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0" name="Group 9">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4" name="Freeform: Shape 13">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 name="Group 10">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2" name="Freeform: Shape 11">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D4FE114A-0339-8639-B93A-F9F30106E645}"/>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b="1" u="sng" kern="1200">
                <a:solidFill>
                  <a:schemeClr val="bg1"/>
                </a:solidFill>
                <a:latin typeface="+mj-lt"/>
                <a:ea typeface="+mj-ea"/>
                <a:cs typeface="+mj-cs"/>
              </a:rPr>
              <a:t>Questions?</a:t>
            </a:r>
          </a:p>
        </p:txBody>
      </p:sp>
    </p:spTree>
    <p:extLst>
      <p:ext uri="{BB962C8B-B14F-4D97-AF65-F5344CB8AC3E}">
        <p14:creationId xmlns:p14="http://schemas.microsoft.com/office/powerpoint/2010/main" val="11985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group of text on a white background&#10;&#10;Description automatically generated">
            <a:extLst>
              <a:ext uri="{FF2B5EF4-FFF2-40B4-BE49-F238E27FC236}">
                <a16:creationId xmlns:a16="http://schemas.microsoft.com/office/drawing/2014/main" id="{FA9DCA93-604E-E1EF-A518-30A46A84A76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97" b="297"/>
          <a:stretch/>
        </p:blipFill>
        <p:spPr>
          <a:xfrm>
            <a:off x="742293" y="643466"/>
            <a:ext cx="6850271" cy="5566833"/>
          </a:xfrm>
          <a:prstGeom prst="rect">
            <a:avLst/>
          </a:prstGeom>
        </p:spPr>
      </p:pic>
      <p:grpSp>
        <p:nvGrpSpPr>
          <p:cNvPr id="31" name="Group 30">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32"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3"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7882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100C5DC-5AC5-9FE2-7A74-E51B326E0AD2}"/>
              </a:ext>
            </a:extLst>
          </p:cNvPr>
          <p:cNvSpPr>
            <a:spLocks noGrp="1"/>
          </p:cNvSpPr>
          <p:nvPr>
            <p:ph type="title"/>
          </p:nvPr>
        </p:nvSpPr>
        <p:spPr>
          <a:xfrm>
            <a:off x="838200" y="669925"/>
            <a:ext cx="4508946" cy="1325563"/>
          </a:xfrm>
        </p:spPr>
        <p:txBody>
          <a:bodyPr anchor="b">
            <a:normAutofit/>
          </a:bodyPr>
          <a:lstStyle/>
          <a:p>
            <a:pPr algn="r"/>
            <a:r>
              <a:rPr lang="en-CA" sz="4100" b="1" u="sng">
                <a:solidFill>
                  <a:schemeClr val="bg1"/>
                </a:solidFill>
              </a:rPr>
              <a:t>Task versus Relationship Conflict</a:t>
            </a:r>
          </a:p>
        </p:txBody>
      </p:sp>
      <p:cxnSp>
        <p:nvCxnSpPr>
          <p:cNvPr id="24" name="Straight Connector 2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9FDF7E2C-12E4-B63A-00C9-12AAD47AEA8F}"/>
              </a:ext>
            </a:extLst>
          </p:cNvPr>
          <p:cNvSpPr>
            <a:spLocks noGrp="1"/>
          </p:cNvSpPr>
          <p:nvPr>
            <p:ph idx="1"/>
          </p:nvPr>
        </p:nvSpPr>
        <p:spPr>
          <a:xfrm>
            <a:off x="1392667" y="2398957"/>
            <a:ext cx="9406666" cy="3526144"/>
          </a:xfrm>
        </p:spPr>
        <p:txBody>
          <a:bodyPr>
            <a:normAutofit/>
          </a:bodyPr>
          <a:lstStyle/>
          <a:p>
            <a:r>
              <a:rPr lang="en-CA" sz="2000">
                <a:solidFill>
                  <a:schemeClr val="bg1"/>
                </a:solidFill>
              </a:rPr>
              <a:t>Researcher/Author Adam Grant highlights two types of conflict:</a:t>
            </a:r>
          </a:p>
          <a:p>
            <a:pPr lvl="1"/>
            <a:r>
              <a:rPr lang="en-CA" sz="2000" u="sng">
                <a:solidFill>
                  <a:schemeClr val="bg1"/>
                </a:solidFill>
              </a:rPr>
              <a:t>Task conflicts </a:t>
            </a:r>
            <a:r>
              <a:rPr lang="en-CA" sz="2000">
                <a:solidFill>
                  <a:schemeClr val="bg1"/>
                </a:solidFill>
              </a:rPr>
              <a:t>are disagreement between people about the conduct of the specific task on which they are working.</a:t>
            </a:r>
          </a:p>
          <a:p>
            <a:pPr lvl="2"/>
            <a:r>
              <a:rPr lang="en-CA">
                <a:solidFill>
                  <a:schemeClr val="bg1"/>
                </a:solidFill>
              </a:rPr>
              <a:t>For example, I think there’s a better way to tie the knot.</a:t>
            </a:r>
          </a:p>
          <a:p>
            <a:pPr lvl="1"/>
            <a:r>
              <a:rPr lang="en-CA" sz="2000" u="sng">
                <a:solidFill>
                  <a:schemeClr val="bg1"/>
                </a:solidFill>
              </a:rPr>
              <a:t>Relationship conflicts </a:t>
            </a:r>
            <a:r>
              <a:rPr lang="en-CA" sz="2000">
                <a:solidFill>
                  <a:schemeClr val="bg1"/>
                </a:solidFill>
              </a:rPr>
              <a:t>are not related to the specific task.</a:t>
            </a:r>
          </a:p>
          <a:p>
            <a:pPr lvl="2"/>
            <a:r>
              <a:rPr lang="en-CA">
                <a:solidFill>
                  <a:schemeClr val="bg1"/>
                </a:solidFill>
              </a:rPr>
              <a:t>For example, I think you are just a bad person.</a:t>
            </a:r>
          </a:p>
          <a:p>
            <a:r>
              <a:rPr lang="en-CA" sz="2000">
                <a:solidFill>
                  <a:schemeClr val="bg1"/>
                </a:solidFill>
              </a:rPr>
              <a:t>In an ideal team, all conflict is Task conflict.</a:t>
            </a:r>
          </a:p>
          <a:p>
            <a:r>
              <a:rPr lang="en-CA" sz="2000">
                <a:solidFill>
                  <a:schemeClr val="bg1"/>
                </a:solidFill>
              </a:rPr>
              <a:t>In reality, most conflict is Relationship conflict…but does not need to be.</a:t>
            </a:r>
          </a:p>
          <a:p>
            <a:r>
              <a:rPr lang="en-CA" sz="2000">
                <a:solidFill>
                  <a:schemeClr val="bg1"/>
                </a:solidFill>
              </a:rPr>
              <a:t>Relationship conflict engages Personality and Character.</a:t>
            </a:r>
          </a:p>
        </p:txBody>
      </p:sp>
      <p:sp>
        <p:nvSpPr>
          <p:cNvPr id="26" name="Rectangle 2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26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diagram of personality traits&#10;&#10;Description automatically generated">
            <a:extLst>
              <a:ext uri="{FF2B5EF4-FFF2-40B4-BE49-F238E27FC236}">
                <a16:creationId xmlns:a16="http://schemas.microsoft.com/office/drawing/2014/main" id="{B4B06160-8B4E-F4C4-02F3-B329246D4903}"/>
              </a:ext>
            </a:extLst>
          </p:cNvPr>
          <p:cNvPicPr>
            <a:picLocks noChangeAspect="1"/>
          </p:cNvPicPr>
          <p:nvPr/>
        </p:nvPicPr>
        <p:blipFill rotWithShape="1">
          <a:blip r:embed="rId3">
            <a:extLst>
              <a:ext uri="{28A0092B-C50C-407E-A947-70E740481C1C}">
                <a14:useLocalDpi xmlns:a14="http://schemas.microsoft.com/office/drawing/2010/main" val="0"/>
              </a:ext>
            </a:extLst>
          </a:blip>
          <a:srcRect l="6503" r="7021" b="2"/>
          <a:stretch/>
        </p:blipFill>
        <p:spPr>
          <a:xfrm>
            <a:off x="1352182" y="643466"/>
            <a:ext cx="5630492" cy="5566833"/>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8911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9C052EA-05E2-403D-965E-52D1BFFA2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DF33A-16B0-C41C-E8F6-13AFB19D86DC}"/>
              </a:ext>
            </a:extLst>
          </p:cNvPr>
          <p:cNvSpPr>
            <a:spLocks noGrp="1"/>
          </p:cNvSpPr>
          <p:nvPr>
            <p:ph type="title"/>
          </p:nvPr>
        </p:nvSpPr>
        <p:spPr>
          <a:xfrm>
            <a:off x="838200" y="365126"/>
            <a:ext cx="10515600" cy="1094740"/>
          </a:xfrm>
        </p:spPr>
        <p:txBody>
          <a:bodyPr vert="horz" lIns="91440" tIns="45720" rIns="91440" bIns="45720" rtlCol="0" anchor="ctr">
            <a:normAutofit/>
          </a:bodyPr>
          <a:lstStyle/>
          <a:p>
            <a:r>
              <a:rPr lang="en-US" kern="1200">
                <a:solidFill>
                  <a:schemeClr val="bg1"/>
                </a:solidFill>
                <a:latin typeface="+mj-lt"/>
                <a:ea typeface="+mj-ea"/>
                <a:cs typeface="+mj-cs"/>
              </a:rPr>
              <a:t>Openness</a:t>
            </a:r>
          </a:p>
        </p:txBody>
      </p:sp>
      <p:sp useBgFill="1">
        <p:nvSpPr>
          <p:cNvPr id="26" name="Rectangle 25">
            <a:extLst>
              <a:ext uri="{FF2B5EF4-FFF2-40B4-BE49-F238E27FC236}">
                <a16:creationId xmlns:a16="http://schemas.microsoft.com/office/drawing/2014/main" id="{4C1936B8-2FFB-4F78-8388-B8C282B8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4EBBB3-1069-C684-0AF0-E00C8287FE0E}"/>
              </a:ext>
            </a:extLst>
          </p:cNvPr>
          <p:cNvSpPr>
            <a:spLocks noGrp="1"/>
          </p:cNvSpPr>
          <p:nvPr>
            <p:ph idx="1"/>
          </p:nvPr>
        </p:nvSpPr>
        <p:spPr>
          <a:xfrm>
            <a:off x="838200" y="2100579"/>
            <a:ext cx="5097779" cy="4076383"/>
          </a:xfrm>
        </p:spPr>
        <p:txBody>
          <a:bodyPr vert="horz" lIns="91440" tIns="45720" rIns="91440" bIns="45720" rtlCol="0" anchor="ctr">
            <a:normAutofit/>
          </a:bodyPr>
          <a:lstStyle/>
          <a:p>
            <a:pPr marL="0"/>
            <a:r>
              <a:rPr lang="en-US" sz="1700" b="1" u="sng"/>
              <a:t>Intellect</a:t>
            </a:r>
          </a:p>
          <a:p>
            <a:pPr marL="0"/>
            <a:r>
              <a:rPr lang="en-US" sz="1700"/>
              <a:t>Quick to understand things</a:t>
            </a:r>
          </a:p>
          <a:p>
            <a:pPr marL="0"/>
            <a:r>
              <a:rPr lang="en-US" sz="1700"/>
              <a:t>Understand abstract ideas</a:t>
            </a:r>
          </a:p>
          <a:p>
            <a:pPr marL="0"/>
            <a:r>
              <a:rPr lang="en-US" sz="1700"/>
              <a:t>Can handle a lot of information</a:t>
            </a:r>
          </a:p>
          <a:p>
            <a:pPr marL="0"/>
            <a:r>
              <a:rPr lang="en-US" sz="1700"/>
              <a:t>Like to solve complex problems</a:t>
            </a:r>
          </a:p>
          <a:p>
            <a:pPr marL="0"/>
            <a:r>
              <a:rPr lang="en-US" sz="1700"/>
              <a:t>Find interest in philosophical discussion</a:t>
            </a:r>
          </a:p>
          <a:p>
            <a:pPr marL="0"/>
            <a:r>
              <a:rPr lang="en-US" sz="1700"/>
              <a:t>Like difficult reading material</a:t>
            </a:r>
          </a:p>
          <a:p>
            <a:pPr marL="0"/>
            <a:r>
              <a:rPr lang="en-US" sz="1700"/>
              <a:t>Have a rich vocabulary</a:t>
            </a:r>
          </a:p>
          <a:p>
            <a:pPr marL="0"/>
            <a:r>
              <a:rPr lang="en-US" sz="1700"/>
              <a:t>Think quickly</a:t>
            </a:r>
          </a:p>
          <a:p>
            <a:pPr marL="0"/>
            <a:r>
              <a:rPr lang="en-US" sz="1700"/>
              <a:t>Learn things quickly</a:t>
            </a:r>
          </a:p>
          <a:p>
            <a:pPr marL="0"/>
            <a:r>
              <a:rPr lang="en-US" sz="1700"/>
              <a:t>Formulate clear ideas </a:t>
            </a:r>
          </a:p>
        </p:txBody>
      </p:sp>
      <p:sp>
        <p:nvSpPr>
          <p:cNvPr id="7" name="Content Placeholder 2">
            <a:extLst>
              <a:ext uri="{FF2B5EF4-FFF2-40B4-BE49-F238E27FC236}">
                <a16:creationId xmlns:a16="http://schemas.microsoft.com/office/drawing/2014/main" id="{11FDEDA7-74E8-A18A-F029-B89BDF2A8348}"/>
              </a:ext>
            </a:extLst>
          </p:cNvPr>
          <p:cNvSpPr txBox="1">
            <a:spLocks/>
          </p:cNvSpPr>
          <p:nvPr/>
        </p:nvSpPr>
        <p:spPr>
          <a:xfrm>
            <a:off x="6256020" y="2100579"/>
            <a:ext cx="5097780" cy="40763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600" b="1" u="sng"/>
              <a:t>Openness </a:t>
            </a:r>
          </a:p>
          <a:p>
            <a:pPr marL="0"/>
            <a:r>
              <a:rPr lang="en-US" sz="1600"/>
              <a:t>Enjoy the beauty of nature</a:t>
            </a:r>
          </a:p>
          <a:p>
            <a:pPr marL="0"/>
            <a:r>
              <a:rPr lang="en-US" sz="1600"/>
              <a:t>Believe in the importance of art</a:t>
            </a:r>
          </a:p>
          <a:p>
            <a:pPr marL="0"/>
            <a:r>
              <a:rPr lang="en-US" sz="1600"/>
              <a:t>Love to reflect on things </a:t>
            </a:r>
          </a:p>
          <a:p>
            <a:pPr marL="0"/>
            <a:r>
              <a:rPr lang="en-US" sz="1600"/>
              <a:t>Get deeply immersed in music</a:t>
            </a:r>
          </a:p>
          <a:p>
            <a:pPr marL="0"/>
            <a:r>
              <a:rPr lang="en-US" sz="1600"/>
              <a:t>Like poetry</a:t>
            </a:r>
          </a:p>
          <a:p>
            <a:pPr marL="0"/>
            <a:r>
              <a:rPr lang="en-US" sz="1600"/>
              <a:t>Seldom mention the emotional aspects of paintings and pictures</a:t>
            </a:r>
          </a:p>
          <a:p>
            <a:pPr marL="0"/>
            <a:r>
              <a:rPr lang="en-US" sz="1600"/>
              <a:t>Need a creative outlet</a:t>
            </a:r>
          </a:p>
          <a:p>
            <a:pPr marL="0"/>
            <a:r>
              <a:rPr lang="en-US" sz="1600"/>
              <a:t>Tend to get lost in thought</a:t>
            </a:r>
          </a:p>
          <a:p>
            <a:pPr marL="0"/>
            <a:r>
              <a:rPr lang="en-US" sz="1600"/>
              <a:t>Daydream frequently</a:t>
            </a:r>
          </a:p>
          <a:p>
            <a:pPr marL="0"/>
            <a:r>
              <a:rPr lang="en-US" sz="1600"/>
              <a:t>See the beauty in things that others might not notice</a:t>
            </a:r>
          </a:p>
        </p:txBody>
      </p:sp>
      <p:sp>
        <p:nvSpPr>
          <p:cNvPr id="6" name="Content Placeholder 2">
            <a:extLst>
              <a:ext uri="{FF2B5EF4-FFF2-40B4-BE49-F238E27FC236}">
                <a16:creationId xmlns:a16="http://schemas.microsoft.com/office/drawing/2014/main" id="{B9D35655-9D08-00D2-42E1-FA5C8A74A41F}"/>
              </a:ext>
            </a:extLst>
          </p:cNvPr>
          <p:cNvSpPr txBox="1">
            <a:spLocks/>
          </p:cNvSpPr>
          <p:nvPr/>
        </p:nvSpPr>
        <p:spPr>
          <a:xfrm>
            <a:off x="6096000" y="1825625"/>
            <a:ext cx="4953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231543613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9C052EA-05E2-403D-965E-52D1BFFA2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DF33A-16B0-C41C-E8F6-13AFB19D86DC}"/>
              </a:ext>
            </a:extLst>
          </p:cNvPr>
          <p:cNvSpPr>
            <a:spLocks noGrp="1"/>
          </p:cNvSpPr>
          <p:nvPr>
            <p:ph type="title"/>
          </p:nvPr>
        </p:nvSpPr>
        <p:spPr>
          <a:xfrm>
            <a:off x="838200" y="365126"/>
            <a:ext cx="10515600" cy="1094740"/>
          </a:xfrm>
        </p:spPr>
        <p:txBody>
          <a:bodyPr vert="horz" lIns="91440" tIns="45720" rIns="91440" bIns="45720" rtlCol="0" anchor="ctr">
            <a:normAutofit/>
          </a:bodyPr>
          <a:lstStyle/>
          <a:p>
            <a:r>
              <a:rPr lang="en-US" kern="1200">
                <a:solidFill>
                  <a:schemeClr val="bg1"/>
                </a:solidFill>
                <a:latin typeface="+mj-lt"/>
                <a:ea typeface="+mj-ea"/>
                <a:cs typeface="+mj-cs"/>
              </a:rPr>
              <a:t>Conscientiousness</a:t>
            </a:r>
          </a:p>
        </p:txBody>
      </p:sp>
      <p:sp useBgFill="1">
        <p:nvSpPr>
          <p:cNvPr id="21" name="Rectangle 20">
            <a:extLst>
              <a:ext uri="{FF2B5EF4-FFF2-40B4-BE49-F238E27FC236}">
                <a16:creationId xmlns:a16="http://schemas.microsoft.com/office/drawing/2014/main" id="{4C1936B8-2FFB-4F78-8388-B8C282B8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4EBBB3-1069-C684-0AF0-E00C8287FE0E}"/>
              </a:ext>
            </a:extLst>
          </p:cNvPr>
          <p:cNvSpPr>
            <a:spLocks noGrp="1"/>
          </p:cNvSpPr>
          <p:nvPr>
            <p:ph idx="1"/>
          </p:nvPr>
        </p:nvSpPr>
        <p:spPr>
          <a:xfrm>
            <a:off x="838200" y="2100579"/>
            <a:ext cx="5097779" cy="4076383"/>
          </a:xfrm>
        </p:spPr>
        <p:txBody>
          <a:bodyPr vert="horz" lIns="91440" tIns="45720" rIns="91440" bIns="45720" rtlCol="0" anchor="ctr">
            <a:normAutofit/>
          </a:bodyPr>
          <a:lstStyle/>
          <a:p>
            <a:pPr marL="0"/>
            <a:r>
              <a:rPr lang="en-US" sz="2000" b="1" u="sng"/>
              <a:t>Industrious</a:t>
            </a:r>
            <a:r>
              <a:rPr lang="en-US" sz="2000"/>
              <a:t> </a:t>
            </a:r>
          </a:p>
          <a:p>
            <a:pPr marL="0"/>
            <a:r>
              <a:rPr lang="en-US" sz="2000"/>
              <a:t>Carry out my plans</a:t>
            </a:r>
          </a:p>
          <a:p>
            <a:pPr marL="0"/>
            <a:r>
              <a:rPr lang="en-US" sz="2000"/>
              <a:t>Don’t waste time</a:t>
            </a:r>
          </a:p>
          <a:p>
            <a:pPr marL="0"/>
            <a:r>
              <a:rPr lang="en-US" sz="2000"/>
              <a:t>Don’t find it difficult to get down to work</a:t>
            </a:r>
          </a:p>
          <a:p>
            <a:pPr marL="0"/>
            <a:r>
              <a:rPr lang="en-US" sz="2000"/>
              <a:t>Finish what I start </a:t>
            </a:r>
          </a:p>
          <a:p>
            <a:pPr marL="0"/>
            <a:r>
              <a:rPr lang="en-US" sz="2000"/>
              <a:t>Get things done quickly (don’t postpone) </a:t>
            </a:r>
          </a:p>
          <a:p>
            <a:pPr marL="0"/>
            <a:r>
              <a:rPr lang="en-US" sz="2000"/>
              <a:t>Always know what I’m doing </a:t>
            </a:r>
          </a:p>
          <a:p>
            <a:pPr marL="0"/>
            <a:r>
              <a:rPr lang="en-US" sz="2000"/>
              <a:t>Not easily distracted </a:t>
            </a:r>
          </a:p>
          <a:p>
            <a:pPr marL="0"/>
            <a:endParaRPr lang="en-US" sz="2000"/>
          </a:p>
        </p:txBody>
      </p:sp>
      <p:sp>
        <p:nvSpPr>
          <p:cNvPr id="7" name="Content Placeholder 2">
            <a:extLst>
              <a:ext uri="{FF2B5EF4-FFF2-40B4-BE49-F238E27FC236}">
                <a16:creationId xmlns:a16="http://schemas.microsoft.com/office/drawing/2014/main" id="{11FDEDA7-74E8-A18A-F029-B89BDF2A8348}"/>
              </a:ext>
            </a:extLst>
          </p:cNvPr>
          <p:cNvSpPr txBox="1">
            <a:spLocks/>
          </p:cNvSpPr>
          <p:nvPr/>
        </p:nvSpPr>
        <p:spPr>
          <a:xfrm>
            <a:off x="6256020" y="2100579"/>
            <a:ext cx="5097780" cy="40763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000" b="1" u="sng"/>
              <a:t>Orderly </a:t>
            </a:r>
          </a:p>
          <a:p>
            <a:pPr marL="0"/>
            <a:r>
              <a:rPr lang="en-US" sz="2000"/>
              <a:t>Tidy </a:t>
            </a:r>
          </a:p>
          <a:p>
            <a:pPr marL="0"/>
            <a:r>
              <a:rPr lang="en-US" sz="2000"/>
              <a:t>Like order </a:t>
            </a:r>
          </a:p>
          <a:p>
            <a:pPr marL="0"/>
            <a:r>
              <a:rPr lang="en-US" sz="2000"/>
              <a:t>Bothered by messy people </a:t>
            </a:r>
          </a:p>
          <a:p>
            <a:pPr marL="0"/>
            <a:r>
              <a:rPr lang="en-US" sz="2000"/>
              <a:t>Want everything to be just right </a:t>
            </a:r>
          </a:p>
          <a:p>
            <a:pPr marL="0"/>
            <a:r>
              <a:rPr lang="en-US" sz="2000"/>
              <a:t>Bothered by disorder</a:t>
            </a:r>
          </a:p>
          <a:p>
            <a:pPr marL="0"/>
            <a:r>
              <a:rPr lang="en-US" sz="2000"/>
              <a:t> Like routine </a:t>
            </a:r>
          </a:p>
          <a:p>
            <a:pPr marL="0"/>
            <a:r>
              <a:rPr lang="en-US" sz="2000"/>
              <a:t>See that rules are observed </a:t>
            </a:r>
          </a:p>
          <a:p>
            <a:pPr marL="0"/>
            <a:r>
              <a:rPr lang="en-US" sz="2000"/>
              <a:t>Want every detail taken care of </a:t>
            </a:r>
          </a:p>
          <a:p>
            <a:pPr marL="0"/>
            <a:endParaRPr lang="en-US" sz="2000"/>
          </a:p>
        </p:txBody>
      </p:sp>
      <p:sp>
        <p:nvSpPr>
          <p:cNvPr id="6" name="Content Placeholder 2">
            <a:extLst>
              <a:ext uri="{FF2B5EF4-FFF2-40B4-BE49-F238E27FC236}">
                <a16:creationId xmlns:a16="http://schemas.microsoft.com/office/drawing/2014/main" id="{B9D35655-9D08-00D2-42E1-FA5C8A74A41F}"/>
              </a:ext>
            </a:extLst>
          </p:cNvPr>
          <p:cNvSpPr txBox="1">
            <a:spLocks/>
          </p:cNvSpPr>
          <p:nvPr/>
        </p:nvSpPr>
        <p:spPr>
          <a:xfrm>
            <a:off x="6096000" y="1825625"/>
            <a:ext cx="4953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186431707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9C052EA-05E2-403D-965E-52D1BFFA2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DF33A-16B0-C41C-E8F6-13AFB19D86DC}"/>
              </a:ext>
            </a:extLst>
          </p:cNvPr>
          <p:cNvSpPr>
            <a:spLocks noGrp="1"/>
          </p:cNvSpPr>
          <p:nvPr>
            <p:ph type="title"/>
          </p:nvPr>
        </p:nvSpPr>
        <p:spPr>
          <a:xfrm>
            <a:off x="838200" y="365126"/>
            <a:ext cx="10515600" cy="1094740"/>
          </a:xfrm>
        </p:spPr>
        <p:txBody>
          <a:bodyPr vert="horz" lIns="91440" tIns="45720" rIns="91440" bIns="45720" rtlCol="0" anchor="ctr">
            <a:normAutofit/>
          </a:bodyPr>
          <a:lstStyle/>
          <a:p>
            <a:r>
              <a:rPr lang="en-US" kern="1200">
                <a:solidFill>
                  <a:schemeClr val="bg1"/>
                </a:solidFill>
                <a:latin typeface="+mj-lt"/>
                <a:ea typeface="+mj-ea"/>
                <a:cs typeface="+mj-cs"/>
              </a:rPr>
              <a:t>Extraversion</a:t>
            </a:r>
          </a:p>
        </p:txBody>
      </p:sp>
      <p:sp useBgFill="1">
        <p:nvSpPr>
          <p:cNvPr id="21" name="Rectangle 20">
            <a:extLst>
              <a:ext uri="{FF2B5EF4-FFF2-40B4-BE49-F238E27FC236}">
                <a16:creationId xmlns:a16="http://schemas.microsoft.com/office/drawing/2014/main" id="{4C1936B8-2FFB-4F78-8388-B8C282B8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4EBBB3-1069-C684-0AF0-E00C8287FE0E}"/>
              </a:ext>
            </a:extLst>
          </p:cNvPr>
          <p:cNvSpPr>
            <a:spLocks noGrp="1"/>
          </p:cNvSpPr>
          <p:nvPr>
            <p:ph idx="1"/>
          </p:nvPr>
        </p:nvSpPr>
        <p:spPr>
          <a:xfrm>
            <a:off x="838200" y="1906686"/>
            <a:ext cx="5097779" cy="4076383"/>
          </a:xfrm>
        </p:spPr>
        <p:txBody>
          <a:bodyPr vert="horz" lIns="91440" tIns="45720" rIns="91440" bIns="45720" rtlCol="0" anchor="ctr">
            <a:normAutofit/>
          </a:bodyPr>
          <a:lstStyle/>
          <a:p>
            <a:pPr marL="0"/>
            <a:r>
              <a:rPr lang="en-US" sz="2000" b="1" u="sng" dirty="0"/>
              <a:t>Enthusiasm</a:t>
            </a:r>
          </a:p>
          <a:p>
            <a:pPr marL="0"/>
            <a:r>
              <a:rPr lang="en-US" sz="2000" dirty="0"/>
              <a:t>Makes friends easily </a:t>
            </a:r>
          </a:p>
          <a:p>
            <a:pPr marL="0"/>
            <a:r>
              <a:rPr lang="en-US" sz="2000" dirty="0"/>
              <a:t>Reveal everything about myself </a:t>
            </a:r>
          </a:p>
          <a:p>
            <a:pPr marL="0"/>
            <a:r>
              <a:rPr lang="en-US" sz="2000" dirty="0"/>
              <a:t>Warm up quickly to others</a:t>
            </a:r>
          </a:p>
          <a:p>
            <a:pPr marL="0"/>
            <a:r>
              <a:rPr lang="en-US" sz="2000" dirty="0"/>
              <a:t>Show my feelings when I’m happy</a:t>
            </a:r>
          </a:p>
          <a:p>
            <a:pPr marL="0"/>
            <a:r>
              <a:rPr lang="en-US" sz="2000" dirty="0"/>
              <a:t>Have a lot of fun </a:t>
            </a:r>
          </a:p>
          <a:p>
            <a:pPr marL="0"/>
            <a:r>
              <a:rPr lang="en-US" sz="2000" dirty="0"/>
              <a:t>Laugh often</a:t>
            </a:r>
          </a:p>
        </p:txBody>
      </p:sp>
      <p:sp>
        <p:nvSpPr>
          <p:cNvPr id="7" name="Content Placeholder 2">
            <a:extLst>
              <a:ext uri="{FF2B5EF4-FFF2-40B4-BE49-F238E27FC236}">
                <a16:creationId xmlns:a16="http://schemas.microsoft.com/office/drawing/2014/main" id="{11FDEDA7-74E8-A18A-F029-B89BDF2A8348}"/>
              </a:ext>
            </a:extLst>
          </p:cNvPr>
          <p:cNvSpPr txBox="1">
            <a:spLocks/>
          </p:cNvSpPr>
          <p:nvPr/>
        </p:nvSpPr>
        <p:spPr>
          <a:xfrm>
            <a:off x="6256020" y="2100579"/>
            <a:ext cx="5097780" cy="40763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000" b="1" u="sng"/>
              <a:t>Assertiveness</a:t>
            </a:r>
          </a:p>
          <a:p>
            <a:pPr marL="0"/>
            <a:r>
              <a:rPr lang="en-US" sz="2000"/>
              <a:t>Take charge</a:t>
            </a:r>
          </a:p>
          <a:p>
            <a:pPr marL="0"/>
            <a:r>
              <a:rPr lang="en-US" sz="2000"/>
              <a:t>Have a strong personality</a:t>
            </a:r>
          </a:p>
          <a:p>
            <a:pPr marL="0"/>
            <a:r>
              <a:rPr lang="en-US" sz="2000"/>
              <a:t>Talent for influencing people</a:t>
            </a:r>
          </a:p>
          <a:p>
            <a:pPr marL="0"/>
            <a:r>
              <a:rPr lang="en-US" sz="2000"/>
              <a:t>Know how to captivate people </a:t>
            </a:r>
          </a:p>
          <a:p>
            <a:pPr marL="0"/>
            <a:r>
              <a:rPr lang="en-US" sz="2000"/>
              <a:t>See myself as a good leader</a:t>
            </a:r>
          </a:p>
          <a:p>
            <a:pPr marL="0"/>
            <a:r>
              <a:rPr lang="en-US" sz="2000"/>
              <a:t>Can talk others into doing things. </a:t>
            </a:r>
          </a:p>
          <a:p>
            <a:pPr marL="0"/>
            <a:r>
              <a:rPr lang="en-US" sz="2000"/>
              <a:t>The first to act</a:t>
            </a:r>
          </a:p>
        </p:txBody>
      </p:sp>
      <p:sp>
        <p:nvSpPr>
          <p:cNvPr id="6" name="Content Placeholder 2">
            <a:extLst>
              <a:ext uri="{FF2B5EF4-FFF2-40B4-BE49-F238E27FC236}">
                <a16:creationId xmlns:a16="http://schemas.microsoft.com/office/drawing/2014/main" id="{B9D35655-9D08-00D2-42E1-FA5C8A74A41F}"/>
              </a:ext>
            </a:extLst>
          </p:cNvPr>
          <p:cNvSpPr txBox="1">
            <a:spLocks/>
          </p:cNvSpPr>
          <p:nvPr/>
        </p:nvSpPr>
        <p:spPr>
          <a:xfrm>
            <a:off x="6096000" y="1825625"/>
            <a:ext cx="4953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290549641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9C052EA-05E2-403D-965E-52D1BFFA2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DF33A-16B0-C41C-E8F6-13AFB19D86DC}"/>
              </a:ext>
            </a:extLst>
          </p:cNvPr>
          <p:cNvSpPr>
            <a:spLocks noGrp="1"/>
          </p:cNvSpPr>
          <p:nvPr>
            <p:ph type="title"/>
          </p:nvPr>
        </p:nvSpPr>
        <p:spPr>
          <a:xfrm>
            <a:off x="838200" y="365126"/>
            <a:ext cx="10515600" cy="1094740"/>
          </a:xfrm>
        </p:spPr>
        <p:txBody>
          <a:bodyPr vert="horz" lIns="91440" tIns="45720" rIns="91440" bIns="45720" rtlCol="0" anchor="ctr">
            <a:normAutofit/>
          </a:bodyPr>
          <a:lstStyle/>
          <a:p>
            <a:r>
              <a:rPr lang="en-US" kern="1200" dirty="0">
                <a:solidFill>
                  <a:schemeClr val="bg1"/>
                </a:solidFill>
                <a:latin typeface="+mj-lt"/>
                <a:ea typeface="+mj-ea"/>
                <a:cs typeface="+mj-cs"/>
              </a:rPr>
              <a:t>Agreeableness</a:t>
            </a:r>
          </a:p>
        </p:txBody>
      </p:sp>
      <p:sp useBgFill="1">
        <p:nvSpPr>
          <p:cNvPr id="21" name="Rectangle 20">
            <a:extLst>
              <a:ext uri="{FF2B5EF4-FFF2-40B4-BE49-F238E27FC236}">
                <a16:creationId xmlns:a16="http://schemas.microsoft.com/office/drawing/2014/main" id="{4C1936B8-2FFB-4F78-8388-B8C282B8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4EBBB3-1069-C684-0AF0-E00C8287FE0E}"/>
              </a:ext>
            </a:extLst>
          </p:cNvPr>
          <p:cNvSpPr>
            <a:spLocks noGrp="1"/>
          </p:cNvSpPr>
          <p:nvPr>
            <p:ph idx="1"/>
          </p:nvPr>
        </p:nvSpPr>
        <p:spPr>
          <a:xfrm>
            <a:off x="838200" y="2100579"/>
            <a:ext cx="5097779" cy="4076383"/>
          </a:xfrm>
        </p:spPr>
        <p:txBody>
          <a:bodyPr vert="horz" lIns="91440" tIns="45720" rIns="91440" bIns="45720" rtlCol="0" anchor="ctr">
            <a:normAutofit/>
          </a:bodyPr>
          <a:lstStyle/>
          <a:p>
            <a:pPr marL="0"/>
            <a:r>
              <a:rPr lang="en-US" sz="2000" b="1" u="sng"/>
              <a:t>Compassion</a:t>
            </a:r>
          </a:p>
          <a:p>
            <a:pPr marL="0"/>
            <a:r>
              <a:rPr lang="en-US" sz="2000"/>
              <a:t>Feel others’ emotions </a:t>
            </a:r>
          </a:p>
          <a:p>
            <a:pPr marL="0"/>
            <a:r>
              <a:rPr lang="en-US" sz="2000"/>
              <a:t>Inquire about others’ well-being</a:t>
            </a:r>
          </a:p>
          <a:p>
            <a:pPr marL="0"/>
            <a:r>
              <a:rPr lang="en-US" sz="2000"/>
              <a:t>Sympathize with others’ feelings </a:t>
            </a:r>
          </a:p>
          <a:p>
            <a:pPr marL="0"/>
            <a:r>
              <a:rPr lang="en-US" sz="2000"/>
              <a:t>Not indifferent to the feelings of others. </a:t>
            </a:r>
          </a:p>
          <a:p>
            <a:pPr marL="0"/>
            <a:r>
              <a:rPr lang="en-US" sz="2000"/>
              <a:t>Take time for others.</a:t>
            </a:r>
          </a:p>
          <a:p>
            <a:pPr marL="0"/>
            <a:r>
              <a:rPr lang="en-US" sz="2000"/>
              <a:t>Take an interest in other people’s lives</a:t>
            </a:r>
          </a:p>
          <a:p>
            <a:pPr marL="0"/>
            <a:r>
              <a:rPr lang="en-US" sz="2000"/>
              <a:t>Have a soft side</a:t>
            </a:r>
          </a:p>
          <a:p>
            <a:pPr marL="0"/>
            <a:r>
              <a:rPr lang="en-US" sz="2000"/>
              <a:t>Like to do things for others </a:t>
            </a:r>
          </a:p>
          <a:p>
            <a:pPr marL="0"/>
            <a:r>
              <a:rPr lang="en-US" sz="2000"/>
              <a:t>Interested in other people’s problems </a:t>
            </a:r>
          </a:p>
        </p:txBody>
      </p:sp>
      <p:sp>
        <p:nvSpPr>
          <p:cNvPr id="7" name="Content Placeholder 2">
            <a:extLst>
              <a:ext uri="{FF2B5EF4-FFF2-40B4-BE49-F238E27FC236}">
                <a16:creationId xmlns:a16="http://schemas.microsoft.com/office/drawing/2014/main" id="{11FDEDA7-74E8-A18A-F029-B89BDF2A8348}"/>
              </a:ext>
            </a:extLst>
          </p:cNvPr>
          <p:cNvSpPr txBox="1">
            <a:spLocks/>
          </p:cNvSpPr>
          <p:nvPr/>
        </p:nvSpPr>
        <p:spPr>
          <a:xfrm>
            <a:off x="6256020" y="2100579"/>
            <a:ext cx="5097780" cy="40763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000" b="1" u="sng"/>
              <a:t>Politeness </a:t>
            </a:r>
            <a:endParaRPr lang="en-US" sz="2000"/>
          </a:p>
          <a:p>
            <a:pPr marL="0"/>
            <a:r>
              <a:rPr lang="en-US" sz="2000"/>
              <a:t>Respect authority</a:t>
            </a:r>
          </a:p>
          <a:p>
            <a:pPr marL="0"/>
            <a:r>
              <a:rPr lang="en-US" sz="2000"/>
              <a:t>Don’t believe I am better than others</a:t>
            </a:r>
          </a:p>
          <a:p>
            <a:pPr marL="0"/>
            <a:r>
              <a:rPr lang="en-US" sz="2000"/>
              <a:t>Hate to seem pushy</a:t>
            </a:r>
          </a:p>
          <a:p>
            <a:pPr marL="0"/>
            <a:r>
              <a:rPr lang="en-US" sz="2000"/>
              <a:t>Don’t take advantage of others</a:t>
            </a:r>
          </a:p>
          <a:p>
            <a:pPr marL="0"/>
            <a:r>
              <a:rPr lang="en-US" sz="2000"/>
              <a:t>Avoid imposing will on others</a:t>
            </a:r>
          </a:p>
          <a:p>
            <a:pPr marL="0"/>
            <a:r>
              <a:rPr lang="en-US" sz="2000"/>
              <a:t>Rarely put people under pressure </a:t>
            </a:r>
          </a:p>
          <a:p>
            <a:pPr marL="0"/>
            <a:r>
              <a:rPr lang="en-US" sz="2000"/>
              <a:t>Avoid insulting people</a:t>
            </a:r>
          </a:p>
          <a:p>
            <a:pPr marL="0"/>
            <a:r>
              <a:rPr lang="en-US" sz="2000"/>
              <a:t>Avoid conflict</a:t>
            </a:r>
          </a:p>
          <a:p>
            <a:pPr marL="0"/>
            <a:r>
              <a:rPr lang="en-US" sz="2000"/>
              <a:t>Not out for personal gain</a:t>
            </a:r>
          </a:p>
        </p:txBody>
      </p:sp>
      <p:sp>
        <p:nvSpPr>
          <p:cNvPr id="6" name="Content Placeholder 2">
            <a:extLst>
              <a:ext uri="{FF2B5EF4-FFF2-40B4-BE49-F238E27FC236}">
                <a16:creationId xmlns:a16="http://schemas.microsoft.com/office/drawing/2014/main" id="{B9D35655-9D08-00D2-42E1-FA5C8A74A41F}"/>
              </a:ext>
            </a:extLst>
          </p:cNvPr>
          <p:cNvSpPr txBox="1">
            <a:spLocks/>
          </p:cNvSpPr>
          <p:nvPr/>
        </p:nvSpPr>
        <p:spPr>
          <a:xfrm>
            <a:off x="6096000" y="1825625"/>
            <a:ext cx="4953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299587452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ND Document" ma:contentTypeID="0x010100010C2ADD635BB5409CEF3A212D7D66C8001A8B4AA1EB9EEC4481D8563369336C17" ma:contentTypeVersion="14" ma:contentTypeDescription="This Content Type applies the default UIC, Unit Name and Parent Org to all documents in the site." ma:contentTypeScope="" ma:versionID="71e2de0384efe514db5bce08534d83cf">
  <xsd:schema xmlns:xsd="http://www.w3.org/2001/XMLSchema" xmlns:xs="http://www.w3.org/2001/XMLSchema" xmlns:p="http://schemas.microsoft.com/office/2006/metadata/properties" xmlns:ns1="http://schemas.microsoft.com/sharepoint/v3" xmlns:ns2="4e4e7067-1b66-4815-83c0-e5717f015141" xmlns:ns3="aa8a929f-e17f-40f1-8382-8c4bec3123f6" xmlns:ns4="1f86be55-5efb-4ba3-a4c9-920e0fb75160" targetNamespace="http://schemas.microsoft.com/office/2006/metadata/properties" ma:root="true" ma:fieldsID="08285cf0514b0705647bf2401d5e5268" ns1:_="" ns2:_="" ns3:_="" ns4:_="">
    <xsd:import namespace="http://schemas.microsoft.com/sharepoint/v3"/>
    <xsd:import namespace="4e4e7067-1b66-4815-83c0-e5717f015141"/>
    <xsd:import namespace="aa8a929f-e17f-40f1-8382-8c4bec3123f6"/>
    <xsd:import namespace="1f86be55-5efb-4ba3-a4c9-920e0fb75160"/>
    <xsd:element name="properties">
      <xsd:complexType>
        <xsd:sequence>
          <xsd:element name="documentManagement">
            <xsd:complexType>
              <xsd:all>
                <xsd:element ref="ns2:UIC"/>
                <xsd:element ref="ns2:Unit_x0020_Name"/>
                <xsd:element ref="ns2:Parent_Org"/>
                <xsd:element ref="ns3:_dlc_DocId" minOccurs="0"/>
                <xsd:element ref="ns3:_dlc_DocIdUrl" minOccurs="0"/>
                <xsd:element ref="ns3:_dlc_DocIdPersistId" minOccurs="0"/>
                <xsd:element ref="ns2:Function" minOccurs="0"/>
                <xsd:element ref="ns1:DocumentSetDescription" minOccurs="0"/>
                <xsd:element ref="ns4:MediaServiceMetadata" minOccurs="0"/>
                <xsd:element ref="ns4:MediaServiceFastMetadata"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5"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4e7067-1b66-4815-83c0-e5717f015141" elementFormDefault="qualified">
    <xsd:import namespace="http://schemas.microsoft.com/office/2006/documentManagement/types"/>
    <xsd:import namespace="http://schemas.microsoft.com/office/infopath/2007/PartnerControls"/>
    <xsd:element name="UIC" ma:index="8" ma:displayName="UIC" ma:default="1661" ma:description="UIC" ma:internalName="UIC" ma:readOnly="false">
      <xsd:simpleType>
        <xsd:restriction base="dms:Text">
          <xsd:maxLength value="4"/>
        </xsd:restriction>
      </xsd:simpleType>
    </xsd:element>
    <xsd:element name="Unit_x0020_Name" ma:index="9" ma:displayName="Unit Name" ma:default="RCAF Barker College" ma:description="Unit Name" ma:internalName="Unit_x0020_Name" ma:readOnly="false">
      <xsd:simpleType>
        <xsd:restriction base="dms:Text">
          <xsd:maxLength value="255"/>
        </xsd:restriction>
      </xsd:simpleType>
    </xsd:element>
    <xsd:element name="Parent_Org" ma:index="10" ma:displayName="Parent_Org" ma:default="RCAF" ma:format="Dropdown" ma:internalName="Parent_Org" ma:readOnly="false">
      <xsd:simpleType>
        <xsd:restriction base="dms:Choice">
          <xsd:enumeration value="O365_Admin"/>
          <xsd:enumeration value="CJOC"/>
          <xsd:enumeration value="ADM(RS)"/>
          <xsd:enumeration value="ADM(IE)"/>
          <xsd:enumeration value="ADM(Fin)"/>
          <xsd:enumeration value="ADM(S&amp;T)"/>
          <xsd:enumeration value="ADM(DIA)"/>
          <xsd:enumeration value="ADM(HR Civ)"/>
          <xsd:enumeration value="ADM(IM)"/>
          <xsd:enumeration value="ADM(Mat)"/>
          <xsd:enumeration value="ADM(PA)"/>
          <xsd:enumeration value="ADM(POL)"/>
          <xsd:enumeration value="CANSOFCOM"/>
          <xsd:enumeration value="CFINTCOM"/>
          <xsd:enumeration value="CMJ"/>
          <xsd:enumeration value="MPC"/>
          <xsd:enumeration value="Corp Sec"/>
          <xsd:enumeration value="CFHA"/>
          <xsd:enumeration value="JAG"/>
          <xsd:enumeration value="RCAF"/>
          <xsd:enumeration value="RCN"/>
          <xsd:enumeration value="SJS"/>
          <xsd:enumeration value="VCDS"/>
          <xsd:enumeration value="CA"/>
          <xsd:enumeration value="Ombudsman"/>
        </xsd:restriction>
      </xsd:simpleType>
    </xsd:element>
    <xsd:element name="Function" ma:index="14" nillable="true" ma:displayName="Function" ma:format="Dropdown" ma:internalName="Function">
      <xsd:simpleType>
        <xsd:restriction base="dms:Choice">
          <xsd:enumeration value="Acquisitions-Procurement"/>
          <xsd:enumeration value="Travel and Events"/>
          <xsd:enumeration value="Environment"/>
          <xsd:enumeration value="Finances"/>
          <xsd:enumeration value="Human Resources"/>
          <xsd:enumeration value="Information Management"/>
          <xsd:enumeration value="Information Technology"/>
          <xsd:enumeration value="Management and Oversight"/>
          <xsd:enumeration value="Materiel"/>
          <xsd:enumeration value="Military Personnel"/>
          <xsd:enumeration value="Occupational Health and Safety"/>
          <xsd:enumeration value="Public Affairs"/>
          <xsd:enumeration value="Real Property"/>
          <xsd:enumeration value="Ready Forces"/>
          <xsd:enumeration value="Operations"/>
          <xsd:enumeration value="Communications"/>
          <xsd:enumeration value="Legal Services"/>
          <xsd:enumeration value="Future Force Design"/>
          <xsd:enumeration value="Defence Team"/>
          <xsd:enumeration value="Sustainable Bases Information Technology System &amp; Infrastructure"/>
          <xsd:enumeration value="Procurement of Capabilities"/>
        </xsd:restriction>
      </xsd:simpleType>
    </xsd:element>
  </xsd:schema>
  <xsd:schema xmlns:xsd="http://www.w3.org/2001/XMLSchema" xmlns:xs="http://www.w3.org/2001/XMLSchema" xmlns:dms="http://schemas.microsoft.com/office/2006/documentManagement/types" xmlns:pc="http://schemas.microsoft.com/office/infopath/2007/PartnerControls" targetNamespace="aa8a929f-e17f-40f1-8382-8c4bec3123f6"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f86be55-5efb-4ba3-a4c9-920e0fb75160"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Unit_x0020_Name xmlns="4e4e7067-1b66-4815-83c0-e5717f015141">RCAF Barker College</Unit_x0020_Name>
    <DocumentSetDescription xmlns="http://schemas.microsoft.com/sharepoint/v3" xsi:nil="true"/>
    <UIC xmlns="4e4e7067-1b66-4815-83c0-e5717f015141">1661</UIC>
    <Parent_Org xmlns="4e4e7067-1b66-4815-83c0-e5717f015141">RCAF</Parent_Org>
    <Function xmlns="4e4e7067-1b66-4815-83c0-e5717f015141" xsi:nil="true"/>
    <_dlc_DocId xmlns="aa8a929f-e17f-40f1-8382-8c4bec3123f6">R34XM6XYDTFE-1902396871-53</_dlc_DocId>
    <_dlc_DocIdUrl xmlns="aa8a929f-e17f-40f1-8382-8c4bec3123f6">
      <Url>https://018gc.sharepoint.com/sites/ORG-1661-007-000/_layouts/15/DocIdRedir.aspx?ID=R34XM6XYDTFE-1902396871-53</Url>
      <Description>R34XM6XYDTFE-1902396871-53</Description>
    </_dlc_DocIdUrl>
  </documentManagement>
</p:properties>
</file>

<file path=customXml/itemProps1.xml><?xml version="1.0" encoding="utf-8"?>
<ds:datastoreItem xmlns:ds="http://schemas.openxmlformats.org/officeDocument/2006/customXml" ds:itemID="{569DE628-5FFB-4983-8CEE-5CC27F180341}"/>
</file>

<file path=customXml/itemProps2.xml><?xml version="1.0" encoding="utf-8"?>
<ds:datastoreItem xmlns:ds="http://schemas.openxmlformats.org/officeDocument/2006/customXml" ds:itemID="{2F799E47-A94A-4FB8-BD0B-9D77D459595B}"/>
</file>

<file path=customXml/itemProps3.xml><?xml version="1.0" encoding="utf-8"?>
<ds:datastoreItem xmlns:ds="http://schemas.openxmlformats.org/officeDocument/2006/customXml" ds:itemID="{448CB43E-CB2C-4857-B0C1-FE52A3CF1890}"/>
</file>

<file path=customXml/itemProps4.xml><?xml version="1.0" encoding="utf-8"?>
<ds:datastoreItem xmlns:ds="http://schemas.openxmlformats.org/officeDocument/2006/customXml" ds:itemID="{30DB3211-1410-403E-9A76-277199751F90}"/>
</file>

<file path=docProps/app.xml><?xml version="1.0" encoding="utf-8"?>
<Properties xmlns="http://schemas.openxmlformats.org/officeDocument/2006/extended-properties" xmlns:vt="http://schemas.openxmlformats.org/officeDocument/2006/docPropsVTypes">
  <TotalTime>6488</TotalTime>
  <Words>3584</Words>
  <Application>Microsoft Office PowerPoint</Application>
  <PresentationFormat>Widescreen</PresentationFormat>
  <Paragraphs>375</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vt:lpstr>
      <vt:lpstr>Calibri</vt:lpstr>
      <vt:lpstr>Calibri Light</vt:lpstr>
      <vt:lpstr>Montserrat-Regular</vt:lpstr>
      <vt:lpstr>Times New Roman</vt:lpstr>
      <vt:lpstr>Wingdings</vt:lpstr>
      <vt:lpstr>Office Theme</vt:lpstr>
      <vt:lpstr>Interpersonal Conflict and  Accountability</vt:lpstr>
      <vt:lpstr>Places of Conflict</vt:lpstr>
      <vt:lpstr>PowerPoint Presentation</vt:lpstr>
      <vt:lpstr>Task versus Relationship Conflict</vt:lpstr>
      <vt:lpstr>PowerPoint Presentation</vt:lpstr>
      <vt:lpstr>Openness</vt:lpstr>
      <vt:lpstr>Conscientiousness</vt:lpstr>
      <vt:lpstr>Extraversion</vt:lpstr>
      <vt:lpstr>Agreeableness</vt:lpstr>
      <vt:lpstr>Neuroticism</vt:lpstr>
      <vt:lpstr>Break</vt:lpstr>
      <vt:lpstr>Conflict (Relationship)</vt:lpstr>
      <vt:lpstr>PowerPoint Presentation</vt:lpstr>
      <vt:lpstr>Collusion (How it Builds)</vt:lpstr>
      <vt:lpstr>Resolving Collusion</vt:lpstr>
      <vt:lpstr>Resolving Collusion</vt:lpstr>
      <vt:lpstr>PowerPoint Presentation</vt:lpstr>
      <vt:lpstr>Mindset Matters Most</vt:lpstr>
      <vt:lpstr>Key to Positive Change?</vt:lpstr>
      <vt:lpstr>Extreme Ownership - Overview</vt:lpstr>
      <vt:lpstr>Extreme Ownership – What does it Mean?</vt:lpstr>
      <vt:lpstr>Appreciation and Leadership</vt:lpstr>
      <vt:lpstr>Leadership Cycle</vt:lpstr>
      <vt:lpstr>CAF Leadership Doctrine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Interpersonal Conflict</dc:title>
  <dc:creator>Arsenault Maj BJ@RCAF Barker College@Defence365</dc:creator>
  <cp:lastModifiedBy>St-Onge MWO JAR@RCAF Barker College@Defence365</cp:lastModifiedBy>
  <cp:revision>42</cp:revision>
  <cp:lastPrinted>2024-01-18T21:47:31Z</cp:lastPrinted>
  <dcterms:created xsi:type="dcterms:W3CDTF">2023-12-11T18:28:12Z</dcterms:created>
  <dcterms:modified xsi:type="dcterms:W3CDTF">2024-09-11T16:28:00Z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0x010100010C2ADD635BB5409CEF3A212D7D66C8001A8B4AA1EB9EEC4481D8563369336C17</vt:lpwstr>
  </property>
  <property fmtid="{D5CDD505-2E9C-101B-9397-08002B2CF9AE}" pid="3" name="_dlc_DocIdItemGuid">
    <vt:lpwstr>5840835b-a066-4d75-92f3-a04674e2943f</vt:lpwstr>
  </property>
</Properties>
</file>