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9" r:id="rId6"/>
    <p:sldMasterId id="2147483695" r:id="rId7"/>
    <p:sldMasterId id="2147483698" r:id="rId8"/>
    <p:sldMasterId id="2147483776" r:id="rId9"/>
  </p:sldMasterIdLst>
  <p:notesMasterIdLst>
    <p:notesMasterId r:id="rId14"/>
  </p:notesMasterIdLst>
  <p:sldIdLst>
    <p:sldId id="256" r:id="rId10"/>
    <p:sldId id="308" r:id="rId11"/>
    <p:sldId id="315" r:id="rId12"/>
    <p:sldId id="53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94787" autoAdjust="0"/>
  </p:normalViewPr>
  <p:slideViewPr>
    <p:cSldViewPr snapToGrid="0">
      <p:cViewPr varScale="1">
        <p:scale>
          <a:sx n="90" d="100"/>
          <a:sy n="90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5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D5D11D-056D-4D03-8F84-6E8147067479}" type="datetimeFigureOut">
              <a:rPr lang="en-CA" smtClean="0"/>
              <a:t>2024-09-13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89E2CE-FE43-4B36-8C10-CA567577FB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3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44F0D-CE22-4A07-83D2-C97D2C5808EF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5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4F0D-CE22-4A07-83D2-C97D2C5808E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80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A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" y="4301136"/>
            <a:ext cx="773745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6" y="4378736"/>
            <a:ext cx="958965" cy="1001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89" y="4273142"/>
            <a:ext cx="860360" cy="1116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80000" y="1309806"/>
            <a:ext cx="5916000" cy="288000"/>
          </a:xfrm>
          <a:prstGeom prst="rect">
            <a:avLst/>
          </a:prstGeom>
          <a:noFill/>
        </p:spPr>
        <p:txBody>
          <a:bodyPr wrap="none" lIns="36000" tIns="0" rIns="180000" bIns="0" rtlCol="0" anchor="b">
            <a:no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Canadian Air Division, Canadian NORAD Region, JFAC, SRR Trenton</a:t>
            </a:r>
            <a:endParaRPr lang="en-CA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6000" y="1309806"/>
            <a:ext cx="5913493" cy="288000"/>
          </a:xfrm>
          <a:prstGeom prst="rect">
            <a:avLst/>
          </a:prstGeom>
          <a:noFill/>
        </p:spPr>
        <p:txBody>
          <a:bodyPr wrap="none" lIns="180000" tIns="0" rIns="0" bIns="0" rtlCol="0" anchor="b">
            <a:no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1re Division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aérienne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Canada,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NORAD, CAFI, RRS Trenton </a:t>
            </a:r>
            <a:endParaRPr lang="en-CA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34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1442" y="288000"/>
            <a:ext cx="7706857" cy="786875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0000" y="1289956"/>
            <a:ext cx="11833200" cy="5334043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87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00" y="1218873"/>
            <a:ext cx="11808000" cy="54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9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B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lIns="36000" tIns="36000" rIns="36000">
            <a:normAutofit/>
          </a:bodyPr>
          <a:lstStyle>
            <a:lvl1pPr marL="176213" indent="-176213">
              <a:defRPr sz="1800"/>
            </a:lvl1pPr>
            <a:lvl2pPr marL="360363" indent="-184150">
              <a:defRPr sz="1600"/>
            </a:lvl2pPr>
            <a:lvl3pPr marL="538163" indent="-177800">
              <a:defRPr sz="1400"/>
            </a:lvl3pPr>
            <a:lvl4pPr marL="714375" indent="-176213">
              <a:defRPr sz="1200"/>
            </a:lvl4pPr>
            <a:lvl5pPr marL="898525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rgbClr val="FF0000"/>
                </a:solidFill>
              </a:defRPr>
            </a:lvl1pPr>
            <a:lvl2pPr>
              <a:defRPr lang="en-US" sz="1600" dirty="0" smtClean="0">
                <a:solidFill>
                  <a:srgbClr val="FF0000"/>
                </a:solidFill>
              </a:defRPr>
            </a:lvl2pPr>
            <a:lvl3pPr>
              <a:defRPr lang="en-US" sz="1400" dirty="0" smtClean="0">
                <a:solidFill>
                  <a:srgbClr val="FF0000"/>
                </a:solidFill>
              </a:defRPr>
            </a:lvl3pPr>
            <a:lvl4pPr>
              <a:defRPr lang="en-US" sz="1200" dirty="0" smtClean="0">
                <a:solidFill>
                  <a:srgbClr val="FF0000"/>
                </a:solidFill>
              </a:defRPr>
            </a:lvl4pPr>
            <a:lvl5pPr>
              <a:defRPr lang="en-CA" sz="1200" dirty="0">
                <a:solidFill>
                  <a:srgbClr val="FF0000"/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52399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1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hird_2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8" y="1224000"/>
            <a:ext cx="3924000" cy="5436000"/>
          </a:xfrm>
        </p:spPr>
        <p:txBody>
          <a:bodyPr rIns="36000"/>
          <a:lstStyle>
            <a:lvl2pPr marL="449263" indent="-184150">
              <a:defRPr/>
            </a:lvl2pPr>
            <a:lvl3pPr marL="625475" indent="-176213">
              <a:defRPr/>
            </a:lvl3pPr>
            <a:lvl4pPr marL="809625" indent="-184150">
              <a:defRPr/>
            </a:lvl4pPr>
            <a:lvl5pPr marL="985838" indent="-1762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6000" y="1224000"/>
            <a:ext cx="784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449263" lvl="1" indent="-184150"/>
            <a:r>
              <a:rPr lang="en-US"/>
              <a:t>Second level</a:t>
            </a:r>
          </a:p>
          <a:p>
            <a:pPr marL="625475" lvl="2" indent="-176213"/>
            <a:r>
              <a:rPr lang="en-US"/>
              <a:t>Third level</a:t>
            </a:r>
          </a:p>
          <a:p>
            <a:pPr marL="809625" lvl="3" indent="-184150"/>
            <a:r>
              <a:rPr lang="en-US"/>
              <a:t>Fourth level</a:t>
            </a:r>
          </a:p>
          <a:p>
            <a:pPr marL="985838" lvl="4" indent="-176213"/>
            <a:r>
              <a:rPr lang="en-US"/>
              <a:t>Fifth level</a:t>
            </a:r>
            <a:endParaRPr lang="en-CA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40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3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904000" cy="5436000"/>
          </a:xfr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CA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000" y="3528000"/>
            <a:ext cx="5904000" cy="3132000"/>
          </a:xfrm>
          <a:ln>
            <a:solidFill>
              <a:schemeClr val="tx1"/>
            </a:solidFill>
          </a:ln>
        </p:spPr>
        <p:txBody>
          <a:bodyPr vert="horz" lIns="36000" tIns="18000" rIns="18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084000" y="1224000"/>
            <a:ext cx="5904000" cy="2304000"/>
          </a:xfr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1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1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19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00" y="1247774"/>
            <a:ext cx="10584000" cy="3312000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000" y="4608000"/>
            <a:ext cx="10584000" cy="151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50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86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449263" lvl="1" indent="-184150"/>
            <a:r>
              <a:rPr lang="en-US"/>
              <a:t>Second level</a:t>
            </a:r>
          </a:p>
          <a:p>
            <a:pPr marL="625475" lvl="2" indent="-176213"/>
            <a:r>
              <a:rPr lang="en-US"/>
              <a:t>Third level</a:t>
            </a:r>
          </a:p>
          <a:p>
            <a:pPr marL="809625" lvl="3" indent="-184150"/>
            <a:r>
              <a:rPr lang="en-US"/>
              <a:t>Fourth level</a:t>
            </a:r>
          </a:p>
          <a:p>
            <a:pPr marL="985838" lvl="4" indent="-176213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224000"/>
            <a:ext cx="586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449263" lvl="1" indent="-184150"/>
            <a:r>
              <a:rPr lang="en-US"/>
              <a:t>Second level</a:t>
            </a:r>
          </a:p>
          <a:p>
            <a:pPr marL="625475" lvl="2" indent="-176213"/>
            <a:r>
              <a:rPr lang="en-US"/>
              <a:t>Third level</a:t>
            </a:r>
          </a:p>
          <a:p>
            <a:pPr marL="809625" lvl="3" indent="-184150"/>
            <a:r>
              <a:rPr lang="en-US"/>
              <a:t>Fourth level</a:t>
            </a:r>
          </a:p>
          <a:p>
            <a:pPr marL="985838" lvl="4" indent="-176213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CA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697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V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868000" cy="5436000"/>
          </a:xfrm>
        </p:spPr>
        <p:txBody>
          <a:bodyPr rIns="36000"/>
          <a:lstStyle>
            <a:lvl2pPr marL="449263" indent="-184150">
              <a:defRPr/>
            </a:lvl2pPr>
            <a:lvl3pPr marL="625475" indent="-176213">
              <a:defRPr/>
            </a:lvl3pPr>
            <a:lvl4pPr marL="809625" indent="-184150">
              <a:defRPr/>
            </a:lvl4pPr>
            <a:lvl5pPr marL="985838" indent="-1762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224000"/>
            <a:ext cx="586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449263" lvl="1" indent="-184150"/>
            <a:r>
              <a:rPr lang="en-US"/>
              <a:t>Second level</a:t>
            </a:r>
          </a:p>
          <a:p>
            <a:pPr marL="625475" lvl="2" indent="-176213"/>
            <a:r>
              <a:rPr lang="en-US"/>
              <a:t>Third level</a:t>
            </a:r>
          </a:p>
          <a:p>
            <a:pPr marL="809625" lvl="3" indent="-184150"/>
            <a:r>
              <a:rPr lang="en-US"/>
              <a:t>Fourth level</a:t>
            </a:r>
          </a:p>
          <a:p>
            <a:pPr marL="985838" lvl="4" indent="-176213"/>
            <a:r>
              <a:rPr lang="en-US"/>
              <a:t>Fifth level</a:t>
            </a:r>
            <a:endParaRPr lang="en-CA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0" y="1223999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1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3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86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Domesti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nada-US (6x10)"/>
          <p:cNvPicPr>
            <a:picLocks noChangeAspect="1" noChangeArrowheads="1"/>
          </p:cNvPicPr>
          <p:nvPr userDrawn="1"/>
        </p:nvPicPr>
        <p:blipFill>
          <a:blip r:embed="rId2"/>
          <a:srcRect l="3019" r="544" b="4235"/>
          <a:stretch>
            <a:fillRect/>
          </a:stretch>
        </p:blipFill>
        <p:spPr bwMode="auto">
          <a:xfrm>
            <a:off x="1" y="1097709"/>
            <a:ext cx="12192000" cy="536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56272" y="298800"/>
            <a:ext cx="8879456" cy="824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7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4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29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56272" y="298800"/>
            <a:ext cx="8879456" cy="824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8" name="Picture 3" descr="World (6x10)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70176"/>
            <a:ext cx="12191999" cy="5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9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16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89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esti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8" name="Picture 2" descr="Canada-US (6x10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 b="-19"/>
          <a:stretch>
            <a:fillRect/>
          </a:stretch>
        </p:blipFill>
        <p:spPr bwMode="auto">
          <a:xfrm>
            <a:off x="3548943" y="1199781"/>
            <a:ext cx="8643056" cy="5176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16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9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96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(6x10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43" y="1199781"/>
            <a:ext cx="8643056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20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7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6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ent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Canada-US (6x10)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9151"/>
          <a:stretch/>
        </p:blipFill>
        <p:spPr bwMode="auto">
          <a:xfrm>
            <a:off x="3548945" y="1199781"/>
            <a:ext cx="8654559" cy="51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8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19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7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68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A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" y="4301136"/>
            <a:ext cx="773745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6" y="4378736"/>
            <a:ext cx="958965" cy="1001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89" y="4273142"/>
            <a:ext cx="860360" cy="1116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80000" y="1309806"/>
            <a:ext cx="5916000" cy="288000"/>
          </a:xfrm>
          <a:prstGeom prst="rect">
            <a:avLst/>
          </a:prstGeom>
          <a:noFill/>
        </p:spPr>
        <p:txBody>
          <a:bodyPr wrap="none" lIns="36000" tIns="0" rIns="180000" bIns="0" rtlCol="0" anchor="b">
            <a:no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1 Canadian Air Division, Canadian NORAD Region, JFAC, SRR Trenton</a:t>
            </a:r>
            <a:endParaRPr lang="en-CA" sz="11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6000" y="1309806"/>
            <a:ext cx="5913493" cy="288000"/>
          </a:xfrm>
          <a:prstGeom prst="rect">
            <a:avLst/>
          </a:prstGeom>
          <a:noFill/>
        </p:spPr>
        <p:txBody>
          <a:bodyPr wrap="none" lIns="180000" tIns="0" rIns="0" bIns="0" rtlCol="0" anchor="b">
            <a:noAutofit/>
          </a:bodyPr>
          <a:lstStyle/>
          <a:p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1re Division </a:t>
            </a:r>
            <a:r>
              <a:rPr lang="en-US" sz="1100" b="1" dirty="0" err="1">
                <a:solidFill>
                  <a:prstClr val="black"/>
                </a:solidFill>
                <a:cs typeface="Arial" panose="020B0604020202020204" pitchFamily="34" charset="0"/>
              </a:rPr>
              <a:t>aérienne</a:t>
            </a:r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 du Canada, </a:t>
            </a:r>
            <a:r>
              <a:rPr lang="en-US" sz="1100" b="1" dirty="0" err="1">
                <a:solidFill>
                  <a:prstClr val="black"/>
                </a:solidFill>
                <a:cs typeface="Arial" panose="020B0604020202020204" pitchFamily="34" charset="0"/>
              </a:rPr>
              <a:t>Région</a:t>
            </a:r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cs typeface="Arial" panose="020B0604020202020204" pitchFamily="34" charset="0"/>
              </a:rPr>
              <a:t>canadienne</a:t>
            </a:r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 du NORAD, CAFI, RRS Trenton </a:t>
            </a:r>
            <a:endParaRPr lang="en-CA" sz="11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94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A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" y="4301136"/>
            <a:ext cx="773745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6" y="4378736"/>
            <a:ext cx="958965" cy="1001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89" y="4273142"/>
            <a:ext cx="860360" cy="11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000" y="1620000"/>
            <a:ext cx="5916000" cy="288000"/>
          </a:xfrm>
          <a:prstGeom prst="rect">
            <a:avLst/>
          </a:prstGeom>
          <a:noFill/>
        </p:spPr>
        <p:txBody>
          <a:bodyPr wrap="none" lIns="36000" tIns="0" rIns="180000" bIns="0" rtlCol="0" anchor="b">
            <a:noAutofit/>
          </a:bodyPr>
          <a:lstStyle/>
          <a:p>
            <a:pPr algn="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 Canadian Air Division,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Canadian NORAD Region, JFAC, SRR Trenton</a:t>
            </a:r>
            <a:endParaRPr lang="en-C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8507" y="1620000"/>
            <a:ext cx="5913493" cy="288000"/>
          </a:xfrm>
          <a:prstGeom prst="rect">
            <a:avLst/>
          </a:prstGeom>
          <a:noFill/>
        </p:spPr>
        <p:txBody>
          <a:bodyPr wrap="none" lIns="180000" tIns="0" rIns="0" bIns="0" rtlCol="0" anchor="b">
            <a:noAutofit/>
          </a:bodyPr>
          <a:lstStyle/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1re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Division </a:t>
            </a:r>
            <a:r>
              <a:rPr lang="en-US" sz="11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aérienne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du Canada, </a:t>
            </a:r>
            <a:r>
              <a:rPr lang="en-US" sz="11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Région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du NORAD, CAFI, RRS Trenton </a:t>
            </a:r>
            <a:endParaRPr lang="en-C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9" y="4293796"/>
            <a:ext cx="860360" cy="1057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" y="4301136"/>
            <a:ext cx="773745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6" y="4378736"/>
            <a:ext cx="958965" cy="1001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89" y="4273142"/>
            <a:ext cx="860360" cy="1116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0000" y="1309806"/>
            <a:ext cx="5916000" cy="288000"/>
          </a:xfrm>
          <a:prstGeom prst="rect">
            <a:avLst/>
          </a:prstGeom>
          <a:noFill/>
        </p:spPr>
        <p:txBody>
          <a:bodyPr wrap="none" lIns="36000" tIns="0" rIns="180000" bIns="0" rtlCol="0" anchor="b">
            <a:no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1 Canadian Air Division, Canadian NORAD Region, JFAC, SRR Trenton</a:t>
            </a:r>
            <a:endParaRPr lang="en-CA" sz="11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096000" y="1309806"/>
            <a:ext cx="5913493" cy="288000"/>
          </a:xfrm>
          <a:prstGeom prst="rect">
            <a:avLst/>
          </a:prstGeom>
          <a:noFill/>
        </p:spPr>
        <p:txBody>
          <a:bodyPr wrap="none" lIns="180000" tIns="0" rIns="0" bIns="0" rtlCol="0" anchor="b">
            <a:noAutofit/>
          </a:bodyPr>
          <a:lstStyle/>
          <a:p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1re Division </a:t>
            </a:r>
            <a:r>
              <a:rPr lang="en-US" sz="1100" b="1" dirty="0" err="1">
                <a:solidFill>
                  <a:prstClr val="black"/>
                </a:solidFill>
                <a:cs typeface="Arial" panose="020B0604020202020204" pitchFamily="34" charset="0"/>
              </a:rPr>
              <a:t>aérienne</a:t>
            </a:r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 du Canada, </a:t>
            </a:r>
            <a:r>
              <a:rPr lang="en-US" sz="1100" b="1" dirty="0" err="1">
                <a:solidFill>
                  <a:prstClr val="black"/>
                </a:solidFill>
                <a:cs typeface="Arial" panose="020B0604020202020204" pitchFamily="34" charset="0"/>
              </a:rPr>
              <a:t>Région</a:t>
            </a:r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cs typeface="Arial" panose="020B0604020202020204" pitchFamily="34" charset="0"/>
              </a:rPr>
              <a:t>canadienne</a:t>
            </a:r>
            <a:r>
              <a:rPr lang="en-US" sz="1100" b="1" dirty="0">
                <a:solidFill>
                  <a:prstClr val="black"/>
                </a:solidFill>
                <a:cs typeface="Arial" panose="020B0604020202020204" pitchFamily="34" charset="0"/>
              </a:rPr>
              <a:t> du NORAD, CAFI, RRS Trenton </a:t>
            </a:r>
            <a:endParaRPr lang="en-CA" sz="11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0000" y="108000"/>
            <a:ext cx="1512000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CA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1136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00" y="1218873"/>
            <a:ext cx="11808000" cy="54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44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09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CA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" y="4301136"/>
            <a:ext cx="773745" cy="108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6" y="4378736"/>
            <a:ext cx="958965" cy="10015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89" y="4273142"/>
            <a:ext cx="860360" cy="1116000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180000" y="1309806"/>
            <a:ext cx="5916000" cy="288000"/>
          </a:xfrm>
          <a:prstGeom prst="rect">
            <a:avLst/>
          </a:prstGeom>
          <a:noFill/>
        </p:spPr>
        <p:txBody>
          <a:bodyPr wrap="none" lIns="36000" tIns="0" rIns="180000" bIns="0" rtlCol="0" anchor="b">
            <a:noAutofit/>
          </a:bodyPr>
          <a:lstStyle/>
          <a:p>
            <a:pPr algn="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 Canadian Air Division,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Canadian NORAD Region, JFAC, SRR Trenton</a:t>
            </a:r>
            <a:endParaRPr lang="en-C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096000" y="1309806"/>
            <a:ext cx="5913493" cy="288000"/>
          </a:xfrm>
          <a:prstGeom prst="rect">
            <a:avLst/>
          </a:prstGeom>
          <a:noFill/>
        </p:spPr>
        <p:txBody>
          <a:bodyPr wrap="none" lIns="180000" tIns="0" rIns="0" bIns="0" rtlCol="0" anchor="b">
            <a:noAutofit/>
          </a:bodyPr>
          <a:lstStyle/>
          <a:p>
            <a:pPr algn="l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1re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Division </a:t>
            </a:r>
            <a:r>
              <a:rPr lang="en-US" sz="11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aérienne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du Canada, </a:t>
            </a:r>
            <a:r>
              <a:rPr lang="en-US" sz="11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Région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du NORAD, CAFI, RRS Trenton </a:t>
            </a:r>
            <a:endParaRPr lang="en-C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4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CA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91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A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" y="4301136"/>
            <a:ext cx="773745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06" y="4378736"/>
            <a:ext cx="958965" cy="1001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89" y="4273142"/>
            <a:ext cx="860360" cy="1116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922658" y="1269432"/>
            <a:ext cx="5916000" cy="288000"/>
          </a:xfrm>
          <a:prstGeom prst="rect">
            <a:avLst/>
          </a:prstGeom>
          <a:noFill/>
        </p:spPr>
        <p:txBody>
          <a:bodyPr wrap="none" lIns="36000" tIns="0" rIns="180000" bIns="0" rtlCol="0" anchor="b">
            <a:no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Canadian Air Division, Canadian NORAD Region, JFAC, SRR Trenton</a:t>
            </a:r>
            <a:endParaRPr lang="en-CA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6000" y="1296000"/>
            <a:ext cx="5913493" cy="288000"/>
          </a:xfrm>
          <a:prstGeom prst="rect">
            <a:avLst/>
          </a:prstGeom>
          <a:noFill/>
        </p:spPr>
        <p:txBody>
          <a:bodyPr wrap="none" lIns="180000" tIns="0" rIns="0" bIns="0" rtlCol="0" anchor="b">
            <a:no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1re Division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aérienne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Canada,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NORAD, CAFI, RRS Trenton </a:t>
            </a:r>
            <a:endParaRPr lang="en-CA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7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524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B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lIns="36000" tIns="36000" rIns="36000">
            <a:normAutofit/>
          </a:bodyPr>
          <a:lstStyle>
            <a:lvl1pPr marL="176213" indent="-176213">
              <a:defRPr sz="1800"/>
            </a:lvl1pPr>
            <a:lvl2pPr marL="360363" indent="-184150">
              <a:defRPr sz="1600"/>
            </a:lvl2pPr>
            <a:lvl3pPr marL="538163" indent="-177800">
              <a:defRPr sz="1400"/>
            </a:lvl3pPr>
            <a:lvl4pPr marL="714375" indent="-176213">
              <a:defRPr sz="1200"/>
            </a:lvl4pPr>
            <a:lvl5pPr marL="898525" indent="-1841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rgbClr val="FF0000"/>
                </a:solidFill>
              </a:defRPr>
            </a:lvl1pPr>
            <a:lvl2pPr>
              <a:defRPr lang="en-US" sz="1600" dirty="0" smtClean="0">
                <a:solidFill>
                  <a:srgbClr val="FF0000"/>
                </a:solidFill>
              </a:defRPr>
            </a:lvl2pPr>
            <a:lvl3pPr>
              <a:defRPr lang="en-US" sz="1400" dirty="0" smtClean="0">
                <a:solidFill>
                  <a:srgbClr val="FF0000"/>
                </a:solidFill>
              </a:defRPr>
            </a:lvl3pPr>
            <a:lvl4pPr>
              <a:defRPr lang="en-US" sz="1200" dirty="0" smtClean="0">
                <a:solidFill>
                  <a:srgbClr val="FF0000"/>
                </a:solidFill>
              </a:defRPr>
            </a:lvl4pPr>
            <a:lvl5pPr>
              <a:defRPr lang="en-CA" sz="1200" dirty="0">
                <a:solidFill>
                  <a:srgbClr val="FF0000"/>
                </a:solidFill>
              </a:defRPr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52399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0172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hird_2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8" y="1224000"/>
            <a:ext cx="3924000" cy="5436000"/>
          </a:xfrm>
        </p:spPr>
        <p:txBody>
          <a:bodyPr rIns="36000"/>
          <a:lstStyle>
            <a:lvl2pPr marL="449263" indent="-184150">
              <a:defRPr/>
            </a:lvl2pPr>
            <a:lvl3pPr marL="625475" indent="-176213">
              <a:defRPr/>
            </a:lvl3pPr>
            <a:lvl4pPr marL="809625" indent="-184150">
              <a:defRPr/>
            </a:lvl4pPr>
            <a:lvl5pPr marL="985838" indent="-1762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6000" y="1224000"/>
            <a:ext cx="784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40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36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356729-7245-5945-880C-812972A5088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82700"/>
            <a:ext cx="10972800" cy="495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82575" indent="-282575">
              <a:defRPr sz="2800" baseline="0">
                <a:latin typeface="+mn-lt"/>
                <a:cs typeface="Arial" panose="020B0604020202020204" pitchFamily="34" charset="0"/>
              </a:defRPr>
            </a:lvl1pPr>
            <a:lvl2pPr marL="800100" indent="-342900">
              <a:defRPr sz="2400">
                <a:latin typeface="+mn-lt"/>
              </a:defRPr>
            </a:lvl2pPr>
            <a:lvl3pPr marL="1143000" indent="-228600">
              <a:buSzPct val="100000"/>
              <a:buFont typeface="Wingdings" charset="2"/>
              <a:buChar char="§"/>
              <a:defRPr sz="2000">
                <a:latin typeface="+mn-lt"/>
              </a:defRPr>
            </a:lvl3pPr>
            <a:lvl4pPr marL="1600200" indent="-228600">
              <a:buSzPct val="100000"/>
              <a:buFont typeface="Courier New"/>
              <a:buChar char="o"/>
              <a:defRPr sz="1800" baseline="0"/>
            </a:lvl4pPr>
            <a:lvl5pPr>
              <a:defRPr sz="1800"/>
            </a:lvl5pPr>
          </a:lstStyle>
          <a:p>
            <a:pPr lvl="0"/>
            <a:r>
              <a:rPr lang="en-CA" dirty="0"/>
              <a:t>Bullets 1 – Calibri 28 </a:t>
            </a:r>
            <a:r>
              <a:rPr lang="en-CA" dirty="0" err="1"/>
              <a:t>pt</a:t>
            </a:r>
            <a:endParaRPr lang="en-CA" dirty="0"/>
          </a:p>
          <a:p>
            <a:pPr lvl="1"/>
            <a:r>
              <a:rPr lang="en-US" dirty="0"/>
              <a:t>Bullets 2 – Calibri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Bullets 3 – Calibri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2006601" y="457200"/>
            <a:ext cx="8064500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400" b="0" baseline="0">
                <a:latin typeface="+mn-lt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Title – Calibri Bold 44pt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2955" y="9150"/>
            <a:ext cx="5038531" cy="309600"/>
          </a:xfrm>
          <a:prstGeom prst="rect">
            <a:avLst/>
          </a:prstGeom>
        </p:spPr>
        <p:txBody>
          <a:bodyPr/>
          <a:lstStyle>
            <a:lvl1pPr marL="0" indent="0" algn="ctr" fontAlgn="base">
              <a:spcBef>
                <a:spcPct val="0"/>
              </a:spcBef>
              <a:spcAft>
                <a:spcPct val="0"/>
              </a:spcAft>
              <a:buNone/>
              <a:defRPr sz="1400" baseline="0">
                <a:solidFill>
                  <a:srgbClr val="FF0000"/>
                </a:solidFill>
                <a:latin typeface="+mn-lt"/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0000"/>
                </a:solidFill>
                <a:cs typeface="Arial" charset="0"/>
              </a:rPr>
              <a:t>SECURITY CLASSIFICATION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82955" y="6543465"/>
            <a:ext cx="5038531" cy="309600"/>
          </a:xfrm>
          <a:prstGeom prst="rect">
            <a:avLst/>
          </a:prstGeom>
        </p:spPr>
        <p:txBody>
          <a:bodyPr/>
          <a:lstStyle>
            <a:lvl1pPr marL="0" indent="0" algn="ctr" fontAlgn="base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FF0000"/>
                </a:solidFill>
                <a:latin typeface="+mn-lt"/>
              </a:defRPr>
            </a:lvl1pPr>
            <a:lvl2pPr>
              <a:defRPr sz="1200">
                <a:solidFill>
                  <a:srgbClr val="FF0000"/>
                </a:solidFill>
              </a:defRPr>
            </a:lvl2pPr>
            <a:lvl3pPr>
              <a:defRPr sz="1200">
                <a:solidFill>
                  <a:srgbClr val="FF0000"/>
                </a:solidFill>
              </a:defRPr>
            </a:lvl3pPr>
            <a:lvl4pPr>
              <a:defRPr sz="1200">
                <a:solidFill>
                  <a:srgbClr val="FF0000"/>
                </a:solidFill>
              </a:defRPr>
            </a:lvl4pPr>
            <a:lvl5pPr>
              <a:defRPr sz="1200">
                <a:solidFill>
                  <a:srgbClr val="FF0000"/>
                </a:solidFill>
              </a:defRPr>
            </a:lvl5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0000"/>
                </a:solidFill>
                <a:cs typeface="Arial" charset="0"/>
              </a:rPr>
              <a:t>SECURITY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14581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904000" cy="5436000"/>
          </a:xfr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CA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000" y="3528000"/>
            <a:ext cx="5904000" cy="3132000"/>
          </a:xfrm>
          <a:ln>
            <a:solidFill>
              <a:schemeClr val="tx1"/>
            </a:solidFill>
          </a:ln>
        </p:spPr>
        <p:txBody>
          <a:bodyPr vert="horz" lIns="36000" tIns="18000" rIns="18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084000" y="1224000"/>
            <a:ext cx="5904000" cy="2304000"/>
          </a:xfr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631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889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414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00" y="1247774"/>
            <a:ext cx="10584000" cy="3312000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000" y="4608000"/>
            <a:ext cx="10584000" cy="151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788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86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224000"/>
            <a:ext cx="586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7788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V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868000" cy="5436000"/>
          </a:xfrm>
        </p:spPr>
        <p:txBody>
          <a:bodyPr rIns="36000"/>
          <a:lstStyle>
            <a:lvl2pPr marL="449263" indent="-184150">
              <a:defRPr/>
            </a:lvl2pPr>
            <a:lvl3pPr marL="625475" indent="-176213">
              <a:defRPr/>
            </a:lvl3pPr>
            <a:lvl4pPr marL="809625" indent="-184150">
              <a:defRPr/>
            </a:lvl4pPr>
            <a:lvl5pPr marL="985838" indent="-1762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224000"/>
            <a:ext cx="5868000" cy="5436000"/>
          </a:xfrm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0" y="1223999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3323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/>
              <a:t>Click to edit Master text styles</a:t>
            </a:r>
          </a:p>
          <a:p>
            <a:pPr marL="176213" lvl="1" indent="-176213"/>
            <a:r>
              <a:rPr lang="en-US"/>
              <a:t>Second level</a:t>
            </a:r>
          </a:p>
          <a:p>
            <a:pPr marL="176213" lvl="2" indent="-176213"/>
            <a:r>
              <a:rPr lang="en-US"/>
              <a:t>Third level</a:t>
            </a:r>
          </a:p>
          <a:p>
            <a:pPr marL="176213" lvl="3" indent="-176213"/>
            <a:r>
              <a:rPr lang="en-US"/>
              <a:t>Fourth level</a:t>
            </a:r>
          </a:p>
          <a:p>
            <a:pPr marL="176213" lvl="4" indent="-176213"/>
            <a:r>
              <a:rPr lang="en-US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803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43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Domesti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nada-US (6x10)"/>
          <p:cNvPicPr>
            <a:picLocks noChangeAspect="1" noChangeArrowheads="1"/>
          </p:cNvPicPr>
          <p:nvPr userDrawn="1"/>
        </p:nvPicPr>
        <p:blipFill>
          <a:blip r:embed="rId2"/>
          <a:srcRect l="3019" r="544" b="4235"/>
          <a:stretch>
            <a:fillRect/>
          </a:stretch>
        </p:blipFill>
        <p:spPr bwMode="auto">
          <a:xfrm>
            <a:off x="1" y="1097709"/>
            <a:ext cx="12192000" cy="536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56272" y="298800"/>
            <a:ext cx="8879456" cy="824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7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4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1716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56272" y="298800"/>
            <a:ext cx="8879456" cy="824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8" name="Picture 3" descr="World (6x10)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70176"/>
            <a:ext cx="12191999" cy="5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9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16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13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/>
          <a:lstStyle/>
          <a:p>
            <a:fld id="{CA312C32-9192-49BC-89BD-55E3FA9F643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55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esti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8" name="Picture 2" descr="Canada-US (6x10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 b="-19"/>
          <a:stretch>
            <a:fillRect/>
          </a:stretch>
        </p:blipFill>
        <p:spPr bwMode="auto">
          <a:xfrm>
            <a:off x="3548943" y="1199781"/>
            <a:ext cx="8643056" cy="5176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16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9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2402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(6x10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43" y="1199781"/>
            <a:ext cx="8643056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20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7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8484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ent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Canada-US (6x10)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9151"/>
          <a:stretch/>
        </p:blipFill>
        <p:spPr bwMode="auto">
          <a:xfrm>
            <a:off x="3548945" y="1199781"/>
            <a:ext cx="8654559" cy="51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8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19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7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3855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>
                <a:solidFill>
                  <a:prstClr val="black"/>
                </a:solidFill>
              </a:rPr>
              <a:t>1 Canadian Air Division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91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43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5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09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15151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54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5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B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  <a:prstGeom prst="rect">
            <a:avLst/>
          </a:prstGeom>
        </p:spPr>
        <p:txBody>
          <a:bodyPr lIns="36000" tIns="36000" rIns="36000">
            <a:normAutofit/>
          </a:bodyPr>
          <a:lstStyle>
            <a:lvl1pPr marL="176213" indent="-176213">
              <a:defRPr sz="1800"/>
            </a:lvl1pPr>
            <a:lvl2pPr marL="360363" indent="-184150">
              <a:defRPr sz="1600"/>
            </a:lvl2pPr>
            <a:lvl3pPr marL="538163" indent="-177800">
              <a:defRPr sz="1400"/>
            </a:lvl3pPr>
            <a:lvl4pPr marL="714375" indent="-176213">
              <a:defRPr sz="1200"/>
            </a:lvl4pPr>
            <a:lvl5pPr marL="898525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rgbClr val="FF0000"/>
                </a:solidFill>
              </a:defRPr>
            </a:lvl1pPr>
            <a:lvl2pPr>
              <a:defRPr lang="en-US" sz="1600" dirty="0" smtClean="0">
                <a:solidFill>
                  <a:srgbClr val="FF0000"/>
                </a:solidFill>
              </a:defRPr>
            </a:lvl2pPr>
            <a:lvl3pPr>
              <a:defRPr lang="en-US" sz="1400" dirty="0" smtClean="0">
                <a:solidFill>
                  <a:srgbClr val="FF0000"/>
                </a:solidFill>
              </a:defRPr>
            </a:lvl3pPr>
            <a:lvl4pPr>
              <a:defRPr lang="en-US" sz="1200" dirty="0" smtClean="0">
                <a:solidFill>
                  <a:srgbClr val="FF0000"/>
                </a:solidFill>
              </a:defRPr>
            </a:lvl4pPr>
            <a:lvl5pPr>
              <a:defRPr lang="en-CA" sz="1200" dirty="0">
                <a:solidFill>
                  <a:srgbClr val="FF0000"/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52399" y="3960000"/>
            <a:ext cx="5868001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80000" y="108000"/>
            <a:ext cx="1512000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52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98055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9799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6545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728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B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lIns="36000" tIns="36000" rIns="36000">
            <a:normAutofit/>
          </a:bodyPr>
          <a:lstStyle>
            <a:lvl1pPr marL="176213" indent="-176213">
              <a:defRPr sz="1800"/>
            </a:lvl1pPr>
            <a:lvl2pPr marL="360363" indent="-184150">
              <a:defRPr sz="1600"/>
            </a:lvl2pPr>
            <a:lvl3pPr marL="538163" indent="-177800">
              <a:defRPr sz="1400"/>
            </a:lvl3pPr>
            <a:lvl4pPr marL="714375" indent="-176213">
              <a:defRPr sz="1200"/>
            </a:lvl4pPr>
            <a:lvl5pPr marL="898525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en-US" sz="1600" dirty="0" smtClean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lang="en-US" sz="1400" dirty="0" smtClean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lang="en-CA" sz="1200" dirty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>
                <a:solidFill>
                  <a:srgbClr val="FF0000"/>
                </a:solidFill>
              </a:defRPr>
            </a:lvl1pPr>
            <a:lvl2pPr>
              <a:defRPr lang="en-US" sz="1600" dirty="0" smtClean="0">
                <a:solidFill>
                  <a:srgbClr val="FF0000"/>
                </a:solidFill>
              </a:defRPr>
            </a:lvl2pPr>
            <a:lvl3pPr>
              <a:defRPr lang="en-US" sz="1400" dirty="0" smtClean="0">
                <a:solidFill>
                  <a:srgbClr val="FF0000"/>
                </a:solidFill>
              </a:defRPr>
            </a:lvl3pPr>
            <a:lvl4pPr>
              <a:defRPr lang="en-US" sz="1200" dirty="0" smtClean="0">
                <a:solidFill>
                  <a:srgbClr val="FF0000"/>
                </a:solidFill>
              </a:defRPr>
            </a:lvl4pPr>
            <a:lvl5pPr>
              <a:defRPr lang="en-CA" sz="1200" dirty="0">
                <a:solidFill>
                  <a:srgbClr val="FF0000"/>
                </a:solidFill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52399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62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904000" cy="5436000"/>
          </a:xfr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CA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000" y="3528000"/>
            <a:ext cx="5904000" cy="3132000"/>
          </a:xfrm>
          <a:ln>
            <a:solidFill>
              <a:schemeClr val="tx1"/>
            </a:solidFill>
          </a:ln>
        </p:spPr>
        <p:txBody>
          <a:bodyPr vert="horz" lIns="36000" tIns="18000" rIns="18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084000" y="1224000"/>
            <a:ext cx="5904000" cy="2304000"/>
          </a:xfr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003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9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64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Domesti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nada-US (6x10)"/>
          <p:cNvPicPr>
            <a:picLocks noChangeAspect="1" noChangeArrowheads="1"/>
          </p:cNvPicPr>
          <p:nvPr userDrawn="1"/>
        </p:nvPicPr>
        <p:blipFill>
          <a:blip r:embed="rId2"/>
          <a:srcRect l="3019" r="544" b="4235"/>
          <a:stretch>
            <a:fillRect/>
          </a:stretch>
        </p:blipFill>
        <p:spPr bwMode="auto">
          <a:xfrm>
            <a:off x="1" y="1097709"/>
            <a:ext cx="12192000" cy="536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56272" y="298800"/>
            <a:ext cx="8879456" cy="824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7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4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986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56272" y="298800"/>
            <a:ext cx="8879456" cy="8244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8" name="Picture 3" descr="World (6x10)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70176"/>
            <a:ext cx="12191999" cy="5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9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16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4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224000"/>
            <a:ext cx="5904000" cy="543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CA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000" y="3528000"/>
            <a:ext cx="5904000" cy="313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36000" tIns="18000" rIns="18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0000" y="108000"/>
            <a:ext cx="1512000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084000" y="1224000"/>
            <a:ext cx="5904000" cy="2304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36000" rIns="3600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49263" lvl="1" indent="-184150"/>
            <a:r>
              <a:rPr lang="en-US" dirty="0"/>
              <a:t>Second level</a:t>
            </a:r>
          </a:p>
          <a:p>
            <a:pPr marL="625475" lvl="2" indent="-176213"/>
            <a:r>
              <a:rPr lang="en-US" dirty="0"/>
              <a:t>Third level</a:t>
            </a:r>
          </a:p>
          <a:p>
            <a:pPr marL="809625" lvl="3" indent="-184150"/>
            <a:r>
              <a:rPr lang="en-US" dirty="0"/>
              <a:t>Fourth level</a:t>
            </a:r>
          </a:p>
          <a:p>
            <a:pPr marL="985838" lvl="4" indent="-176213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423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estic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8" name="Picture 2" descr="Canada-US (6x10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 b="-19"/>
          <a:stretch>
            <a:fillRect/>
          </a:stretch>
        </p:blipFill>
        <p:spPr bwMode="auto">
          <a:xfrm>
            <a:off x="3548943" y="1199781"/>
            <a:ext cx="8643056" cy="5176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16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9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7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(6x10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43" y="1199781"/>
            <a:ext cx="8643056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5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20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7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022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ent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Canada-US (6x10)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9151"/>
          <a:stretch/>
        </p:blipFill>
        <p:spPr bwMode="auto">
          <a:xfrm>
            <a:off x="3548945" y="1199781"/>
            <a:ext cx="8654559" cy="51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943" y="1372580"/>
            <a:ext cx="3504000" cy="5004037"/>
          </a:xfrm>
          <a:prstGeom prst="rect">
            <a:avLst/>
          </a:prstGeom>
        </p:spPr>
        <p:txBody>
          <a:bodyPr rIns="0"/>
          <a:lstStyle>
            <a:lvl1pPr marL="138113" indent="-138113">
              <a:spcBef>
                <a:spcPts val="1800"/>
              </a:spcBef>
              <a:buFont typeface="Courier New" panose="02070309020205020404" pitchFamily="49" charset="0"/>
              <a:buChar char="o"/>
              <a:defRPr sz="1200" b="1"/>
            </a:lvl1pPr>
            <a:lvl2pPr marL="155575" indent="-147638">
              <a:buFont typeface="Arial" panose="020B0604020202020204" pitchFamily="34" charset="0"/>
              <a:buChar char="•"/>
              <a:defRPr lang="en-CA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27025" indent="-171450">
              <a:buFont typeface="Wingdings" panose="05000000000000000000" pitchFamily="2" charset="2"/>
              <a:buChar char="q"/>
              <a:defRPr sz="1200"/>
            </a:lvl3pPr>
            <a:lvl4pPr marL="1452562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Mission Title</a:t>
            </a:r>
          </a:p>
          <a:p>
            <a:pPr lvl="1"/>
            <a:r>
              <a:rPr lang="en-US" dirty="0"/>
              <a:t>Aircraft</a:t>
            </a:r>
            <a:endParaRPr lang="en-CA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989615"/>
            <a:ext cx="2380891" cy="30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05797" y="298800"/>
            <a:ext cx="8544000" cy="8244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8" name="TextBox 55"/>
          <p:cNvSpPr txBox="1">
            <a:spLocks noChangeArrowheads="1"/>
          </p:cNvSpPr>
          <p:nvPr userDrawn="1"/>
        </p:nvSpPr>
        <p:spPr bwMode="auto">
          <a:xfrm>
            <a:off x="11045135" y="5702129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Operations</a:t>
            </a:r>
          </a:p>
        </p:txBody>
      </p:sp>
      <p:sp>
        <p:nvSpPr>
          <p:cNvPr id="19" name="TextBox 55"/>
          <p:cNvSpPr txBox="1">
            <a:spLocks noChangeArrowheads="1"/>
          </p:cNvSpPr>
          <p:nvPr userDrawn="1"/>
        </p:nvSpPr>
        <p:spPr bwMode="auto">
          <a:xfrm>
            <a:off x="11059953" y="5974383"/>
            <a:ext cx="113204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Exercises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0919460" y="6004680"/>
            <a:ext cx="197540" cy="18546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0919460" y="5732424"/>
            <a:ext cx="197540" cy="1854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0919460" y="6263204"/>
            <a:ext cx="197540" cy="18546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 userDrawn="1"/>
        </p:nvSpPr>
        <p:spPr bwMode="auto">
          <a:xfrm>
            <a:off x="11069375" y="6240528"/>
            <a:ext cx="111485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Arctic Air Plan</a:t>
            </a:r>
          </a:p>
        </p:txBody>
      </p:sp>
      <p:sp>
        <p:nvSpPr>
          <p:cNvPr id="27" name="TextBox 55"/>
          <p:cNvSpPr txBox="1">
            <a:spLocks noChangeArrowheads="1"/>
          </p:cNvSpPr>
          <p:nvPr userDrawn="1"/>
        </p:nvSpPr>
        <p:spPr bwMode="auto">
          <a:xfrm>
            <a:off x="11045135" y="5442967"/>
            <a:ext cx="114686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Special Events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10919460" y="5473262"/>
            <a:ext cx="197540" cy="185468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021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356729-7245-5945-880C-812972A508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82700"/>
            <a:ext cx="10972800" cy="495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82575" indent="-282575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2400"/>
            </a:lvl2pPr>
            <a:lvl3pPr marL="1143000" indent="-228600">
              <a:buSzPct val="100000"/>
              <a:buFont typeface="Wingdings" charset="2"/>
              <a:buChar char="§"/>
              <a:defRPr sz="2000"/>
            </a:lvl3pPr>
            <a:lvl4pPr marL="1600200" indent="-228600">
              <a:buSzPct val="100000"/>
              <a:buFont typeface="Courier New"/>
              <a:buChar char="o"/>
              <a:defRPr sz="1800" baseline="0"/>
            </a:lvl4pPr>
            <a:lvl5pPr>
              <a:defRPr sz="1800"/>
            </a:lvl5pPr>
          </a:lstStyle>
          <a:p>
            <a:pPr lvl="0"/>
            <a:r>
              <a:rPr lang="en-CA" dirty="0"/>
              <a:t>Bullets 1 – Arial 28 </a:t>
            </a:r>
            <a:r>
              <a:rPr lang="en-CA" dirty="0" err="1"/>
              <a:t>pt</a:t>
            </a:r>
            <a:endParaRPr lang="en-CA" dirty="0"/>
          </a:p>
          <a:p>
            <a:pPr lvl="1"/>
            <a:r>
              <a:rPr lang="en-US" dirty="0"/>
              <a:t>Bullets 2 – Arial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Bullets 3 – Arial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2006601" y="457200"/>
            <a:ext cx="8064500" cy="825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Title – Arial bold 36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79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CA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80000" y="1620000"/>
            <a:ext cx="11232000" cy="1800000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80000" y="3456000"/>
            <a:ext cx="11232000" cy="7200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2910000" y="4212000"/>
            <a:ext cx="6372000" cy="90000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600"/>
              </a:spcBef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80000" y="108000"/>
            <a:ext cx="1512000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99" y="1548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00" y="1548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179999" y="1224000"/>
            <a:ext cx="5867999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5199" y="1224000"/>
            <a:ext cx="5868001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79999" y="3924000"/>
            <a:ext cx="11840401" cy="1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179998" y="4284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6145199" y="4284000"/>
            <a:ext cx="5868000" cy="2340000"/>
          </a:xfrm>
          <a:prstGeom prst="rect">
            <a:avLst/>
          </a:prstGeom>
        </p:spPr>
        <p:txBody>
          <a:bodyPr vert="horz" lIns="36000" tIns="36000" rIns="3600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CA" sz="1200" dirty="0"/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  <a:p>
            <a:pPr marL="360363" lvl="1" indent="-184150"/>
            <a:r>
              <a:rPr lang="en-US" dirty="0"/>
              <a:t>Second level</a:t>
            </a:r>
          </a:p>
          <a:p>
            <a:pPr marL="538163" lvl="2" indent="-177800"/>
            <a:r>
              <a:rPr lang="en-US" dirty="0"/>
              <a:t>Third level</a:t>
            </a:r>
          </a:p>
          <a:p>
            <a:pPr marL="714375" lvl="3" indent="-176213"/>
            <a:r>
              <a:rPr lang="en-US" dirty="0"/>
              <a:t>Fourth level</a:t>
            </a:r>
          </a:p>
          <a:p>
            <a:pPr marL="898525" lvl="4" indent="-184150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6"/>
          </p:nvPr>
        </p:nvSpPr>
        <p:spPr>
          <a:xfrm>
            <a:off x="179998" y="3960000"/>
            <a:ext cx="5867999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45198" y="3960000"/>
            <a:ext cx="5868001" cy="3240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1224000"/>
            <a:ext cx="0" cy="5436000"/>
          </a:xfrm>
          <a:prstGeom prst="line">
            <a:avLst/>
          </a:prstGeom>
          <a:ln w="381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180000" y="108000"/>
            <a:ext cx="1512000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0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cid:image001.png@01D45B3B.3853A170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cid:image002.png@01D45B3B.3853A170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cid:image001.png@01D45B3B.3853A170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3.xml"/><Relationship Id="rId15" Type="http://schemas.openxmlformats.org/officeDocument/2006/relationships/image" Target="cid:image001.png@01D45B3B.3853A170" TargetMode="Externa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2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theme" Target="../theme/theme6.xml"/><Relationship Id="rId28" Type="http://schemas.openxmlformats.org/officeDocument/2006/relationships/image" Target="../media/image21.pn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56000" y="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47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651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446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448000" y="5202000"/>
            <a:ext cx="1296000" cy="1656000"/>
            <a:chOff x="5177445" y="5202000"/>
            <a:chExt cx="1296000" cy="1656000"/>
          </a:xfrm>
        </p:grpSpPr>
        <p:sp>
          <p:nvSpPr>
            <p:cNvPr id="12" name="Round Same Side Corner Rectangle 11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7" t="2501" r="13160" b="2987"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3756000" y="667800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20" y="252000"/>
            <a:ext cx="5864860" cy="11766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57" y="6342810"/>
            <a:ext cx="1188000" cy="299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46241"/>
            <a:ext cx="1491222" cy="396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id:image001.png@01D45723.34EE6EA0"/>
          <p:cNvPicPr>
            <a:picLocks noChangeAspect="1" noChangeArrowheads="1"/>
          </p:cNvPicPr>
          <p:nvPr userDrawn="1"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47675"/>
            <a:ext cx="17526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cid:image006.png@01D45723.34EE6EA0"/>
          <p:cNvPicPr>
            <a:picLocks noChangeAspect="1" noChangeArrowheads="1"/>
          </p:cNvPicPr>
          <p:nvPr userDrawn="1"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00" y="147674"/>
            <a:ext cx="17811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1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0" y="1218873"/>
            <a:ext cx="11808000" cy="5436000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80000" y="407937"/>
            <a:ext cx="1557571" cy="648000"/>
            <a:chOff x="180000" y="998238"/>
            <a:chExt cx="1557571" cy="64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998238"/>
              <a:ext cx="464247" cy="64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38" y="1034238"/>
              <a:ext cx="585965" cy="612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008" y="998238"/>
              <a:ext cx="499563" cy="648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3756000" y="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56000" y="649800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2" descr="cid:image001.png@01D45723.34EE6EA0"/>
          <p:cNvPicPr>
            <a:picLocks noChangeAspect="1" noChangeArrowheads="1"/>
          </p:cNvPicPr>
          <p:nvPr userDrawn="1"/>
        </p:nvPicPr>
        <p:blipFill>
          <a:blip r:embed="rId22" r:link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00" y="143274"/>
            <a:ext cx="17526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927631" y="6457809"/>
            <a:ext cx="324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Professionalism – Excellence - Relationships</a:t>
            </a:r>
            <a:endParaRPr lang="en-CA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1425" y="6448316"/>
            <a:ext cx="324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fr-CA" sz="1400" dirty="0">
                <a:solidFill>
                  <a:prstClr val="black"/>
                </a:solidFill>
                <a:cs typeface="Arial" panose="020B0604020202020204" pitchFamily="34" charset="0"/>
              </a:rPr>
              <a:t>Professionnalisme – Excellence – Relations durables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7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8163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4375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8525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56000" y="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47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6000"/>
                  <a:lumOff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5651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0" y="5446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5448000" y="5202000"/>
            <a:ext cx="1296000" cy="1656000"/>
            <a:chOff x="5177445" y="5202000"/>
            <a:chExt cx="1296000" cy="1656000"/>
          </a:xfrm>
        </p:grpSpPr>
        <p:sp>
          <p:nvSpPr>
            <p:cNvPr id="12" name="Round Same Side Corner Rectangle 11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7" t="2501" r="13160" b="2987"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756000" y="667800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57" y="6342810"/>
            <a:ext cx="1188000" cy="299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46241"/>
            <a:ext cx="1491222" cy="39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0" y="512826"/>
            <a:ext cx="5767316" cy="1298561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80000" y="407937"/>
            <a:ext cx="1557571" cy="648000"/>
            <a:chOff x="180000" y="998238"/>
            <a:chExt cx="1557571" cy="6480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998238"/>
              <a:ext cx="464247" cy="648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38" y="1034238"/>
              <a:ext cx="585965" cy="612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008" y="998238"/>
              <a:ext cx="499563" cy="6480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 userDrawn="1"/>
        </p:nvSpPr>
        <p:spPr>
          <a:xfrm>
            <a:off x="3756000" y="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56000" y="649800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4" name="Picture 2" descr="cid:image001.png@01D45723.34EE6EA0"/>
          <p:cNvPicPr>
            <a:picLocks noChangeAspect="1" noChangeArrowheads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00" y="143274"/>
            <a:ext cx="17526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 userDrawn="1"/>
        </p:nvSpPr>
        <p:spPr>
          <a:xfrm>
            <a:off x="927631" y="6457809"/>
            <a:ext cx="324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Professionalism – Excellence - Relationships</a:t>
            </a:r>
            <a:endParaRPr lang="en-CA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391425" y="6448316"/>
            <a:ext cx="324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fr-CA" sz="1400" dirty="0">
                <a:solidFill>
                  <a:prstClr val="black"/>
                </a:solidFill>
                <a:cs typeface="Arial" panose="020B0604020202020204" pitchFamily="34" charset="0"/>
              </a:rPr>
              <a:t>Professionnalisme – Excellence – Relations durables</a:t>
            </a:r>
          </a:p>
        </p:txBody>
      </p:sp>
    </p:spTree>
    <p:extLst>
      <p:ext uri="{BB962C8B-B14F-4D97-AF65-F5344CB8AC3E}">
        <p14:creationId xmlns:p14="http://schemas.microsoft.com/office/powerpoint/2010/main" val="121661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5651998"/>
            <a:ext cx="12192000" cy="2096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0" y="5446046"/>
            <a:ext cx="12192000" cy="209643"/>
          </a:xfrm>
          <a:prstGeom prst="rect">
            <a:avLst/>
          </a:prstGeom>
          <a:gradFill flip="none" rotWithShape="1">
            <a:gsLst>
              <a:gs pos="0">
                <a:srgbClr val="00338E">
                  <a:shade val="30000"/>
                  <a:satMod val="115000"/>
                </a:srgbClr>
              </a:gs>
              <a:gs pos="50000">
                <a:srgbClr val="00338E">
                  <a:shade val="67500"/>
                  <a:satMod val="115000"/>
                </a:srgbClr>
              </a:gs>
              <a:gs pos="100000">
                <a:srgbClr val="00338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grpSp>
        <p:nvGrpSpPr>
          <p:cNvPr id="30" name="Group 29"/>
          <p:cNvGrpSpPr/>
          <p:nvPr/>
        </p:nvGrpSpPr>
        <p:grpSpPr>
          <a:xfrm>
            <a:off x="5448000" y="5202000"/>
            <a:ext cx="1296000" cy="1656000"/>
            <a:chOff x="5177445" y="5202000"/>
            <a:chExt cx="1296000" cy="1656000"/>
          </a:xfrm>
        </p:grpSpPr>
        <p:sp>
          <p:nvSpPr>
            <p:cNvPr id="31" name="Round Same Side Corner Rectangle 30"/>
            <p:cNvSpPr/>
            <p:nvPr userDrawn="1"/>
          </p:nvSpPr>
          <p:spPr>
            <a:xfrm>
              <a:off x="5177445" y="5202000"/>
              <a:ext cx="1296000" cy="1656000"/>
            </a:xfrm>
            <a:prstGeom prst="round2SameRect">
              <a:avLst>
                <a:gd name="adj1" fmla="val 11825"/>
                <a:gd name="adj2" fmla="val 0"/>
              </a:avLst>
            </a:prstGeom>
            <a:gradFill flip="none" rotWithShape="1">
              <a:gsLst>
                <a:gs pos="0">
                  <a:schemeClr val="tx1"/>
                </a:gs>
                <a:gs pos="70000">
                  <a:srgbClr val="013187">
                    <a:shade val="67500"/>
                    <a:satMod val="115000"/>
                  </a:srgbClr>
                </a:gs>
                <a:gs pos="100000">
                  <a:srgbClr val="01318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CANADIAN</a:t>
              </a:r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ARMED FORCES</a:t>
              </a:r>
            </a:p>
            <a:p>
              <a:pPr algn="ctr"/>
              <a:endParaRPr lang="en-US" sz="9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7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8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FORCES ARMÉES</a:t>
              </a:r>
            </a:p>
            <a:p>
              <a:pPr algn="ctr"/>
              <a:r>
                <a:rPr lang="en-US" sz="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CANADIENNES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7" t="2501" r="13160" b="2987"/>
            <a:stretch/>
          </p:blipFill>
          <p:spPr>
            <a:xfrm>
              <a:off x="5487507" y="5544000"/>
              <a:ext cx="675875" cy="86400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756000" y="667800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57" y="6342810"/>
            <a:ext cx="1188000" cy="299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46241"/>
            <a:ext cx="1491222" cy="39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56000" y="0"/>
            <a:ext cx="4680000" cy="180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 / CAN SANS CLASSIFICATION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0" y="512826"/>
            <a:ext cx="576731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1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4000" y="288000"/>
            <a:ext cx="8424000" cy="91287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0" y="1218873"/>
            <a:ext cx="11808000" cy="5436000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180000" y="407937"/>
            <a:ext cx="1557571" cy="648000"/>
            <a:chOff x="180000" y="998238"/>
            <a:chExt cx="1557571" cy="64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998238"/>
              <a:ext cx="464247" cy="64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38" y="1034238"/>
              <a:ext cx="585965" cy="612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008" y="998238"/>
              <a:ext cx="499563" cy="648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756000" y="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6000" y="649800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4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7631" y="6457809"/>
            <a:ext cx="324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400" cap="none" baseline="0" dirty="0">
                <a:latin typeface="Arial" panose="020B0604020202020204" pitchFamily="34" charset="0"/>
                <a:cs typeface="Arial" panose="020B0604020202020204" pitchFamily="34" charset="0"/>
              </a:rPr>
              <a:t>Unify – Simplify – Execute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25" y="6448316"/>
            <a:ext cx="2831567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fr-CA" sz="1400" cap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    Unifier – Simplifier – Exécuter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200" y="6642000"/>
            <a:ext cx="7200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12C32-9192-49BC-89BD-55E3FA9F64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43" y="425063"/>
            <a:ext cx="499563" cy="6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8163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4375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8525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E8F0AD-31BE-4FEC-B34F-FB1CAA6F50F5}"/>
              </a:ext>
            </a:extLst>
          </p:cNvPr>
          <p:cNvGrpSpPr/>
          <p:nvPr userDrawn="1"/>
        </p:nvGrpSpPr>
        <p:grpSpPr>
          <a:xfrm>
            <a:off x="180000" y="407937"/>
            <a:ext cx="1557571" cy="648000"/>
            <a:chOff x="180000" y="998238"/>
            <a:chExt cx="1557571" cy="64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F09865-13EC-C042-E107-66CB5CA50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998238"/>
              <a:ext cx="464247" cy="64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2DAA6B-B002-5E76-BA24-8B68FC48D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38" y="1034238"/>
              <a:ext cx="585965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A91DB1-E511-5D1A-1455-FA6159E88E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008" y="998238"/>
              <a:ext cx="499563" cy="648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96EA91-715C-9E2C-5A42-439D15EC21B6}"/>
              </a:ext>
            </a:extLst>
          </p:cNvPr>
          <p:cNvSpPr txBox="1"/>
          <p:nvPr userDrawn="1"/>
        </p:nvSpPr>
        <p:spPr>
          <a:xfrm>
            <a:off x="3756000" y="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8097E-666F-12F0-6875-001795B519C2}"/>
              </a:ext>
            </a:extLst>
          </p:cNvPr>
          <p:cNvSpPr txBox="1"/>
          <p:nvPr userDrawn="1"/>
        </p:nvSpPr>
        <p:spPr>
          <a:xfrm>
            <a:off x="3756000" y="6498000"/>
            <a:ext cx="468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1">
            <a:noAutofit/>
          </a:bodyPr>
          <a:lstStyle/>
          <a:p>
            <a:r>
              <a:rPr lang="en-US" sz="1400" cap="all" dirty="0">
                <a:solidFill>
                  <a:prstClr val="black"/>
                </a:solidFill>
                <a:cs typeface="Arial" panose="020B0604020202020204" pitchFamily="34" charset="0"/>
              </a:rPr>
              <a:t>CAN UNCLASSIFIED</a:t>
            </a:r>
            <a:endParaRPr lang="en-CA" sz="1400" cap="al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13ED7-737A-EBC0-333E-A31ACC865C1B}"/>
              </a:ext>
            </a:extLst>
          </p:cNvPr>
          <p:cNvSpPr txBox="1"/>
          <p:nvPr userDrawn="1"/>
        </p:nvSpPr>
        <p:spPr>
          <a:xfrm>
            <a:off x="927631" y="6457809"/>
            <a:ext cx="324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Unify – Simplify – Execute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AE282-D728-4C05-3035-AB128193989E}"/>
              </a:ext>
            </a:extLst>
          </p:cNvPr>
          <p:cNvSpPr txBox="1"/>
          <p:nvPr userDrawn="1"/>
        </p:nvSpPr>
        <p:spPr>
          <a:xfrm>
            <a:off x="7391425" y="6448316"/>
            <a:ext cx="2831567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r>
              <a:rPr lang="fr-CA" sz="1400" dirty="0">
                <a:solidFill>
                  <a:prstClr val="black"/>
                </a:solidFill>
                <a:cs typeface="Arial" panose="020B0604020202020204" pitchFamily="34" charset="0"/>
              </a:rPr>
              <a:t>     Unifier – Simplifier – Exécuter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4CF3EB-4331-7542-F450-7BA1087A74D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4" y="66674"/>
            <a:ext cx="1727531" cy="12633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EC93C8-DAB7-8C00-8820-C3336B6DC8E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43" y="425063"/>
            <a:ext cx="499563" cy="6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5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22" r:id="rId12"/>
    <p:sldLayoutId id="2147483724" r:id="rId13"/>
    <p:sldLayoutId id="2147483725" r:id="rId14"/>
    <p:sldLayoutId id="2147483730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5814" y="1655123"/>
            <a:ext cx="11232000" cy="1800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charset="0"/>
                <a:cs typeface="Arial" charset="0"/>
              </a:rPr>
              <a:t>RUCTOP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LEADERSHIP, RELATIONSHIPS and DNA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Roles of the Command Team </a:t>
            </a:r>
            <a:endParaRPr lang="en-CA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9689" y="3275144"/>
            <a:ext cx="11232000" cy="720000"/>
          </a:xfrm>
        </p:spPr>
        <p:txBody>
          <a:bodyPr/>
          <a:lstStyle/>
          <a:p>
            <a:r>
              <a:rPr lang="en-CA" sz="2000" i="1" dirty="0"/>
              <a:t>13 Sept 2024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>
          <a:xfrm>
            <a:off x="2705814" y="3545144"/>
            <a:ext cx="6372000" cy="9000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2000" b="1" i="0" dirty="0"/>
          </a:p>
          <a:p>
            <a:pPr>
              <a:spcBef>
                <a:spcPts val="600"/>
              </a:spcBef>
            </a:pPr>
            <a:r>
              <a:rPr lang="en-US" sz="2000" b="1" i="0" dirty="0"/>
              <a:t>CWO Dan Campbell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20606" y="5085877"/>
            <a:ext cx="52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prstClr val="black"/>
                </a:solidFill>
              </a:rPr>
              <a:t>Overall classification of the brief: </a:t>
            </a:r>
            <a:r>
              <a:rPr lang="en-US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CA" dirty="0">
              <a:solidFill>
                <a:srgbClr val="FF0000"/>
              </a:solidFill>
            </a:endParaRPr>
          </a:p>
          <a:p>
            <a:endParaRPr lang="en-CA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ANSOFCOM">
            <a:extLst>
              <a:ext uri="{FF2B5EF4-FFF2-40B4-BE49-F238E27FC236}">
                <a16:creationId xmlns:a16="http://schemas.microsoft.com/office/drawing/2014/main" id="{0CC1B831-0AC0-E98B-4B4C-73F80ADD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62" y="4212000"/>
            <a:ext cx="974337" cy="11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46BDFA5D-87BB-1CCF-91D5-05D8F013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LEADERSHIP DNA </a:t>
            </a:r>
          </a:p>
          <a:p>
            <a:pPr marL="0" indent="0">
              <a:buNone/>
            </a:pPr>
            <a:r>
              <a:rPr lang="en-US" sz="2200" b="1" dirty="0"/>
              <a:t>ADN de LEADERSHIP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A312C32-9192-49BC-89BD-55E3FA9F6435}" type="slidenum">
              <a:rPr lang="en-US">
                <a:solidFill>
                  <a:srgbClr val="FF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A3433-3BC9-E369-AAF3-E199DAEA7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9" b="22667"/>
          <a:stretch/>
        </p:blipFill>
        <p:spPr>
          <a:xfrm>
            <a:off x="5324789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A4B71-A263-F5F1-A3BE-58A4F10331C0}"/>
              </a:ext>
            </a:extLst>
          </p:cNvPr>
          <p:cNvSpPr/>
          <p:nvPr/>
        </p:nvSpPr>
        <p:spPr>
          <a:xfrm>
            <a:off x="10348882" y="36720"/>
            <a:ext cx="1840070" cy="6857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AB09C-8303-D9E8-CB79-0D7743745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789" y="298396"/>
            <a:ext cx="1542422" cy="6633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757B46-25A4-724F-0CA3-0E15B28F6788}"/>
              </a:ext>
            </a:extLst>
          </p:cNvPr>
          <p:cNvSpPr txBox="1"/>
          <p:nvPr/>
        </p:nvSpPr>
        <p:spPr>
          <a:xfrm rot="19650538" flipH="1">
            <a:off x="6931586" y="882095"/>
            <a:ext cx="3443439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CA" sz="2000" b="1" dirty="0"/>
              <a:t>Competence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C5C0E-04A6-D9FF-5FAF-874010503FE2}"/>
              </a:ext>
            </a:extLst>
          </p:cNvPr>
          <p:cNvSpPr txBox="1"/>
          <p:nvPr/>
        </p:nvSpPr>
        <p:spPr>
          <a:xfrm rot="19684623">
            <a:off x="7768985" y="3582053"/>
            <a:ext cx="176864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sz="2000" b="1" dirty="0"/>
              <a:t>Commitment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992F0-9488-3E1D-7E86-F5F7FCCC7AB3}"/>
              </a:ext>
            </a:extLst>
          </p:cNvPr>
          <p:cNvSpPr txBox="1"/>
          <p:nvPr/>
        </p:nvSpPr>
        <p:spPr>
          <a:xfrm rot="19797092">
            <a:off x="8051451" y="5096577"/>
            <a:ext cx="168606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CA" sz="2000" b="1" dirty="0"/>
              <a:t>Character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5950E5-62E7-71CA-0A79-28AAEFAFF352}"/>
              </a:ext>
            </a:extLst>
          </p:cNvPr>
          <p:cNvSpPr txBox="1"/>
          <p:nvPr/>
        </p:nvSpPr>
        <p:spPr>
          <a:xfrm flipH="1">
            <a:off x="10262330" y="298396"/>
            <a:ext cx="1459191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CA" b="1" dirty="0"/>
              <a:t>EQ-I / IQE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8146C-7FAB-30BB-0D9A-2D9C39350691}"/>
              </a:ext>
            </a:extLst>
          </p:cNvPr>
          <p:cNvSpPr txBox="1"/>
          <p:nvPr/>
        </p:nvSpPr>
        <p:spPr>
          <a:xfrm>
            <a:off x="10440278" y="4470320"/>
            <a:ext cx="1641466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b="1" dirty="0"/>
              <a:t>Vulnerability / </a:t>
            </a:r>
          </a:p>
          <a:p>
            <a:r>
              <a:rPr lang="en-US" b="1" dirty="0" err="1"/>
              <a:t>vulnérabilité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4E626-6F2E-E633-87BC-DE121B130F14}"/>
              </a:ext>
            </a:extLst>
          </p:cNvPr>
          <p:cNvSpPr txBox="1"/>
          <p:nvPr/>
        </p:nvSpPr>
        <p:spPr>
          <a:xfrm>
            <a:off x="5025257" y="4874861"/>
            <a:ext cx="181677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b="1" dirty="0"/>
              <a:t>Communication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FB607-0887-302D-084D-BAA4F4A8F02D}"/>
              </a:ext>
            </a:extLst>
          </p:cNvPr>
          <p:cNvSpPr txBox="1"/>
          <p:nvPr/>
        </p:nvSpPr>
        <p:spPr>
          <a:xfrm>
            <a:off x="4213909" y="2767739"/>
            <a:ext cx="267290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Relationships /relations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4576A-DC0C-B282-9137-372D799CBA80}"/>
              </a:ext>
            </a:extLst>
          </p:cNvPr>
          <p:cNvSpPr txBox="1"/>
          <p:nvPr/>
        </p:nvSpPr>
        <p:spPr>
          <a:xfrm>
            <a:off x="2822669" y="757649"/>
            <a:ext cx="376602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b="1" dirty="0"/>
              <a:t>Critical Thinking /pensée critique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61C4C4-A9A1-1986-C693-3D2BDF4CFDD9}"/>
              </a:ext>
            </a:extLst>
          </p:cNvPr>
          <p:cNvCxnSpPr>
            <a:cxnSpLocks/>
          </p:cNvCxnSpPr>
          <p:nvPr/>
        </p:nvCxnSpPr>
        <p:spPr>
          <a:xfrm flipH="1">
            <a:off x="6526897" y="710179"/>
            <a:ext cx="924781" cy="198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356322-1146-5A55-CC2B-AA2C524A0971}"/>
              </a:ext>
            </a:extLst>
          </p:cNvPr>
          <p:cNvCxnSpPr>
            <a:cxnSpLocks/>
          </p:cNvCxnSpPr>
          <p:nvPr/>
        </p:nvCxnSpPr>
        <p:spPr>
          <a:xfrm flipH="1">
            <a:off x="6491729" y="5418161"/>
            <a:ext cx="1110074" cy="2388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591FF4-70D2-18F9-91AE-C41F2DBEC5D4}"/>
              </a:ext>
            </a:extLst>
          </p:cNvPr>
          <p:cNvSpPr txBox="1"/>
          <p:nvPr/>
        </p:nvSpPr>
        <p:spPr>
          <a:xfrm>
            <a:off x="4224330" y="5410189"/>
            <a:ext cx="2252787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b="1" dirty="0"/>
              <a:t>Empathy / </a:t>
            </a:r>
            <a:r>
              <a:rPr lang="en-US" b="1" dirty="0" err="1"/>
              <a:t>empathie</a:t>
            </a:r>
            <a:endParaRPr lang="en-US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007FCC-230C-DB9F-F967-A56DCEE08C09}"/>
              </a:ext>
            </a:extLst>
          </p:cNvPr>
          <p:cNvCxnSpPr/>
          <p:nvPr/>
        </p:nvCxnSpPr>
        <p:spPr>
          <a:xfrm flipV="1">
            <a:off x="8386601" y="1269242"/>
            <a:ext cx="1039379" cy="5595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027542-B990-D331-7E36-3B63B960C815}"/>
              </a:ext>
            </a:extLst>
          </p:cNvPr>
          <p:cNvCxnSpPr>
            <a:cxnSpLocks/>
          </p:cNvCxnSpPr>
          <p:nvPr/>
        </p:nvCxnSpPr>
        <p:spPr>
          <a:xfrm flipV="1">
            <a:off x="9406991" y="1059880"/>
            <a:ext cx="878746" cy="209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47B6DD-2473-FE3F-F20B-81FD1CC12830}"/>
              </a:ext>
            </a:extLst>
          </p:cNvPr>
          <p:cNvSpPr txBox="1"/>
          <p:nvPr/>
        </p:nvSpPr>
        <p:spPr>
          <a:xfrm>
            <a:off x="10383723" y="727008"/>
            <a:ext cx="1175569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b="1" dirty="0"/>
              <a:t>Honesty / </a:t>
            </a:r>
          </a:p>
          <a:p>
            <a:r>
              <a:rPr lang="en-US" b="1" dirty="0" err="1"/>
              <a:t>honnêteté</a:t>
            </a:r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5C83E-02FA-7E3E-A4B1-527CBF27F6FC}"/>
              </a:ext>
            </a:extLst>
          </p:cNvPr>
          <p:cNvCxnSpPr>
            <a:cxnSpLocks/>
          </p:cNvCxnSpPr>
          <p:nvPr/>
        </p:nvCxnSpPr>
        <p:spPr>
          <a:xfrm>
            <a:off x="9334178" y="4879984"/>
            <a:ext cx="873547" cy="344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637A61-7D33-3A29-EFE2-40AE692C37D8}"/>
              </a:ext>
            </a:extLst>
          </p:cNvPr>
          <p:cNvSpPr txBox="1"/>
          <p:nvPr/>
        </p:nvSpPr>
        <p:spPr>
          <a:xfrm>
            <a:off x="10262330" y="5110000"/>
            <a:ext cx="190448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Trust / </a:t>
            </a:r>
            <a:r>
              <a:rPr lang="en-US" b="1" dirty="0" err="1"/>
              <a:t>confiance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60BB69-E1DD-9E88-019E-3E9F5793BCE9}"/>
              </a:ext>
            </a:extLst>
          </p:cNvPr>
          <p:cNvSpPr txBox="1"/>
          <p:nvPr/>
        </p:nvSpPr>
        <p:spPr>
          <a:xfrm>
            <a:off x="10434711" y="1418763"/>
            <a:ext cx="147487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Change / </a:t>
            </a:r>
            <a:r>
              <a:rPr lang="en-US" b="1" dirty="0" err="1"/>
              <a:t>changement</a:t>
            </a:r>
            <a:endParaRPr lang="en-US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916418-05E1-5544-75CF-D210691CDB15}"/>
              </a:ext>
            </a:extLst>
          </p:cNvPr>
          <p:cNvCxnSpPr/>
          <p:nvPr/>
        </p:nvCxnSpPr>
        <p:spPr>
          <a:xfrm flipH="1">
            <a:off x="5933642" y="1269242"/>
            <a:ext cx="1868492" cy="2797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B18-C28E-49EC-0E0E-AD164469A4A5}"/>
              </a:ext>
            </a:extLst>
          </p:cNvPr>
          <p:cNvSpPr txBox="1"/>
          <p:nvPr/>
        </p:nvSpPr>
        <p:spPr>
          <a:xfrm flipH="1">
            <a:off x="3683797" y="1346536"/>
            <a:ext cx="2682919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Priorities / </a:t>
            </a:r>
            <a:r>
              <a:rPr lang="en-US" b="1" dirty="0" err="1"/>
              <a:t>priorités</a:t>
            </a:r>
            <a:endParaRPr lang="en-US" b="1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A05721-27D5-BA78-2747-460019D92AAB}"/>
              </a:ext>
            </a:extLst>
          </p:cNvPr>
          <p:cNvCxnSpPr>
            <a:cxnSpLocks/>
          </p:cNvCxnSpPr>
          <p:nvPr/>
        </p:nvCxnSpPr>
        <p:spPr>
          <a:xfrm flipH="1">
            <a:off x="6588421" y="298396"/>
            <a:ext cx="863257" cy="88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8D6472-B929-F58F-9549-91144E357671}"/>
              </a:ext>
            </a:extLst>
          </p:cNvPr>
          <p:cNvSpPr txBox="1"/>
          <p:nvPr/>
        </p:nvSpPr>
        <p:spPr>
          <a:xfrm>
            <a:off x="3842397" y="182032"/>
            <a:ext cx="271445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b="1" dirty="0"/>
              <a:t>Expertise / </a:t>
            </a:r>
            <a:r>
              <a:rPr lang="en-US" b="1" dirty="0" err="1"/>
              <a:t>compétence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E5F30F-6E6F-6B0E-944F-36202FEC0D67}"/>
              </a:ext>
            </a:extLst>
          </p:cNvPr>
          <p:cNvSpPr txBox="1"/>
          <p:nvPr/>
        </p:nvSpPr>
        <p:spPr>
          <a:xfrm rot="20981627" flipH="1">
            <a:off x="5214791" y="3244063"/>
            <a:ext cx="261552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Growing Leaders/ former des leaders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86B052-3CC9-80AB-37CB-6367BED74E1B}"/>
              </a:ext>
            </a:extLst>
          </p:cNvPr>
          <p:cNvCxnSpPr/>
          <p:nvPr/>
        </p:nvCxnSpPr>
        <p:spPr>
          <a:xfrm flipV="1">
            <a:off x="7308333" y="3143215"/>
            <a:ext cx="815751" cy="283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70945D-5EB0-A235-223E-ACD3F767DDE5}"/>
              </a:ext>
            </a:extLst>
          </p:cNvPr>
          <p:cNvCxnSpPr>
            <a:cxnSpLocks/>
          </p:cNvCxnSpPr>
          <p:nvPr/>
        </p:nvCxnSpPr>
        <p:spPr>
          <a:xfrm>
            <a:off x="8939284" y="5585040"/>
            <a:ext cx="708152" cy="61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ECE4FE-9900-A211-24FF-6FF08CE05ECF}"/>
              </a:ext>
            </a:extLst>
          </p:cNvPr>
          <p:cNvSpPr txBox="1"/>
          <p:nvPr/>
        </p:nvSpPr>
        <p:spPr>
          <a:xfrm>
            <a:off x="9723474" y="5491326"/>
            <a:ext cx="2165927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Humility/ </a:t>
            </a:r>
            <a:r>
              <a:rPr lang="en-US" b="1" dirty="0" err="1"/>
              <a:t>humilité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7230D-92FF-05DD-B15C-B37212B86DB0}"/>
              </a:ext>
            </a:extLst>
          </p:cNvPr>
          <p:cNvSpPr txBox="1"/>
          <p:nvPr/>
        </p:nvSpPr>
        <p:spPr>
          <a:xfrm flipH="1">
            <a:off x="3507002" y="1917467"/>
            <a:ext cx="330894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Continued Learning/ </a:t>
            </a:r>
            <a:r>
              <a:rPr lang="en-CA" b="1" dirty="0" err="1"/>
              <a:t>apprentissage</a:t>
            </a:r>
            <a:r>
              <a:rPr lang="en-CA" b="1" dirty="0"/>
              <a:t> </a:t>
            </a:r>
            <a:r>
              <a:rPr lang="en-CA" b="1" dirty="0" err="1"/>
              <a:t>continu</a:t>
            </a:r>
            <a:endParaRPr lang="en-CA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EE3E5F-CCBB-8094-3B32-2CADDE2E768F}"/>
              </a:ext>
            </a:extLst>
          </p:cNvPr>
          <p:cNvCxnSpPr/>
          <p:nvPr/>
        </p:nvCxnSpPr>
        <p:spPr>
          <a:xfrm flipH="1">
            <a:off x="6190080" y="2118817"/>
            <a:ext cx="1526128" cy="2559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6042A2-7506-EE21-4606-1FAA8A3C49D7}"/>
              </a:ext>
            </a:extLst>
          </p:cNvPr>
          <p:cNvCxnSpPr>
            <a:cxnSpLocks/>
          </p:cNvCxnSpPr>
          <p:nvPr/>
        </p:nvCxnSpPr>
        <p:spPr>
          <a:xfrm flipH="1" flipV="1">
            <a:off x="6526897" y="6356350"/>
            <a:ext cx="781436" cy="152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8AA5277-0029-373C-1B64-4F94768016E0}"/>
              </a:ext>
            </a:extLst>
          </p:cNvPr>
          <p:cNvSpPr txBox="1"/>
          <p:nvPr/>
        </p:nvSpPr>
        <p:spPr>
          <a:xfrm flipH="1">
            <a:off x="4610302" y="6139596"/>
            <a:ext cx="206947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Values / </a:t>
            </a:r>
            <a:r>
              <a:rPr lang="en-CA" b="1" dirty="0" err="1"/>
              <a:t>valeurs</a:t>
            </a:r>
            <a:endParaRPr lang="en-CA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25FEB8-F326-0E76-2599-9087C1BAE1CF}"/>
              </a:ext>
            </a:extLst>
          </p:cNvPr>
          <p:cNvSpPr txBox="1"/>
          <p:nvPr/>
        </p:nvSpPr>
        <p:spPr>
          <a:xfrm>
            <a:off x="9901612" y="2311552"/>
            <a:ext cx="2685450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sz="1600" b="1" dirty="0"/>
              <a:t>Forward Looking /</a:t>
            </a:r>
          </a:p>
          <a:p>
            <a:r>
              <a:rPr lang="en-CA" sz="1600" b="1" dirty="0"/>
              <a:t>regardant </a:t>
            </a:r>
            <a:r>
              <a:rPr lang="en-CA" sz="1600" b="1" dirty="0" err="1"/>
              <a:t>vers</a:t>
            </a:r>
            <a:r>
              <a:rPr lang="en-CA" sz="1600" b="1" dirty="0"/>
              <a:t> </a:t>
            </a:r>
            <a:r>
              <a:rPr lang="en-CA" sz="1600" b="1" dirty="0" err="1"/>
              <a:t>l'avenir</a:t>
            </a:r>
            <a:endParaRPr lang="en-CA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175C15-2318-0FF2-55B0-BFFFD4BF8708}"/>
              </a:ext>
            </a:extLst>
          </p:cNvPr>
          <p:cNvSpPr txBox="1"/>
          <p:nvPr/>
        </p:nvSpPr>
        <p:spPr>
          <a:xfrm>
            <a:off x="9791936" y="6306747"/>
            <a:ext cx="2335471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Inspiring / </a:t>
            </a:r>
            <a:r>
              <a:rPr lang="en-CA" b="1" dirty="0" err="1"/>
              <a:t>inspirant</a:t>
            </a:r>
            <a:endParaRPr lang="en-CA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761540-E308-41ED-3353-37D13EFB0404}"/>
              </a:ext>
            </a:extLst>
          </p:cNvPr>
          <p:cNvCxnSpPr>
            <a:cxnSpLocks/>
          </p:cNvCxnSpPr>
          <p:nvPr/>
        </p:nvCxnSpPr>
        <p:spPr>
          <a:xfrm>
            <a:off x="9092009" y="6538912"/>
            <a:ext cx="627468" cy="206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34C108-6995-ABF5-26EF-A898517E96FD}"/>
              </a:ext>
            </a:extLst>
          </p:cNvPr>
          <p:cNvCxnSpPr/>
          <p:nvPr/>
        </p:nvCxnSpPr>
        <p:spPr>
          <a:xfrm flipV="1">
            <a:off x="9254442" y="3724587"/>
            <a:ext cx="1201529" cy="283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0ABF2D5-FBAC-1430-03F9-DDEAA0FE8E35}"/>
              </a:ext>
            </a:extLst>
          </p:cNvPr>
          <p:cNvSpPr txBox="1"/>
          <p:nvPr/>
        </p:nvSpPr>
        <p:spPr>
          <a:xfrm>
            <a:off x="10434580" y="3446258"/>
            <a:ext cx="1938020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Aspiration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36C64-B990-F593-2C93-63EA4CBD5E50}"/>
              </a:ext>
            </a:extLst>
          </p:cNvPr>
          <p:cNvSpPr txBox="1"/>
          <p:nvPr/>
        </p:nvSpPr>
        <p:spPr>
          <a:xfrm rot="20935506">
            <a:off x="5985195" y="3916598"/>
            <a:ext cx="195067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Sacrifice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2E61AD7-336B-E214-EA81-C48FC0034AB8}"/>
              </a:ext>
            </a:extLst>
          </p:cNvPr>
          <p:cNvCxnSpPr/>
          <p:nvPr/>
        </p:nvCxnSpPr>
        <p:spPr>
          <a:xfrm flipH="1">
            <a:off x="7084702" y="3427000"/>
            <a:ext cx="1339855" cy="628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D73808-D778-551C-1E20-C21A4E80702D}"/>
              </a:ext>
            </a:extLst>
          </p:cNvPr>
          <p:cNvCxnSpPr>
            <a:cxnSpLocks/>
          </p:cNvCxnSpPr>
          <p:nvPr/>
        </p:nvCxnSpPr>
        <p:spPr>
          <a:xfrm flipV="1">
            <a:off x="8386601" y="6139596"/>
            <a:ext cx="947577" cy="190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1F1B42F-DD3B-408E-DFDB-6D1D3D541DC9}"/>
              </a:ext>
            </a:extLst>
          </p:cNvPr>
          <p:cNvSpPr txBox="1"/>
          <p:nvPr/>
        </p:nvSpPr>
        <p:spPr>
          <a:xfrm>
            <a:off x="9369331" y="5902736"/>
            <a:ext cx="275807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Reflection / la </a:t>
            </a:r>
            <a:r>
              <a:rPr lang="en-CA" b="1" dirty="0" err="1"/>
              <a:t>réflexion</a:t>
            </a:r>
            <a:endParaRPr lang="en-CA" b="1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D30675-E9DF-14E7-9E9B-D6526765FFC8}"/>
              </a:ext>
            </a:extLst>
          </p:cNvPr>
          <p:cNvCxnSpPr>
            <a:cxnSpLocks/>
          </p:cNvCxnSpPr>
          <p:nvPr/>
        </p:nvCxnSpPr>
        <p:spPr>
          <a:xfrm flipV="1">
            <a:off x="9719477" y="4283242"/>
            <a:ext cx="715103" cy="1181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48F39BA-F399-15E4-B7D6-F69C7D3C0DD9}"/>
              </a:ext>
            </a:extLst>
          </p:cNvPr>
          <p:cNvSpPr txBox="1"/>
          <p:nvPr/>
        </p:nvSpPr>
        <p:spPr>
          <a:xfrm>
            <a:off x="10220053" y="3944675"/>
            <a:ext cx="194676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CA" b="1" dirty="0"/>
              <a:t>Integrity/ </a:t>
            </a:r>
            <a:r>
              <a:rPr lang="en-CA" b="1" dirty="0" err="1"/>
              <a:t>intégrité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9336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2949-3307-EEEE-A788-6D4867EC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Own The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67948-F685-489D-8941-98F670AD0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2"/>
            <a:ext cx="6573951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  <a:cs typeface="+mn-cs"/>
              </a:rPr>
              <a:t>When things go wrong in your command, start searching for the reason in increasingly larger concentric circles around your own desk. 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+mn-cs"/>
              </a:rPr>
              <a:t>~</a:t>
            </a:r>
            <a:r>
              <a:rPr lang="en-US" sz="2000" i="1" dirty="0">
                <a:latin typeface="+mn-lt"/>
                <a:cs typeface="+mn-cs"/>
              </a:rPr>
              <a:t>Gen Bruce C. Clark, Commander in Chief of the US Army in Europe, 1960-1962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err="1">
                <a:latin typeface="+mn-lt"/>
                <a:cs typeface="+mn-cs"/>
              </a:rPr>
              <a:t>Lorsque</a:t>
            </a:r>
            <a:r>
              <a:rPr lang="en-US" sz="2000" i="1" dirty="0">
                <a:latin typeface="+mn-lt"/>
                <a:cs typeface="+mn-cs"/>
              </a:rPr>
              <a:t> les choses </a:t>
            </a:r>
            <a:r>
              <a:rPr lang="en-US" sz="2000" i="1" dirty="0" err="1">
                <a:latin typeface="+mn-lt"/>
                <a:cs typeface="+mn-cs"/>
              </a:rPr>
              <a:t>tournent</a:t>
            </a:r>
            <a:r>
              <a:rPr lang="en-US" sz="2000" i="1" dirty="0">
                <a:latin typeface="+mn-lt"/>
                <a:cs typeface="+mn-cs"/>
              </a:rPr>
              <a:t> mal dans </a:t>
            </a:r>
            <a:r>
              <a:rPr lang="en-US" sz="2000" i="1" dirty="0" err="1">
                <a:latin typeface="+mn-lt"/>
                <a:cs typeface="+mn-cs"/>
              </a:rPr>
              <a:t>votre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commande</a:t>
            </a:r>
            <a:r>
              <a:rPr lang="en-US" sz="2000" i="1" dirty="0">
                <a:latin typeface="+mn-lt"/>
                <a:cs typeface="+mn-cs"/>
              </a:rPr>
              <a:t>, </a:t>
            </a:r>
            <a:r>
              <a:rPr lang="en-US" sz="2000" i="1" dirty="0" err="1">
                <a:latin typeface="+mn-lt"/>
                <a:cs typeface="+mn-cs"/>
              </a:rPr>
              <a:t>commencez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à</a:t>
            </a:r>
            <a:r>
              <a:rPr lang="en-US" sz="2000" i="1" dirty="0">
                <a:latin typeface="+mn-lt"/>
                <a:cs typeface="+mn-cs"/>
              </a:rPr>
              <a:t> </a:t>
            </a:r>
            <a:r>
              <a:rPr lang="en-US" sz="2000" i="1" dirty="0" err="1">
                <a:latin typeface="+mn-lt"/>
                <a:cs typeface="+mn-cs"/>
              </a:rPr>
              <a:t>chercher</a:t>
            </a:r>
            <a:r>
              <a:rPr lang="en-US" sz="2000" i="1" dirty="0">
                <a:latin typeface="+mn-lt"/>
                <a:cs typeface="+mn-cs"/>
              </a:rPr>
              <a:t> la raison dans des cercles </a:t>
            </a:r>
            <a:r>
              <a:rPr lang="en-US" sz="2000" i="1" dirty="0" err="1">
                <a:latin typeface="+mn-lt"/>
                <a:cs typeface="+mn-cs"/>
              </a:rPr>
              <a:t>concentriques</a:t>
            </a:r>
            <a:r>
              <a:rPr lang="en-US" sz="2000" i="1" dirty="0">
                <a:latin typeface="+mn-lt"/>
                <a:cs typeface="+mn-cs"/>
              </a:rPr>
              <a:t> de plus </a:t>
            </a:r>
            <a:r>
              <a:rPr lang="en-US" sz="2000" i="1" dirty="0" err="1">
                <a:latin typeface="+mn-lt"/>
                <a:cs typeface="+mn-cs"/>
              </a:rPr>
              <a:t>en</a:t>
            </a:r>
            <a:r>
              <a:rPr lang="en-US" sz="2000" i="1" dirty="0">
                <a:latin typeface="+mn-lt"/>
                <a:cs typeface="+mn-cs"/>
              </a:rPr>
              <a:t> plus grands </a:t>
            </a:r>
            <a:r>
              <a:rPr lang="en-US" sz="2000" i="1" dirty="0" err="1">
                <a:latin typeface="+mn-lt"/>
                <a:cs typeface="+mn-cs"/>
              </a:rPr>
              <a:t>autour</a:t>
            </a:r>
            <a:r>
              <a:rPr lang="en-US" sz="2000" i="1" dirty="0">
                <a:latin typeface="+mn-lt"/>
                <a:cs typeface="+mn-cs"/>
              </a:rPr>
              <a:t> de </a:t>
            </a:r>
            <a:r>
              <a:rPr lang="en-US" sz="2000" i="1" dirty="0" err="1">
                <a:latin typeface="+mn-lt"/>
                <a:cs typeface="+mn-cs"/>
              </a:rPr>
              <a:t>votre</a:t>
            </a:r>
            <a:r>
              <a:rPr lang="en-US" sz="2000" i="1" dirty="0">
                <a:latin typeface="+mn-lt"/>
                <a:cs typeface="+mn-cs"/>
              </a:rPr>
              <a:t> propre bureau.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8C07B-33CE-1682-3623-CB5D238F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81" y="1434708"/>
            <a:ext cx="2906973" cy="4018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285C78-72B2-F8AE-47B5-9FCAE06994BF}"/>
              </a:ext>
            </a:extLst>
          </p:cNvPr>
          <p:cNvSpPr txBox="1"/>
          <p:nvPr/>
        </p:nvSpPr>
        <p:spPr>
          <a:xfrm>
            <a:off x="11505063" y="4394579"/>
            <a:ext cx="7276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C5F4C-06C8-39E3-D5D7-5637FD64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9" y="596742"/>
            <a:ext cx="11164748" cy="63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1227"/>
      </p:ext>
    </p:extLst>
  </p:cSld>
  <p:clrMapOvr>
    <a:masterClrMapping/>
  </p:clrMapOvr>
</p:sld>
</file>

<file path=ppt/theme/theme1.xml><?xml version="1.0" encoding="utf-8"?>
<a:theme xmlns:a="http://schemas.openxmlformats.org/drawingml/2006/main" name="2_RCAF_Titles_B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1CAD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6000" tIns="36000" rIns="36000" bIns="3600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CAF_Titles_B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1CAD_Template_20221102_PPTX_Master_Slide_16x9.pptx" id="{782B745F-2025-4637-937C-EEFE5C3AE9F6}" vid="{DFB36781-F174-4D6F-81A4-7EDBFA639D26}"/>
    </a:ext>
  </a:extLst>
</a:theme>
</file>

<file path=ppt/theme/theme4.xml><?xml version="1.0" encoding="utf-8"?>
<a:theme xmlns:a="http://schemas.openxmlformats.org/drawingml/2006/main" name="1CAD_Titl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1CAD_Template_20221102_PPTX_Master_Slide_16x9.pptx" id="{782B745F-2025-4637-937C-EEFE5C3AE9F6}" vid="{08A47E51-CC01-4DC4-AD17-FF8428055481}"/>
    </a:ext>
  </a:extLst>
</a:theme>
</file>

<file path=ppt/theme/theme5.xml><?xml version="1.0" encoding="utf-8"?>
<a:theme xmlns:a="http://schemas.openxmlformats.org/drawingml/2006/main" name="1CAD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6000" tIns="36000" rIns="36000" bIns="3600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al_1CAD_Template_20221102_PPTX_Master_Slide_16x9.pptx" id="{782B745F-2025-4637-937C-EEFE5C3AE9F6}" vid="{8EBB4B39-4FC5-40AE-96C7-D8B76AAAF765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ND Document" ma:contentTypeID="0x010100010C2ADD635BB5409CEF3A212D7D66C8001A8B4AA1EB9EEC4481D8563369336C17" ma:contentTypeVersion="14" ma:contentTypeDescription="This Content Type applies the default UIC, Unit Name and Parent Org to all documents in the site." ma:contentTypeScope="" ma:versionID="71e2de0384efe514db5bce08534d83cf">
  <xsd:schema xmlns:xsd="http://www.w3.org/2001/XMLSchema" xmlns:xs="http://www.w3.org/2001/XMLSchema" xmlns:p="http://schemas.microsoft.com/office/2006/metadata/properties" xmlns:ns1="http://schemas.microsoft.com/sharepoint/v3" xmlns:ns2="4e4e7067-1b66-4815-83c0-e5717f015141" xmlns:ns3="aa8a929f-e17f-40f1-8382-8c4bec3123f6" xmlns:ns4="1f86be55-5efb-4ba3-a4c9-920e0fb75160" targetNamespace="http://schemas.microsoft.com/office/2006/metadata/properties" ma:root="true" ma:fieldsID="08285cf0514b0705647bf2401d5e5268" ns1:_="" ns2:_="" ns3:_="" ns4:_="">
    <xsd:import namespace="http://schemas.microsoft.com/sharepoint/v3"/>
    <xsd:import namespace="4e4e7067-1b66-4815-83c0-e5717f015141"/>
    <xsd:import namespace="aa8a929f-e17f-40f1-8382-8c4bec3123f6"/>
    <xsd:import namespace="1f86be55-5efb-4ba3-a4c9-920e0fb75160"/>
    <xsd:element name="properties">
      <xsd:complexType>
        <xsd:sequence>
          <xsd:element name="documentManagement">
            <xsd:complexType>
              <xsd:all>
                <xsd:element ref="ns2:UIC"/>
                <xsd:element ref="ns2:Unit_x0020_Name"/>
                <xsd:element ref="ns2:Parent_Org"/>
                <xsd:element ref="ns3:_dlc_DocId" minOccurs="0"/>
                <xsd:element ref="ns3:_dlc_DocIdUrl" minOccurs="0"/>
                <xsd:element ref="ns3:_dlc_DocIdPersistId" minOccurs="0"/>
                <xsd:element ref="ns2:Function" minOccurs="0"/>
                <xsd:element ref="ns1:DocumentSetDescription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5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e7067-1b66-4815-83c0-e5717f015141" elementFormDefault="qualified">
    <xsd:import namespace="http://schemas.microsoft.com/office/2006/documentManagement/types"/>
    <xsd:import namespace="http://schemas.microsoft.com/office/infopath/2007/PartnerControls"/>
    <xsd:element name="UIC" ma:index="8" ma:displayName="UIC" ma:default="1661" ma:description="UIC" ma:internalName="UIC" ma:readOnly="false">
      <xsd:simpleType>
        <xsd:restriction base="dms:Text">
          <xsd:maxLength value="4"/>
        </xsd:restriction>
      </xsd:simpleType>
    </xsd:element>
    <xsd:element name="Unit_x0020_Name" ma:index="9" ma:displayName="Unit Name" ma:default="RCAF Barker College" ma:description="Unit Name" ma:internalName="Unit_x0020_Name" ma:readOnly="false">
      <xsd:simpleType>
        <xsd:restriction base="dms:Text">
          <xsd:maxLength value="255"/>
        </xsd:restriction>
      </xsd:simpleType>
    </xsd:element>
    <xsd:element name="Parent_Org" ma:index="10" ma:displayName="Parent_Org" ma:default="RCAF" ma:format="Dropdown" ma:internalName="Parent_Org" ma:readOnly="false">
      <xsd:simpleType>
        <xsd:restriction base="dms:Choice">
          <xsd:enumeration value="O365_Admin"/>
          <xsd:enumeration value="CJOC"/>
          <xsd:enumeration value="ADM(RS)"/>
          <xsd:enumeration value="ADM(IE)"/>
          <xsd:enumeration value="ADM(Fin)"/>
          <xsd:enumeration value="ADM(S&amp;T)"/>
          <xsd:enumeration value="ADM(DIA)"/>
          <xsd:enumeration value="ADM(HR Civ)"/>
          <xsd:enumeration value="ADM(IM)"/>
          <xsd:enumeration value="ADM(Mat)"/>
          <xsd:enumeration value="ADM(PA)"/>
          <xsd:enumeration value="ADM(POL)"/>
          <xsd:enumeration value="CANSOFCOM"/>
          <xsd:enumeration value="CFINTCOM"/>
          <xsd:enumeration value="CMJ"/>
          <xsd:enumeration value="MPC"/>
          <xsd:enumeration value="Corp Sec"/>
          <xsd:enumeration value="CFHA"/>
          <xsd:enumeration value="JAG"/>
          <xsd:enumeration value="RCAF"/>
          <xsd:enumeration value="RCN"/>
          <xsd:enumeration value="SJS"/>
          <xsd:enumeration value="VCDS"/>
          <xsd:enumeration value="CA"/>
          <xsd:enumeration value="Ombudsman"/>
        </xsd:restriction>
      </xsd:simpleType>
    </xsd:element>
    <xsd:element name="Function" ma:index="14" nillable="true" ma:displayName="Function" ma:format="Dropdown" ma:internalName="Function">
      <xsd:simpleType>
        <xsd:restriction base="dms:Choice">
          <xsd:enumeration value="Acquisitions-Procurement"/>
          <xsd:enumeration value="Travel and Events"/>
          <xsd:enumeration value="Environment"/>
          <xsd:enumeration value="Finances"/>
          <xsd:enumeration value="Human Resources"/>
          <xsd:enumeration value="Information Management"/>
          <xsd:enumeration value="Information Technology"/>
          <xsd:enumeration value="Management and Oversight"/>
          <xsd:enumeration value="Materiel"/>
          <xsd:enumeration value="Military Personnel"/>
          <xsd:enumeration value="Occupational Health and Safety"/>
          <xsd:enumeration value="Public Affairs"/>
          <xsd:enumeration value="Real Property"/>
          <xsd:enumeration value="Ready Forces"/>
          <xsd:enumeration value="Operations"/>
          <xsd:enumeration value="Communications"/>
          <xsd:enumeration value="Legal Services"/>
          <xsd:enumeration value="Future Force Design"/>
          <xsd:enumeration value="Defence Team"/>
          <xsd:enumeration value="Sustainable Bases Information Technology System &amp; Infrastructure"/>
          <xsd:enumeration value="Procurement of Capabiliti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a929f-e17f-40f1-8382-8c4bec3123f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6be55-5efb-4ba3-a4c9-920e0fb7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t_x0020_Name xmlns="4e4e7067-1b66-4815-83c0-e5717f015141">RCAF Barker College</Unit_x0020_Name>
    <DocumentSetDescription xmlns="http://schemas.microsoft.com/sharepoint/v3" xsi:nil="true"/>
    <UIC xmlns="4e4e7067-1b66-4815-83c0-e5717f015141">1661</UIC>
    <Parent_Org xmlns="4e4e7067-1b66-4815-83c0-e5717f015141">RCAF</Parent_Org>
    <Function xmlns="4e4e7067-1b66-4815-83c0-e5717f015141" xsi:nil="true"/>
    <_dlc_DocId xmlns="aa8a929f-e17f-40f1-8382-8c4bec3123f6">R34XM6XYDTFE-1902396871-58</_dlc_DocId>
    <_dlc_DocIdUrl xmlns="aa8a929f-e17f-40f1-8382-8c4bec3123f6">
      <Url>https://018gc.sharepoint.com/sites/ORG-1661-007-000/_layouts/15/DocIdRedir.aspx?ID=R34XM6XYDTFE-1902396871-58</Url>
      <Description>R34XM6XYDTFE-1902396871-58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C83D0EB-45B2-43A9-8FA1-9643E999AB50}"/>
</file>

<file path=customXml/itemProps2.xml><?xml version="1.0" encoding="utf-8"?>
<ds:datastoreItem xmlns:ds="http://schemas.openxmlformats.org/officeDocument/2006/customXml" ds:itemID="{C1FB14A6-0C43-464D-AF55-7B0F43B82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9AB29-5807-4C32-8CF4-12D7F5C7E5FF}">
  <ds:schemaRefs>
    <ds:schemaRef ds:uri="http://www.w3.org/XML/1998/namespace"/>
    <ds:schemaRef ds:uri="37927e5a-60b6-4bb3-82bb-e7b9b1cb663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2EFB377-EA97-42AF-9E75-6A79FD8AD99B}"/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179</Words>
  <Application>Microsoft Macintosh PowerPoint</Application>
  <PresentationFormat>Widescreen</PresentationFormat>
  <Paragraphs>42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 Arial</vt:lpstr>
      <vt:lpstr>Arial</vt:lpstr>
      <vt:lpstr>Calibri</vt:lpstr>
      <vt:lpstr>Calibri Light</vt:lpstr>
      <vt:lpstr>Courier New</vt:lpstr>
      <vt:lpstr>Wingdings</vt:lpstr>
      <vt:lpstr>2_RCAF_Titles_Bil</vt:lpstr>
      <vt:lpstr>3_1CADv3</vt:lpstr>
      <vt:lpstr>RCAF_Titles_Bil</vt:lpstr>
      <vt:lpstr>1CAD_Title_White</vt:lpstr>
      <vt:lpstr>1CADv3</vt:lpstr>
      <vt:lpstr>Office Theme</vt:lpstr>
      <vt:lpstr>RUCTOP LEADERSHIP, RELATIONSHIPS and DNA Roles of the Command Team </vt:lpstr>
      <vt:lpstr>PowerPoint Presentation</vt:lpstr>
      <vt:lpstr>We Own The Problem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Generate and Employ Air Power</dc:title>
  <dc:creator>hunt.jw</dc:creator>
  <cp:lastModifiedBy>Dan Campbell</cp:lastModifiedBy>
  <cp:revision>68</cp:revision>
  <cp:lastPrinted>2022-09-14T13:26:18Z</cp:lastPrinted>
  <dcterms:created xsi:type="dcterms:W3CDTF">2021-09-28T14:51:47Z</dcterms:created>
  <dcterms:modified xsi:type="dcterms:W3CDTF">2024-09-13T18:50:08Z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0x010100010C2ADD635BB5409CEF3A212D7D66C8001A8B4AA1EB9EEC4481D8563369336C17</vt:lpwstr>
  </property>
  <property fmtid="{D5CDD505-2E9C-101B-9397-08002B2CF9AE}" pid="3" name="_dlc_DocIdItemGuid">
    <vt:lpwstr>5c4e9416-c901-411e-a6fa-ab9617f814ba</vt:lpwstr>
  </property>
</Properties>
</file>