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6" r:id="rId5"/>
  </p:sldMasterIdLst>
  <p:notesMasterIdLst>
    <p:notesMasterId r:id="rId22"/>
  </p:notesMasterIdLst>
  <p:sldIdLst>
    <p:sldId id="387" r:id="rId6"/>
    <p:sldId id="339" r:id="rId7"/>
    <p:sldId id="388" r:id="rId8"/>
    <p:sldId id="389" r:id="rId9"/>
    <p:sldId id="390" r:id="rId10"/>
    <p:sldId id="305" r:id="rId11"/>
    <p:sldId id="260" r:id="rId12"/>
    <p:sldId id="301" r:id="rId13"/>
    <p:sldId id="353" r:id="rId14"/>
    <p:sldId id="343" r:id="rId15"/>
    <p:sldId id="344" r:id="rId16"/>
    <p:sldId id="377" r:id="rId17"/>
    <p:sldId id="385" r:id="rId18"/>
    <p:sldId id="386" r:id="rId19"/>
    <p:sldId id="379" r:id="rId20"/>
    <p:sldId id="304" r:id="rId2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953643A-420F-416F-87B7-755E96DB170D}" v="39" dt="2024-08-27T15:40:32.67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vertBarState="minimized" horzBarState="maximized">
    <p:restoredLeft sz="7728" autoAdjust="0"/>
    <p:restoredTop sz="96301" autoAdjust="0"/>
  </p:normalViewPr>
  <p:slideViewPr>
    <p:cSldViewPr snapToGrid="0">
      <p:cViewPr>
        <p:scale>
          <a:sx n="99" d="100"/>
          <a:sy n="99" d="100"/>
        </p:scale>
        <p:origin x="1824" y="1408"/>
      </p:cViewPr>
      <p:guideLst/>
    </p:cSldViewPr>
  </p:slideViewPr>
  <p:outlineViewPr>
    <p:cViewPr>
      <p:scale>
        <a:sx n="33" d="100"/>
        <a:sy n="33" d="100"/>
      </p:scale>
      <p:origin x="0" y="-1712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viewProps" Target="viewProps.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notesMaster" Target="notesMasters/notesMaster1.xml"/><Relationship Id="rId27" Type="http://schemas.microsoft.com/office/2015/10/relationships/revisionInfo" Target="revisionInfo.xml"/></Relationships>
</file>

<file path=ppt/diagrams/_rels/data1.xml.rels><?xml version="1.0" encoding="UTF-8" standalone="yes"?>
<Relationships xmlns="http://schemas.openxmlformats.org/package/2006/relationships"><Relationship Id="rId8" Type="http://schemas.openxmlformats.org/officeDocument/2006/relationships/image" Target="../media/image18.svg"/><Relationship Id="rId13" Type="http://schemas.openxmlformats.org/officeDocument/2006/relationships/image" Target="../media/image23.png"/><Relationship Id="rId3" Type="http://schemas.openxmlformats.org/officeDocument/2006/relationships/image" Target="../media/image13.png"/><Relationship Id="rId7" Type="http://schemas.openxmlformats.org/officeDocument/2006/relationships/image" Target="../media/image17.png"/><Relationship Id="rId12" Type="http://schemas.openxmlformats.org/officeDocument/2006/relationships/image" Target="../media/image22.svg"/><Relationship Id="rId2" Type="http://schemas.openxmlformats.org/officeDocument/2006/relationships/image" Target="../media/image12.svg"/><Relationship Id="rId1" Type="http://schemas.openxmlformats.org/officeDocument/2006/relationships/image" Target="../media/image11.png"/><Relationship Id="rId6" Type="http://schemas.openxmlformats.org/officeDocument/2006/relationships/image" Target="../media/image16.svg"/><Relationship Id="rId11" Type="http://schemas.openxmlformats.org/officeDocument/2006/relationships/image" Target="../media/image21.png"/><Relationship Id="rId5" Type="http://schemas.openxmlformats.org/officeDocument/2006/relationships/image" Target="../media/image15.png"/><Relationship Id="rId10" Type="http://schemas.openxmlformats.org/officeDocument/2006/relationships/image" Target="../media/image20.svg"/><Relationship Id="rId4" Type="http://schemas.openxmlformats.org/officeDocument/2006/relationships/image" Target="../media/image14.svg"/><Relationship Id="rId9" Type="http://schemas.openxmlformats.org/officeDocument/2006/relationships/image" Target="../media/image19.png"/><Relationship Id="rId14" Type="http://schemas.openxmlformats.org/officeDocument/2006/relationships/image" Target="../media/image24.svg"/></Relationships>
</file>

<file path=ppt/diagrams/_rels/data4.xml.rels><?xml version="1.0" encoding="UTF-8" standalone="yes"?>
<Relationships xmlns="http://schemas.openxmlformats.org/package/2006/relationships"><Relationship Id="rId8" Type="http://schemas.openxmlformats.org/officeDocument/2006/relationships/image" Target="../media/image33.sv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image" Target="../media/image27.svg"/><Relationship Id="rId1" Type="http://schemas.openxmlformats.org/officeDocument/2006/relationships/image" Target="../media/image26.png"/><Relationship Id="rId6" Type="http://schemas.openxmlformats.org/officeDocument/2006/relationships/image" Target="../media/image31.svg"/><Relationship Id="rId5" Type="http://schemas.openxmlformats.org/officeDocument/2006/relationships/image" Target="../media/image30.png"/><Relationship Id="rId4" Type="http://schemas.openxmlformats.org/officeDocument/2006/relationships/image" Target="../media/image29.svg"/></Relationships>
</file>

<file path=ppt/diagrams/_rels/drawing1.xml.rels><?xml version="1.0" encoding="UTF-8" standalone="yes"?>
<Relationships xmlns="http://schemas.openxmlformats.org/package/2006/relationships"><Relationship Id="rId8" Type="http://schemas.openxmlformats.org/officeDocument/2006/relationships/image" Target="../media/image18.svg"/><Relationship Id="rId13" Type="http://schemas.openxmlformats.org/officeDocument/2006/relationships/image" Target="../media/image23.png"/><Relationship Id="rId3" Type="http://schemas.openxmlformats.org/officeDocument/2006/relationships/image" Target="../media/image13.png"/><Relationship Id="rId7" Type="http://schemas.openxmlformats.org/officeDocument/2006/relationships/image" Target="../media/image17.png"/><Relationship Id="rId12" Type="http://schemas.openxmlformats.org/officeDocument/2006/relationships/image" Target="../media/image22.svg"/><Relationship Id="rId2" Type="http://schemas.openxmlformats.org/officeDocument/2006/relationships/image" Target="../media/image12.svg"/><Relationship Id="rId1" Type="http://schemas.openxmlformats.org/officeDocument/2006/relationships/image" Target="../media/image11.png"/><Relationship Id="rId6" Type="http://schemas.openxmlformats.org/officeDocument/2006/relationships/image" Target="../media/image16.svg"/><Relationship Id="rId11" Type="http://schemas.openxmlformats.org/officeDocument/2006/relationships/image" Target="../media/image21.png"/><Relationship Id="rId5" Type="http://schemas.openxmlformats.org/officeDocument/2006/relationships/image" Target="../media/image15.png"/><Relationship Id="rId10" Type="http://schemas.openxmlformats.org/officeDocument/2006/relationships/image" Target="../media/image20.svg"/><Relationship Id="rId4" Type="http://schemas.openxmlformats.org/officeDocument/2006/relationships/image" Target="../media/image14.svg"/><Relationship Id="rId9" Type="http://schemas.openxmlformats.org/officeDocument/2006/relationships/image" Target="../media/image19.png"/><Relationship Id="rId14" Type="http://schemas.openxmlformats.org/officeDocument/2006/relationships/image" Target="../media/image24.svg"/></Relationships>
</file>

<file path=ppt/diagrams/_rels/drawing4.xml.rels><?xml version="1.0" encoding="UTF-8" standalone="yes"?>
<Relationships xmlns="http://schemas.openxmlformats.org/package/2006/relationships"><Relationship Id="rId8" Type="http://schemas.openxmlformats.org/officeDocument/2006/relationships/image" Target="../media/image33.sv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image" Target="../media/image27.svg"/><Relationship Id="rId1" Type="http://schemas.openxmlformats.org/officeDocument/2006/relationships/image" Target="../media/image26.png"/><Relationship Id="rId6" Type="http://schemas.openxmlformats.org/officeDocument/2006/relationships/image" Target="../media/image31.svg"/><Relationship Id="rId5" Type="http://schemas.openxmlformats.org/officeDocument/2006/relationships/image" Target="../media/image30.png"/><Relationship Id="rId4" Type="http://schemas.openxmlformats.org/officeDocument/2006/relationships/image" Target="../media/image29.svg"/></Relationships>
</file>

<file path=ppt/diagrams/colors1.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1DE4884-A681-417A-9A63-36293B52C889}"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9150A1BF-9B25-4E2B-9C86-397D3569AFC1}">
      <dgm:prSet custT="1"/>
      <dgm:spPr/>
      <dgm:t>
        <a:bodyPr/>
        <a:lstStyle/>
        <a:p>
          <a:r>
            <a:rPr lang="en-CA" sz="2000" i="0" baseline="0" dirty="0"/>
            <a:t>Safety</a:t>
          </a:r>
          <a:r>
            <a:rPr lang="en-CA" sz="2000" b="0" i="0" baseline="0" dirty="0"/>
            <a:t> – notifications will always be done in a way that protects the safety of the NOK and the notification team. </a:t>
          </a:r>
          <a:endParaRPr lang="en-US" sz="2000" dirty="0"/>
        </a:p>
      </dgm:t>
    </dgm:pt>
    <dgm:pt modelId="{3EAEF5D8-F0B9-4E60-9EE6-BA857B84BD22}" type="parTrans" cxnId="{496B4524-DC93-487C-90E0-2D7709F2AC66}">
      <dgm:prSet/>
      <dgm:spPr/>
      <dgm:t>
        <a:bodyPr/>
        <a:lstStyle/>
        <a:p>
          <a:endParaRPr lang="en-US"/>
        </a:p>
      </dgm:t>
    </dgm:pt>
    <dgm:pt modelId="{5A0B40EB-2B83-48AF-93FD-39DB7F427C57}" type="sibTrans" cxnId="{496B4524-DC93-487C-90E0-2D7709F2AC66}">
      <dgm:prSet/>
      <dgm:spPr/>
      <dgm:t>
        <a:bodyPr/>
        <a:lstStyle/>
        <a:p>
          <a:endParaRPr lang="en-US"/>
        </a:p>
      </dgm:t>
    </dgm:pt>
    <dgm:pt modelId="{4361C267-1A5C-4C40-9A02-FC110CA42D9E}">
      <dgm:prSet custT="1"/>
      <dgm:spPr/>
      <dgm:t>
        <a:bodyPr/>
        <a:lstStyle/>
        <a:p>
          <a:r>
            <a:rPr lang="en-CA" sz="2000" i="0" baseline="0" dirty="0"/>
            <a:t>Compassion</a:t>
          </a:r>
          <a:r>
            <a:rPr lang="en-CA" sz="2000" b="0" i="0" baseline="0" dirty="0"/>
            <a:t> – notifications will be delivered with compassion and care for the NOK as well as others who may be party to the situation.</a:t>
          </a:r>
          <a:endParaRPr lang="en-US" sz="2000" dirty="0"/>
        </a:p>
      </dgm:t>
    </dgm:pt>
    <dgm:pt modelId="{7EA0BDB2-DA67-4822-B20E-578B79A63E2B}" type="parTrans" cxnId="{A757898D-4221-4762-BA85-DFFC4A7370C5}">
      <dgm:prSet/>
      <dgm:spPr/>
      <dgm:t>
        <a:bodyPr/>
        <a:lstStyle/>
        <a:p>
          <a:endParaRPr lang="en-US"/>
        </a:p>
      </dgm:t>
    </dgm:pt>
    <dgm:pt modelId="{FF9A3F3A-9C80-4834-82AE-8A346FB86B8E}" type="sibTrans" cxnId="{A757898D-4221-4762-BA85-DFFC4A7370C5}">
      <dgm:prSet/>
      <dgm:spPr/>
      <dgm:t>
        <a:bodyPr/>
        <a:lstStyle/>
        <a:p>
          <a:endParaRPr lang="en-US"/>
        </a:p>
      </dgm:t>
    </dgm:pt>
    <dgm:pt modelId="{BF828BB8-6C21-4FDE-B611-A461047D9F45}">
      <dgm:prSet custT="1"/>
      <dgm:spPr/>
      <dgm:t>
        <a:bodyPr/>
        <a:lstStyle/>
        <a:p>
          <a:r>
            <a:rPr lang="en-CA" sz="2000" i="0" baseline="0" dirty="0"/>
            <a:t>Truth</a:t>
          </a:r>
          <a:r>
            <a:rPr lang="en-CA" sz="2000" b="0" i="0" baseline="0" dirty="0"/>
            <a:t> – notification teams will be truthful in the information they share.  </a:t>
          </a:r>
          <a:endParaRPr lang="en-US" sz="2000" dirty="0"/>
        </a:p>
      </dgm:t>
    </dgm:pt>
    <dgm:pt modelId="{05489B88-478E-4379-96E9-E84F4D56FA17}" type="parTrans" cxnId="{2A9505A9-B907-47F8-AC6A-C7E62634809E}">
      <dgm:prSet/>
      <dgm:spPr/>
      <dgm:t>
        <a:bodyPr/>
        <a:lstStyle/>
        <a:p>
          <a:endParaRPr lang="en-US"/>
        </a:p>
      </dgm:t>
    </dgm:pt>
    <dgm:pt modelId="{438CFA90-5CE9-43CA-ADDE-739F80A386EA}" type="sibTrans" cxnId="{2A9505A9-B907-47F8-AC6A-C7E62634809E}">
      <dgm:prSet/>
      <dgm:spPr/>
      <dgm:t>
        <a:bodyPr/>
        <a:lstStyle/>
        <a:p>
          <a:endParaRPr lang="en-US"/>
        </a:p>
      </dgm:t>
    </dgm:pt>
    <dgm:pt modelId="{5A58C741-F562-4B6E-9175-98C0A0FED6B8}">
      <dgm:prSet custT="1"/>
      <dgm:spPr/>
      <dgm:t>
        <a:bodyPr/>
        <a:lstStyle/>
        <a:p>
          <a:r>
            <a:rPr lang="en-CA" sz="2000" i="0" baseline="0"/>
            <a:t>Respect</a:t>
          </a:r>
          <a:r>
            <a:rPr lang="en-CA" sz="2000" b="0" i="0" baseline="0"/>
            <a:t> – notification teams will treat the NOK and the deceased with utmost respect and dignity.</a:t>
          </a:r>
          <a:endParaRPr lang="en-US" sz="2000"/>
        </a:p>
      </dgm:t>
    </dgm:pt>
    <dgm:pt modelId="{5DFC4551-D1E8-4267-843D-69E0B2CD1B09}" type="parTrans" cxnId="{BF31C5A3-B4C1-42D9-8F39-531A7201A425}">
      <dgm:prSet/>
      <dgm:spPr/>
      <dgm:t>
        <a:bodyPr/>
        <a:lstStyle/>
        <a:p>
          <a:endParaRPr lang="en-US"/>
        </a:p>
      </dgm:t>
    </dgm:pt>
    <dgm:pt modelId="{12B227DB-3D82-4A56-9B84-BE0421010394}" type="sibTrans" cxnId="{BF31C5A3-B4C1-42D9-8F39-531A7201A425}">
      <dgm:prSet/>
      <dgm:spPr/>
      <dgm:t>
        <a:bodyPr/>
        <a:lstStyle/>
        <a:p>
          <a:endParaRPr lang="en-US"/>
        </a:p>
      </dgm:t>
    </dgm:pt>
    <dgm:pt modelId="{ACC6DB46-763D-449E-863F-998237D15C51}">
      <dgm:prSet custT="1"/>
      <dgm:spPr/>
      <dgm:t>
        <a:bodyPr/>
        <a:lstStyle/>
        <a:p>
          <a:r>
            <a:rPr lang="en-CA" sz="2000" i="0" baseline="0"/>
            <a:t>Timeliness</a:t>
          </a:r>
          <a:r>
            <a:rPr lang="en-CA" sz="2000" b="0" i="0" baseline="0"/>
            <a:t> – notifications will be done as quickly and efficiently as possible without compromising the other values.</a:t>
          </a:r>
          <a:endParaRPr lang="en-US" sz="2000"/>
        </a:p>
      </dgm:t>
    </dgm:pt>
    <dgm:pt modelId="{CB6F31E3-9EB7-45E1-A800-40E109A26EAA}" type="parTrans" cxnId="{4E27BE69-679B-4A7F-A6AA-3AD0FA68D084}">
      <dgm:prSet/>
      <dgm:spPr/>
      <dgm:t>
        <a:bodyPr/>
        <a:lstStyle/>
        <a:p>
          <a:endParaRPr lang="en-US"/>
        </a:p>
      </dgm:t>
    </dgm:pt>
    <dgm:pt modelId="{C642EB92-EC66-4956-BF5D-EF8974585C7E}" type="sibTrans" cxnId="{4E27BE69-679B-4A7F-A6AA-3AD0FA68D084}">
      <dgm:prSet/>
      <dgm:spPr/>
      <dgm:t>
        <a:bodyPr/>
        <a:lstStyle/>
        <a:p>
          <a:endParaRPr lang="en-US"/>
        </a:p>
      </dgm:t>
    </dgm:pt>
    <dgm:pt modelId="{2393FCC2-1AFA-411D-9A30-1A7FB753729D}">
      <dgm:prSet custT="1"/>
      <dgm:spPr/>
      <dgm:t>
        <a:bodyPr/>
        <a:lstStyle/>
        <a:p>
          <a:r>
            <a:rPr lang="en-CA" sz="2000" i="0" baseline="0"/>
            <a:t>Professionalism</a:t>
          </a:r>
          <a:r>
            <a:rPr lang="en-CA" sz="2000" b="0" i="0" baseline="0"/>
            <a:t> – NOK teams represent the CAF and because of the nature of an NOK Notification should adhere to the highest standards of professional conduct. </a:t>
          </a:r>
          <a:endParaRPr lang="en-US" sz="2000"/>
        </a:p>
      </dgm:t>
    </dgm:pt>
    <dgm:pt modelId="{D77684EC-CC43-4EEC-A42F-CB2C35D728D4}" type="parTrans" cxnId="{73F88863-2B0B-4FA9-B6B1-61EE678627B4}">
      <dgm:prSet/>
      <dgm:spPr/>
      <dgm:t>
        <a:bodyPr/>
        <a:lstStyle/>
        <a:p>
          <a:endParaRPr lang="en-US"/>
        </a:p>
      </dgm:t>
    </dgm:pt>
    <dgm:pt modelId="{A8A80067-6448-4504-AB27-4F3B12320E76}" type="sibTrans" cxnId="{73F88863-2B0B-4FA9-B6B1-61EE678627B4}">
      <dgm:prSet/>
      <dgm:spPr/>
      <dgm:t>
        <a:bodyPr/>
        <a:lstStyle/>
        <a:p>
          <a:endParaRPr lang="en-US"/>
        </a:p>
      </dgm:t>
    </dgm:pt>
    <dgm:pt modelId="{EC2104CD-545D-4A97-97C3-9ABC84512488}">
      <dgm:prSet custT="1"/>
      <dgm:spPr/>
      <dgm:t>
        <a:bodyPr/>
        <a:lstStyle/>
        <a:p>
          <a:r>
            <a:rPr lang="en-CA" sz="2000" i="0" baseline="0" dirty="0"/>
            <a:t>Public acceptability </a:t>
          </a:r>
          <a:r>
            <a:rPr lang="en-CA" sz="2000" b="0" i="0" baseline="0" dirty="0"/>
            <a:t>– all decisions and actions will be taken with the confident knowledge that it will be deemed right under public social scrutiny. (i.e., Globe and Mail test)</a:t>
          </a:r>
          <a:endParaRPr lang="en-US" sz="2000" dirty="0"/>
        </a:p>
      </dgm:t>
    </dgm:pt>
    <dgm:pt modelId="{4015C3DC-D928-42AF-BD10-C26DDF33109E}" type="parTrans" cxnId="{D18A6252-2E5E-4BF2-B816-07FD49656054}">
      <dgm:prSet/>
      <dgm:spPr/>
      <dgm:t>
        <a:bodyPr/>
        <a:lstStyle/>
        <a:p>
          <a:endParaRPr lang="en-US"/>
        </a:p>
      </dgm:t>
    </dgm:pt>
    <dgm:pt modelId="{3C4B7366-2F3E-4484-AF0F-D60C5D79DAC2}" type="sibTrans" cxnId="{D18A6252-2E5E-4BF2-B816-07FD49656054}">
      <dgm:prSet/>
      <dgm:spPr/>
      <dgm:t>
        <a:bodyPr/>
        <a:lstStyle/>
        <a:p>
          <a:endParaRPr lang="en-US"/>
        </a:p>
      </dgm:t>
    </dgm:pt>
    <dgm:pt modelId="{08C75B7C-4A34-4CB4-AE70-881F6D4BBC8D}" type="pres">
      <dgm:prSet presAssocID="{B1DE4884-A681-417A-9A63-36293B52C889}" presName="root" presStyleCnt="0">
        <dgm:presLayoutVars>
          <dgm:dir/>
          <dgm:resizeHandles val="exact"/>
        </dgm:presLayoutVars>
      </dgm:prSet>
      <dgm:spPr/>
    </dgm:pt>
    <dgm:pt modelId="{C8FFB0E4-2A51-4D21-A8BF-483B6F053EC2}" type="pres">
      <dgm:prSet presAssocID="{9150A1BF-9B25-4E2B-9C86-397D3569AFC1}" presName="compNode" presStyleCnt="0"/>
      <dgm:spPr/>
    </dgm:pt>
    <dgm:pt modelId="{015B262E-A5A2-4C8C-ADEF-DCA4DB4CC049}" type="pres">
      <dgm:prSet presAssocID="{9150A1BF-9B25-4E2B-9C86-397D3569AFC1}" presName="bgRect" presStyleLbl="bgShp" presStyleIdx="0" presStyleCnt="7"/>
      <dgm:spPr/>
    </dgm:pt>
    <dgm:pt modelId="{62C0896B-1F57-40A8-9F03-740D1BC2181F}" type="pres">
      <dgm:prSet presAssocID="{9150A1BF-9B25-4E2B-9C86-397D3569AFC1}" presName="iconRect" presStyleLbl="node1" presStyleIdx="0" presStyleCnt="7"/>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Ringer"/>
        </a:ext>
      </dgm:extLst>
    </dgm:pt>
    <dgm:pt modelId="{E75356F5-DB25-4F31-829D-9A456B2A2A85}" type="pres">
      <dgm:prSet presAssocID="{9150A1BF-9B25-4E2B-9C86-397D3569AFC1}" presName="spaceRect" presStyleCnt="0"/>
      <dgm:spPr/>
    </dgm:pt>
    <dgm:pt modelId="{5579FA8F-DCD8-408C-932A-D48DEB60B86B}" type="pres">
      <dgm:prSet presAssocID="{9150A1BF-9B25-4E2B-9C86-397D3569AFC1}" presName="parTx" presStyleLbl="revTx" presStyleIdx="0" presStyleCnt="7">
        <dgm:presLayoutVars>
          <dgm:chMax val="0"/>
          <dgm:chPref val="0"/>
        </dgm:presLayoutVars>
      </dgm:prSet>
      <dgm:spPr/>
    </dgm:pt>
    <dgm:pt modelId="{9DA54328-87A2-4726-A4FE-90448D3D4A4B}" type="pres">
      <dgm:prSet presAssocID="{5A0B40EB-2B83-48AF-93FD-39DB7F427C57}" presName="sibTrans" presStyleCnt="0"/>
      <dgm:spPr/>
    </dgm:pt>
    <dgm:pt modelId="{FCFD0BFE-B987-4757-9883-25BFC37C2169}" type="pres">
      <dgm:prSet presAssocID="{4361C267-1A5C-4C40-9A02-FC110CA42D9E}" presName="compNode" presStyleCnt="0"/>
      <dgm:spPr/>
    </dgm:pt>
    <dgm:pt modelId="{DE03DE2B-2022-4739-B02A-F3A492A1FA6D}" type="pres">
      <dgm:prSet presAssocID="{4361C267-1A5C-4C40-9A02-FC110CA42D9E}" presName="bgRect" presStyleLbl="bgShp" presStyleIdx="1" presStyleCnt="7"/>
      <dgm:spPr/>
    </dgm:pt>
    <dgm:pt modelId="{56B63FCD-A982-478E-8860-F3696056D8CE}" type="pres">
      <dgm:prSet presAssocID="{4361C267-1A5C-4C40-9A02-FC110CA42D9E}" presName="iconRect" presStyleLbl="node1" presStyleIdx="1" presStyleCnt="7"/>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Love Letter"/>
        </a:ext>
      </dgm:extLst>
    </dgm:pt>
    <dgm:pt modelId="{96CC4ED1-AF6A-495B-9144-673B9402C988}" type="pres">
      <dgm:prSet presAssocID="{4361C267-1A5C-4C40-9A02-FC110CA42D9E}" presName="spaceRect" presStyleCnt="0"/>
      <dgm:spPr/>
    </dgm:pt>
    <dgm:pt modelId="{AB1E1A2C-F164-4EFF-81D9-4CF8528033D7}" type="pres">
      <dgm:prSet presAssocID="{4361C267-1A5C-4C40-9A02-FC110CA42D9E}" presName="parTx" presStyleLbl="revTx" presStyleIdx="1" presStyleCnt="7">
        <dgm:presLayoutVars>
          <dgm:chMax val="0"/>
          <dgm:chPref val="0"/>
        </dgm:presLayoutVars>
      </dgm:prSet>
      <dgm:spPr/>
    </dgm:pt>
    <dgm:pt modelId="{528CC194-8522-4FAA-9A62-E4C515EEC699}" type="pres">
      <dgm:prSet presAssocID="{FF9A3F3A-9C80-4834-82AE-8A346FB86B8E}" presName="sibTrans" presStyleCnt="0"/>
      <dgm:spPr/>
    </dgm:pt>
    <dgm:pt modelId="{CF1F47B2-A79D-4DD3-823E-E77A143C3EC9}" type="pres">
      <dgm:prSet presAssocID="{BF828BB8-6C21-4FDE-B611-A461047D9F45}" presName="compNode" presStyleCnt="0"/>
      <dgm:spPr/>
    </dgm:pt>
    <dgm:pt modelId="{4BB05E63-6F94-4ED3-B339-647BB50F26DE}" type="pres">
      <dgm:prSet presAssocID="{BF828BB8-6C21-4FDE-B611-A461047D9F45}" presName="bgRect" presStyleLbl="bgShp" presStyleIdx="2" presStyleCnt="7"/>
      <dgm:spPr/>
    </dgm:pt>
    <dgm:pt modelId="{29BEA8BA-CD86-41B1-B4D1-D5F5D8B42DF2}" type="pres">
      <dgm:prSet presAssocID="{BF828BB8-6C21-4FDE-B611-A461047D9F45}" presName="iconRect" presStyleLbl="node1" presStyleIdx="2" presStyleCnt="7"/>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Quotes"/>
        </a:ext>
      </dgm:extLst>
    </dgm:pt>
    <dgm:pt modelId="{498C5A50-507F-4F55-9389-E236AB764BFC}" type="pres">
      <dgm:prSet presAssocID="{BF828BB8-6C21-4FDE-B611-A461047D9F45}" presName="spaceRect" presStyleCnt="0"/>
      <dgm:spPr/>
    </dgm:pt>
    <dgm:pt modelId="{50A0F769-0227-41C0-B95F-5EF444734B8C}" type="pres">
      <dgm:prSet presAssocID="{BF828BB8-6C21-4FDE-B611-A461047D9F45}" presName="parTx" presStyleLbl="revTx" presStyleIdx="2" presStyleCnt="7">
        <dgm:presLayoutVars>
          <dgm:chMax val="0"/>
          <dgm:chPref val="0"/>
        </dgm:presLayoutVars>
      </dgm:prSet>
      <dgm:spPr/>
    </dgm:pt>
    <dgm:pt modelId="{BAC35016-1204-4140-820C-B83932996337}" type="pres">
      <dgm:prSet presAssocID="{438CFA90-5CE9-43CA-ADDE-739F80A386EA}" presName="sibTrans" presStyleCnt="0"/>
      <dgm:spPr/>
    </dgm:pt>
    <dgm:pt modelId="{40336F94-200C-4338-94B9-2D22487A82FC}" type="pres">
      <dgm:prSet presAssocID="{5A58C741-F562-4B6E-9175-98C0A0FED6B8}" presName="compNode" presStyleCnt="0"/>
      <dgm:spPr/>
    </dgm:pt>
    <dgm:pt modelId="{14A90F53-10BE-417C-83AA-852E8D6E3920}" type="pres">
      <dgm:prSet presAssocID="{5A58C741-F562-4B6E-9175-98C0A0FED6B8}" presName="bgRect" presStyleLbl="bgShp" presStyleIdx="3" presStyleCnt="7"/>
      <dgm:spPr/>
    </dgm:pt>
    <dgm:pt modelId="{6059BBA5-5153-4027-BED6-9E81DFD2CA8E}" type="pres">
      <dgm:prSet presAssocID="{5A58C741-F562-4B6E-9175-98C0A0FED6B8}" presName="iconRect" presStyleLbl="node1" presStyleIdx="3" presStyleCnt="7"/>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Judge"/>
        </a:ext>
      </dgm:extLst>
    </dgm:pt>
    <dgm:pt modelId="{D3348D31-39C1-4B41-AF59-A3209EF9198A}" type="pres">
      <dgm:prSet presAssocID="{5A58C741-F562-4B6E-9175-98C0A0FED6B8}" presName="spaceRect" presStyleCnt="0"/>
      <dgm:spPr/>
    </dgm:pt>
    <dgm:pt modelId="{F1822C82-7004-4D82-B722-993D3A0F8C13}" type="pres">
      <dgm:prSet presAssocID="{5A58C741-F562-4B6E-9175-98C0A0FED6B8}" presName="parTx" presStyleLbl="revTx" presStyleIdx="3" presStyleCnt="7">
        <dgm:presLayoutVars>
          <dgm:chMax val="0"/>
          <dgm:chPref val="0"/>
        </dgm:presLayoutVars>
      </dgm:prSet>
      <dgm:spPr/>
    </dgm:pt>
    <dgm:pt modelId="{81B232D7-AD9D-4F1B-A51C-F558AE493FA5}" type="pres">
      <dgm:prSet presAssocID="{12B227DB-3D82-4A56-9B84-BE0421010394}" presName="sibTrans" presStyleCnt="0"/>
      <dgm:spPr/>
    </dgm:pt>
    <dgm:pt modelId="{22F97031-39A9-474F-BDF3-AE0775CC44C2}" type="pres">
      <dgm:prSet presAssocID="{ACC6DB46-763D-449E-863F-998237D15C51}" presName="compNode" presStyleCnt="0"/>
      <dgm:spPr/>
    </dgm:pt>
    <dgm:pt modelId="{1EAF96E1-BA5D-4835-9CCB-D9DD54268278}" type="pres">
      <dgm:prSet presAssocID="{ACC6DB46-763D-449E-863F-998237D15C51}" presName="bgRect" presStyleLbl="bgShp" presStyleIdx="4" presStyleCnt="7"/>
      <dgm:spPr/>
    </dgm:pt>
    <dgm:pt modelId="{6D44CF14-FBA7-42A4-8684-D87A73AD2416}" type="pres">
      <dgm:prSet presAssocID="{ACC6DB46-763D-449E-863F-998237D15C51}" presName="iconRect" presStyleLbl="node1" presStyleIdx="4" presStyleCnt="7"/>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Stopwatch"/>
        </a:ext>
      </dgm:extLst>
    </dgm:pt>
    <dgm:pt modelId="{BC6B20FC-F650-4BDA-8659-3C9BC86EF82C}" type="pres">
      <dgm:prSet presAssocID="{ACC6DB46-763D-449E-863F-998237D15C51}" presName="spaceRect" presStyleCnt="0"/>
      <dgm:spPr/>
    </dgm:pt>
    <dgm:pt modelId="{F390038E-4CFE-4B04-A06D-780708EEF61E}" type="pres">
      <dgm:prSet presAssocID="{ACC6DB46-763D-449E-863F-998237D15C51}" presName="parTx" presStyleLbl="revTx" presStyleIdx="4" presStyleCnt="7">
        <dgm:presLayoutVars>
          <dgm:chMax val="0"/>
          <dgm:chPref val="0"/>
        </dgm:presLayoutVars>
      </dgm:prSet>
      <dgm:spPr/>
    </dgm:pt>
    <dgm:pt modelId="{219D30EE-1D8C-48F4-8B2C-00020B7893ED}" type="pres">
      <dgm:prSet presAssocID="{C642EB92-EC66-4956-BF5D-EF8974585C7E}" presName="sibTrans" presStyleCnt="0"/>
      <dgm:spPr/>
    </dgm:pt>
    <dgm:pt modelId="{AE0C8E8D-0B6A-4307-89A5-EE5C00C86B7D}" type="pres">
      <dgm:prSet presAssocID="{2393FCC2-1AFA-411D-9A30-1A7FB753729D}" presName="compNode" presStyleCnt="0"/>
      <dgm:spPr/>
    </dgm:pt>
    <dgm:pt modelId="{E9649691-68EE-4F24-BEF1-53A0AA8D9114}" type="pres">
      <dgm:prSet presAssocID="{2393FCC2-1AFA-411D-9A30-1A7FB753729D}" presName="bgRect" presStyleLbl="bgShp" presStyleIdx="5" presStyleCnt="7"/>
      <dgm:spPr/>
    </dgm:pt>
    <dgm:pt modelId="{210D3902-462C-40D5-BA9E-391F07EA6C00}" type="pres">
      <dgm:prSet presAssocID="{2393FCC2-1AFA-411D-9A30-1A7FB753729D}" presName="iconRect" presStyleLbl="node1" presStyleIdx="5" presStyleCnt="7"/>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Office Worker"/>
        </a:ext>
      </dgm:extLst>
    </dgm:pt>
    <dgm:pt modelId="{AA076B7A-EB18-454A-8EB0-EA3F3FEC2A13}" type="pres">
      <dgm:prSet presAssocID="{2393FCC2-1AFA-411D-9A30-1A7FB753729D}" presName="spaceRect" presStyleCnt="0"/>
      <dgm:spPr/>
    </dgm:pt>
    <dgm:pt modelId="{28F416BA-2C3C-4912-B22C-2B64281F3161}" type="pres">
      <dgm:prSet presAssocID="{2393FCC2-1AFA-411D-9A30-1A7FB753729D}" presName="parTx" presStyleLbl="revTx" presStyleIdx="5" presStyleCnt="7">
        <dgm:presLayoutVars>
          <dgm:chMax val="0"/>
          <dgm:chPref val="0"/>
        </dgm:presLayoutVars>
      </dgm:prSet>
      <dgm:spPr/>
    </dgm:pt>
    <dgm:pt modelId="{314E8A5C-3CB2-4C26-8FF1-C7C0F22F2702}" type="pres">
      <dgm:prSet presAssocID="{A8A80067-6448-4504-AB27-4F3B12320E76}" presName="sibTrans" presStyleCnt="0"/>
      <dgm:spPr/>
    </dgm:pt>
    <dgm:pt modelId="{AAF26B85-CF4F-4221-AD83-6615469F2783}" type="pres">
      <dgm:prSet presAssocID="{EC2104CD-545D-4A97-97C3-9ABC84512488}" presName="compNode" presStyleCnt="0"/>
      <dgm:spPr/>
    </dgm:pt>
    <dgm:pt modelId="{807E154D-F31E-4002-87D7-ECF61A449F94}" type="pres">
      <dgm:prSet presAssocID="{EC2104CD-545D-4A97-97C3-9ABC84512488}" presName="bgRect" presStyleLbl="bgShp" presStyleIdx="6" presStyleCnt="7"/>
      <dgm:spPr/>
    </dgm:pt>
    <dgm:pt modelId="{FFE4E2AE-29E9-4BF4-B8CE-522B1C047DD0}" type="pres">
      <dgm:prSet presAssocID="{EC2104CD-545D-4A97-97C3-9ABC84512488}" presName="iconRect" presStyleLbl="node1" presStyleIdx="6" presStyleCnt="7"/>
      <dgm:spPr>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a:ln>
          <a:noFill/>
        </a:ln>
      </dgm:spPr>
      <dgm:extLst>
        <a:ext uri="{E40237B7-FDA0-4F09-8148-C483321AD2D9}">
          <dgm14:cNvPr xmlns:dgm14="http://schemas.microsoft.com/office/drawing/2010/diagram" id="0" name="" descr="Bank"/>
        </a:ext>
      </dgm:extLst>
    </dgm:pt>
    <dgm:pt modelId="{1C39C128-858E-4CEB-95FE-BF3E09CFD055}" type="pres">
      <dgm:prSet presAssocID="{EC2104CD-545D-4A97-97C3-9ABC84512488}" presName="spaceRect" presStyleCnt="0"/>
      <dgm:spPr/>
    </dgm:pt>
    <dgm:pt modelId="{ED6A3D46-8DF0-48F6-B25A-10FE10E21932}" type="pres">
      <dgm:prSet presAssocID="{EC2104CD-545D-4A97-97C3-9ABC84512488}" presName="parTx" presStyleLbl="revTx" presStyleIdx="6" presStyleCnt="7">
        <dgm:presLayoutVars>
          <dgm:chMax val="0"/>
          <dgm:chPref val="0"/>
        </dgm:presLayoutVars>
      </dgm:prSet>
      <dgm:spPr/>
    </dgm:pt>
  </dgm:ptLst>
  <dgm:cxnLst>
    <dgm:cxn modelId="{496B4524-DC93-487C-90E0-2D7709F2AC66}" srcId="{B1DE4884-A681-417A-9A63-36293B52C889}" destId="{9150A1BF-9B25-4E2B-9C86-397D3569AFC1}" srcOrd="0" destOrd="0" parTransId="{3EAEF5D8-F0B9-4E60-9EE6-BA857B84BD22}" sibTransId="{5A0B40EB-2B83-48AF-93FD-39DB7F427C57}"/>
    <dgm:cxn modelId="{2C664533-1E2E-4FD8-9134-3753330830EA}" type="presOf" srcId="{2393FCC2-1AFA-411D-9A30-1A7FB753729D}" destId="{28F416BA-2C3C-4912-B22C-2B64281F3161}" srcOrd="0" destOrd="0" presId="urn:microsoft.com/office/officeart/2018/2/layout/IconVerticalSolidList"/>
    <dgm:cxn modelId="{9891EC3A-4EA8-4C33-8F35-95745AF5B740}" type="presOf" srcId="{5A58C741-F562-4B6E-9175-98C0A0FED6B8}" destId="{F1822C82-7004-4D82-B722-993D3A0F8C13}" srcOrd="0" destOrd="0" presId="urn:microsoft.com/office/officeart/2018/2/layout/IconVerticalSolidList"/>
    <dgm:cxn modelId="{C2117F4F-53F2-4A57-8C09-1F0C8F3C76DA}" type="presOf" srcId="{EC2104CD-545D-4A97-97C3-9ABC84512488}" destId="{ED6A3D46-8DF0-48F6-B25A-10FE10E21932}" srcOrd="0" destOrd="0" presId="urn:microsoft.com/office/officeart/2018/2/layout/IconVerticalSolidList"/>
    <dgm:cxn modelId="{D18A6252-2E5E-4BF2-B816-07FD49656054}" srcId="{B1DE4884-A681-417A-9A63-36293B52C889}" destId="{EC2104CD-545D-4A97-97C3-9ABC84512488}" srcOrd="6" destOrd="0" parTransId="{4015C3DC-D928-42AF-BD10-C26DDF33109E}" sibTransId="{3C4B7366-2F3E-4484-AF0F-D60C5D79DAC2}"/>
    <dgm:cxn modelId="{3E5DAD54-9962-4991-8853-832E0739829E}" type="presOf" srcId="{9150A1BF-9B25-4E2B-9C86-397D3569AFC1}" destId="{5579FA8F-DCD8-408C-932A-D48DEB60B86B}" srcOrd="0" destOrd="0" presId="urn:microsoft.com/office/officeart/2018/2/layout/IconVerticalSolidList"/>
    <dgm:cxn modelId="{73F88863-2B0B-4FA9-B6B1-61EE678627B4}" srcId="{B1DE4884-A681-417A-9A63-36293B52C889}" destId="{2393FCC2-1AFA-411D-9A30-1A7FB753729D}" srcOrd="5" destOrd="0" parTransId="{D77684EC-CC43-4EEC-A42F-CB2C35D728D4}" sibTransId="{A8A80067-6448-4504-AB27-4F3B12320E76}"/>
    <dgm:cxn modelId="{4E27BE69-679B-4A7F-A6AA-3AD0FA68D084}" srcId="{B1DE4884-A681-417A-9A63-36293B52C889}" destId="{ACC6DB46-763D-449E-863F-998237D15C51}" srcOrd="4" destOrd="0" parTransId="{CB6F31E3-9EB7-45E1-A800-40E109A26EAA}" sibTransId="{C642EB92-EC66-4956-BF5D-EF8974585C7E}"/>
    <dgm:cxn modelId="{E0928778-1CA2-4BC7-A6A4-9AF174C88916}" type="presOf" srcId="{BF828BB8-6C21-4FDE-B611-A461047D9F45}" destId="{50A0F769-0227-41C0-B95F-5EF444734B8C}" srcOrd="0" destOrd="0" presId="urn:microsoft.com/office/officeart/2018/2/layout/IconVerticalSolidList"/>
    <dgm:cxn modelId="{A757898D-4221-4762-BA85-DFFC4A7370C5}" srcId="{B1DE4884-A681-417A-9A63-36293B52C889}" destId="{4361C267-1A5C-4C40-9A02-FC110CA42D9E}" srcOrd="1" destOrd="0" parTransId="{7EA0BDB2-DA67-4822-B20E-578B79A63E2B}" sibTransId="{FF9A3F3A-9C80-4834-82AE-8A346FB86B8E}"/>
    <dgm:cxn modelId="{E2F2E792-A6CC-43B6-AB33-D617E3440C14}" type="presOf" srcId="{ACC6DB46-763D-449E-863F-998237D15C51}" destId="{F390038E-4CFE-4B04-A06D-780708EEF61E}" srcOrd="0" destOrd="0" presId="urn:microsoft.com/office/officeart/2018/2/layout/IconVerticalSolidList"/>
    <dgm:cxn modelId="{BF31C5A3-B4C1-42D9-8F39-531A7201A425}" srcId="{B1DE4884-A681-417A-9A63-36293B52C889}" destId="{5A58C741-F562-4B6E-9175-98C0A0FED6B8}" srcOrd="3" destOrd="0" parTransId="{5DFC4551-D1E8-4267-843D-69E0B2CD1B09}" sibTransId="{12B227DB-3D82-4A56-9B84-BE0421010394}"/>
    <dgm:cxn modelId="{2A9505A9-B907-47F8-AC6A-C7E62634809E}" srcId="{B1DE4884-A681-417A-9A63-36293B52C889}" destId="{BF828BB8-6C21-4FDE-B611-A461047D9F45}" srcOrd="2" destOrd="0" parTransId="{05489B88-478E-4379-96E9-E84F4D56FA17}" sibTransId="{438CFA90-5CE9-43CA-ADDE-739F80A386EA}"/>
    <dgm:cxn modelId="{A072D5C2-CA1F-4ACA-B9ED-350893BEB5A4}" type="presOf" srcId="{B1DE4884-A681-417A-9A63-36293B52C889}" destId="{08C75B7C-4A34-4CB4-AE70-881F6D4BBC8D}" srcOrd="0" destOrd="0" presId="urn:microsoft.com/office/officeart/2018/2/layout/IconVerticalSolidList"/>
    <dgm:cxn modelId="{478BB6CB-E937-47E0-B6C0-687795DED6C2}" type="presOf" srcId="{4361C267-1A5C-4C40-9A02-FC110CA42D9E}" destId="{AB1E1A2C-F164-4EFF-81D9-4CF8528033D7}" srcOrd="0" destOrd="0" presId="urn:microsoft.com/office/officeart/2018/2/layout/IconVerticalSolidList"/>
    <dgm:cxn modelId="{24FE43CC-61E7-4BA3-811E-E7C58169D150}" type="presParOf" srcId="{08C75B7C-4A34-4CB4-AE70-881F6D4BBC8D}" destId="{C8FFB0E4-2A51-4D21-A8BF-483B6F053EC2}" srcOrd="0" destOrd="0" presId="urn:microsoft.com/office/officeart/2018/2/layout/IconVerticalSolidList"/>
    <dgm:cxn modelId="{EE81AF68-8C75-4089-9440-5AE8674422AE}" type="presParOf" srcId="{C8FFB0E4-2A51-4D21-A8BF-483B6F053EC2}" destId="{015B262E-A5A2-4C8C-ADEF-DCA4DB4CC049}" srcOrd="0" destOrd="0" presId="urn:microsoft.com/office/officeart/2018/2/layout/IconVerticalSolidList"/>
    <dgm:cxn modelId="{6067F818-7C47-4BDD-ACA0-1776FBC327FF}" type="presParOf" srcId="{C8FFB0E4-2A51-4D21-A8BF-483B6F053EC2}" destId="{62C0896B-1F57-40A8-9F03-740D1BC2181F}" srcOrd="1" destOrd="0" presId="urn:microsoft.com/office/officeart/2018/2/layout/IconVerticalSolidList"/>
    <dgm:cxn modelId="{EDDFC9D0-9A8D-45C1-8511-1D1C0C336230}" type="presParOf" srcId="{C8FFB0E4-2A51-4D21-A8BF-483B6F053EC2}" destId="{E75356F5-DB25-4F31-829D-9A456B2A2A85}" srcOrd="2" destOrd="0" presId="urn:microsoft.com/office/officeart/2018/2/layout/IconVerticalSolidList"/>
    <dgm:cxn modelId="{A019EBF0-A87D-4DF0-BD55-89B468934835}" type="presParOf" srcId="{C8FFB0E4-2A51-4D21-A8BF-483B6F053EC2}" destId="{5579FA8F-DCD8-408C-932A-D48DEB60B86B}" srcOrd="3" destOrd="0" presId="urn:microsoft.com/office/officeart/2018/2/layout/IconVerticalSolidList"/>
    <dgm:cxn modelId="{8D121801-99CA-4349-99F2-18C9BF1D5486}" type="presParOf" srcId="{08C75B7C-4A34-4CB4-AE70-881F6D4BBC8D}" destId="{9DA54328-87A2-4726-A4FE-90448D3D4A4B}" srcOrd="1" destOrd="0" presId="urn:microsoft.com/office/officeart/2018/2/layout/IconVerticalSolidList"/>
    <dgm:cxn modelId="{D007D55F-6109-4785-955D-7B62BB0588DE}" type="presParOf" srcId="{08C75B7C-4A34-4CB4-AE70-881F6D4BBC8D}" destId="{FCFD0BFE-B987-4757-9883-25BFC37C2169}" srcOrd="2" destOrd="0" presId="urn:microsoft.com/office/officeart/2018/2/layout/IconVerticalSolidList"/>
    <dgm:cxn modelId="{37037DE1-85C7-4D21-B81A-60D1274FE2F1}" type="presParOf" srcId="{FCFD0BFE-B987-4757-9883-25BFC37C2169}" destId="{DE03DE2B-2022-4739-B02A-F3A492A1FA6D}" srcOrd="0" destOrd="0" presId="urn:microsoft.com/office/officeart/2018/2/layout/IconVerticalSolidList"/>
    <dgm:cxn modelId="{3349833C-3C5D-4AB8-A378-FAC25FE8F9C9}" type="presParOf" srcId="{FCFD0BFE-B987-4757-9883-25BFC37C2169}" destId="{56B63FCD-A982-478E-8860-F3696056D8CE}" srcOrd="1" destOrd="0" presId="urn:microsoft.com/office/officeart/2018/2/layout/IconVerticalSolidList"/>
    <dgm:cxn modelId="{E9BDCD55-30F4-47BD-BB01-EE23728C28DC}" type="presParOf" srcId="{FCFD0BFE-B987-4757-9883-25BFC37C2169}" destId="{96CC4ED1-AF6A-495B-9144-673B9402C988}" srcOrd="2" destOrd="0" presId="urn:microsoft.com/office/officeart/2018/2/layout/IconVerticalSolidList"/>
    <dgm:cxn modelId="{821BD58A-883E-4011-830F-47AF0EA6FBBF}" type="presParOf" srcId="{FCFD0BFE-B987-4757-9883-25BFC37C2169}" destId="{AB1E1A2C-F164-4EFF-81D9-4CF8528033D7}" srcOrd="3" destOrd="0" presId="urn:microsoft.com/office/officeart/2018/2/layout/IconVerticalSolidList"/>
    <dgm:cxn modelId="{C783DF19-D1DA-4814-A637-2A1E528B0EAA}" type="presParOf" srcId="{08C75B7C-4A34-4CB4-AE70-881F6D4BBC8D}" destId="{528CC194-8522-4FAA-9A62-E4C515EEC699}" srcOrd="3" destOrd="0" presId="urn:microsoft.com/office/officeart/2018/2/layout/IconVerticalSolidList"/>
    <dgm:cxn modelId="{647CE2F2-7C62-4775-8264-4E39BBD268D2}" type="presParOf" srcId="{08C75B7C-4A34-4CB4-AE70-881F6D4BBC8D}" destId="{CF1F47B2-A79D-4DD3-823E-E77A143C3EC9}" srcOrd="4" destOrd="0" presId="urn:microsoft.com/office/officeart/2018/2/layout/IconVerticalSolidList"/>
    <dgm:cxn modelId="{7910F62A-64BB-4D57-9DD4-C56D90A2F097}" type="presParOf" srcId="{CF1F47B2-A79D-4DD3-823E-E77A143C3EC9}" destId="{4BB05E63-6F94-4ED3-B339-647BB50F26DE}" srcOrd="0" destOrd="0" presId="urn:microsoft.com/office/officeart/2018/2/layout/IconVerticalSolidList"/>
    <dgm:cxn modelId="{3D8E3840-D9E3-43B1-A78F-6692789285D5}" type="presParOf" srcId="{CF1F47B2-A79D-4DD3-823E-E77A143C3EC9}" destId="{29BEA8BA-CD86-41B1-B4D1-D5F5D8B42DF2}" srcOrd="1" destOrd="0" presId="urn:microsoft.com/office/officeart/2018/2/layout/IconVerticalSolidList"/>
    <dgm:cxn modelId="{4EB62EC1-91B2-4ED8-85F4-5542F441386D}" type="presParOf" srcId="{CF1F47B2-A79D-4DD3-823E-E77A143C3EC9}" destId="{498C5A50-507F-4F55-9389-E236AB764BFC}" srcOrd="2" destOrd="0" presId="urn:microsoft.com/office/officeart/2018/2/layout/IconVerticalSolidList"/>
    <dgm:cxn modelId="{D604FBCD-F522-4319-BF7E-B0A2B44B4236}" type="presParOf" srcId="{CF1F47B2-A79D-4DD3-823E-E77A143C3EC9}" destId="{50A0F769-0227-41C0-B95F-5EF444734B8C}" srcOrd="3" destOrd="0" presId="urn:microsoft.com/office/officeart/2018/2/layout/IconVerticalSolidList"/>
    <dgm:cxn modelId="{86952EBE-6234-4AC4-A389-C3601D72137A}" type="presParOf" srcId="{08C75B7C-4A34-4CB4-AE70-881F6D4BBC8D}" destId="{BAC35016-1204-4140-820C-B83932996337}" srcOrd="5" destOrd="0" presId="urn:microsoft.com/office/officeart/2018/2/layout/IconVerticalSolidList"/>
    <dgm:cxn modelId="{ABFFF258-26FA-460A-AA50-F7582630D755}" type="presParOf" srcId="{08C75B7C-4A34-4CB4-AE70-881F6D4BBC8D}" destId="{40336F94-200C-4338-94B9-2D22487A82FC}" srcOrd="6" destOrd="0" presId="urn:microsoft.com/office/officeart/2018/2/layout/IconVerticalSolidList"/>
    <dgm:cxn modelId="{4F0DAB9F-6EB9-4757-9BB7-AF0688B52D56}" type="presParOf" srcId="{40336F94-200C-4338-94B9-2D22487A82FC}" destId="{14A90F53-10BE-417C-83AA-852E8D6E3920}" srcOrd="0" destOrd="0" presId="urn:microsoft.com/office/officeart/2018/2/layout/IconVerticalSolidList"/>
    <dgm:cxn modelId="{58772BEF-12FF-42DE-9FBC-5EB6D4D65780}" type="presParOf" srcId="{40336F94-200C-4338-94B9-2D22487A82FC}" destId="{6059BBA5-5153-4027-BED6-9E81DFD2CA8E}" srcOrd="1" destOrd="0" presId="urn:microsoft.com/office/officeart/2018/2/layout/IconVerticalSolidList"/>
    <dgm:cxn modelId="{BA98DDDF-79BE-4B57-A5FD-62BAE9B78348}" type="presParOf" srcId="{40336F94-200C-4338-94B9-2D22487A82FC}" destId="{D3348D31-39C1-4B41-AF59-A3209EF9198A}" srcOrd="2" destOrd="0" presId="urn:microsoft.com/office/officeart/2018/2/layout/IconVerticalSolidList"/>
    <dgm:cxn modelId="{89B52C53-391F-407A-92E3-3A9F939B59BF}" type="presParOf" srcId="{40336F94-200C-4338-94B9-2D22487A82FC}" destId="{F1822C82-7004-4D82-B722-993D3A0F8C13}" srcOrd="3" destOrd="0" presId="urn:microsoft.com/office/officeart/2018/2/layout/IconVerticalSolidList"/>
    <dgm:cxn modelId="{C9EB0524-952F-4E68-B120-5CF129C02258}" type="presParOf" srcId="{08C75B7C-4A34-4CB4-AE70-881F6D4BBC8D}" destId="{81B232D7-AD9D-4F1B-A51C-F558AE493FA5}" srcOrd="7" destOrd="0" presId="urn:microsoft.com/office/officeart/2018/2/layout/IconVerticalSolidList"/>
    <dgm:cxn modelId="{9B031B94-C5E4-47FC-9698-0D45D7E5D258}" type="presParOf" srcId="{08C75B7C-4A34-4CB4-AE70-881F6D4BBC8D}" destId="{22F97031-39A9-474F-BDF3-AE0775CC44C2}" srcOrd="8" destOrd="0" presId="urn:microsoft.com/office/officeart/2018/2/layout/IconVerticalSolidList"/>
    <dgm:cxn modelId="{6459B2DD-86B9-4635-B4A9-20719D92B8D7}" type="presParOf" srcId="{22F97031-39A9-474F-BDF3-AE0775CC44C2}" destId="{1EAF96E1-BA5D-4835-9CCB-D9DD54268278}" srcOrd="0" destOrd="0" presId="urn:microsoft.com/office/officeart/2018/2/layout/IconVerticalSolidList"/>
    <dgm:cxn modelId="{58B5C14E-CE62-4AD9-9C3D-B0DFA36A3A31}" type="presParOf" srcId="{22F97031-39A9-474F-BDF3-AE0775CC44C2}" destId="{6D44CF14-FBA7-42A4-8684-D87A73AD2416}" srcOrd="1" destOrd="0" presId="urn:microsoft.com/office/officeart/2018/2/layout/IconVerticalSolidList"/>
    <dgm:cxn modelId="{63CE0191-82B8-4CEC-89B2-D011DE028A90}" type="presParOf" srcId="{22F97031-39A9-474F-BDF3-AE0775CC44C2}" destId="{BC6B20FC-F650-4BDA-8659-3C9BC86EF82C}" srcOrd="2" destOrd="0" presId="urn:microsoft.com/office/officeart/2018/2/layout/IconVerticalSolidList"/>
    <dgm:cxn modelId="{53870691-C56B-4875-8047-529ED15CCD06}" type="presParOf" srcId="{22F97031-39A9-474F-BDF3-AE0775CC44C2}" destId="{F390038E-4CFE-4B04-A06D-780708EEF61E}" srcOrd="3" destOrd="0" presId="urn:microsoft.com/office/officeart/2018/2/layout/IconVerticalSolidList"/>
    <dgm:cxn modelId="{1BF18A95-9D64-4F8E-9486-24402784BE5B}" type="presParOf" srcId="{08C75B7C-4A34-4CB4-AE70-881F6D4BBC8D}" destId="{219D30EE-1D8C-48F4-8B2C-00020B7893ED}" srcOrd="9" destOrd="0" presId="urn:microsoft.com/office/officeart/2018/2/layout/IconVerticalSolidList"/>
    <dgm:cxn modelId="{A39D6BD0-E371-40FE-B291-DCA69F9BF619}" type="presParOf" srcId="{08C75B7C-4A34-4CB4-AE70-881F6D4BBC8D}" destId="{AE0C8E8D-0B6A-4307-89A5-EE5C00C86B7D}" srcOrd="10" destOrd="0" presId="urn:microsoft.com/office/officeart/2018/2/layout/IconVerticalSolidList"/>
    <dgm:cxn modelId="{0D0A845E-0723-4DA0-A272-3BD4DDAC5FB1}" type="presParOf" srcId="{AE0C8E8D-0B6A-4307-89A5-EE5C00C86B7D}" destId="{E9649691-68EE-4F24-BEF1-53A0AA8D9114}" srcOrd="0" destOrd="0" presId="urn:microsoft.com/office/officeart/2018/2/layout/IconVerticalSolidList"/>
    <dgm:cxn modelId="{FDA1D8D1-7F34-42C6-ABC5-061BD684AD7B}" type="presParOf" srcId="{AE0C8E8D-0B6A-4307-89A5-EE5C00C86B7D}" destId="{210D3902-462C-40D5-BA9E-391F07EA6C00}" srcOrd="1" destOrd="0" presId="urn:microsoft.com/office/officeart/2018/2/layout/IconVerticalSolidList"/>
    <dgm:cxn modelId="{2E815190-AA6A-4AEC-A89E-D61715474F4C}" type="presParOf" srcId="{AE0C8E8D-0B6A-4307-89A5-EE5C00C86B7D}" destId="{AA076B7A-EB18-454A-8EB0-EA3F3FEC2A13}" srcOrd="2" destOrd="0" presId="urn:microsoft.com/office/officeart/2018/2/layout/IconVerticalSolidList"/>
    <dgm:cxn modelId="{70BFCE1D-05B5-4E9E-BF2A-7AE279DD7631}" type="presParOf" srcId="{AE0C8E8D-0B6A-4307-89A5-EE5C00C86B7D}" destId="{28F416BA-2C3C-4912-B22C-2B64281F3161}" srcOrd="3" destOrd="0" presId="urn:microsoft.com/office/officeart/2018/2/layout/IconVerticalSolidList"/>
    <dgm:cxn modelId="{F98A24A3-EA31-43F0-A46C-50FF3E66CCAA}" type="presParOf" srcId="{08C75B7C-4A34-4CB4-AE70-881F6D4BBC8D}" destId="{314E8A5C-3CB2-4C26-8FF1-C7C0F22F2702}" srcOrd="11" destOrd="0" presId="urn:microsoft.com/office/officeart/2018/2/layout/IconVerticalSolidList"/>
    <dgm:cxn modelId="{76592A27-2E1A-4285-829E-3ACC59DC9163}" type="presParOf" srcId="{08C75B7C-4A34-4CB4-AE70-881F6D4BBC8D}" destId="{AAF26B85-CF4F-4221-AD83-6615469F2783}" srcOrd="12" destOrd="0" presId="urn:microsoft.com/office/officeart/2018/2/layout/IconVerticalSolidList"/>
    <dgm:cxn modelId="{8AD0E49A-ADE2-4E5D-9E3F-30D239B74849}" type="presParOf" srcId="{AAF26B85-CF4F-4221-AD83-6615469F2783}" destId="{807E154D-F31E-4002-87D7-ECF61A449F94}" srcOrd="0" destOrd="0" presId="urn:microsoft.com/office/officeart/2018/2/layout/IconVerticalSolidList"/>
    <dgm:cxn modelId="{AD8476D4-3CF7-4735-99DC-06584723BCFC}" type="presParOf" srcId="{AAF26B85-CF4F-4221-AD83-6615469F2783}" destId="{FFE4E2AE-29E9-4BF4-B8CE-522B1C047DD0}" srcOrd="1" destOrd="0" presId="urn:microsoft.com/office/officeart/2018/2/layout/IconVerticalSolidList"/>
    <dgm:cxn modelId="{D5ABBB45-043A-48B0-815F-6BBFD6B88497}" type="presParOf" srcId="{AAF26B85-CF4F-4221-AD83-6615469F2783}" destId="{1C39C128-858E-4CEB-95FE-BF3E09CFD055}" srcOrd="2" destOrd="0" presId="urn:microsoft.com/office/officeart/2018/2/layout/IconVerticalSolidList"/>
    <dgm:cxn modelId="{04E20AE0-E163-4A6D-98A7-CA8F3DA59488}" type="presParOf" srcId="{AAF26B85-CF4F-4221-AD83-6615469F2783}" destId="{ED6A3D46-8DF0-48F6-B25A-10FE10E21932}"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8D02F1A-A758-451D-A4DF-7B23D2DCAA1A}" type="doc">
      <dgm:prSet loTypeId="urn:microsoft.com/office/officeart/2005/8/layout/default" loCatId="list" qsTypeId="urn:microsoft.com/office/officeart/2005/8/quickstyle/simple1" qsCatId="simple" csTypeId="urn:microsoft.com/office/officeart/2005/8/colors/colorful5" csCatId="colorful"/>
      <dgm:spPr/>
      <dgm:t>
        <a:bodyPr/>
        <a:lstStyle/>
        <a:p>
          <a:endParaRPr lang="en-US"/>
        </a:p>
      </dgm:t>
    </dgm:pt>
    <dgm:pt modelId="{58852719-DC5C-44AA-BD48-DB4E34F63601}">
      <dgm:prSet/>
      <dgm:spPr/>
      <dgm:t>
        <a:bodyPr/>
        <a:lstStyle/>
        <a:p>
          <a:r>
            <a:rPr lang="en-CA" i="0" dirty="0"/>
            <a:t>BE READY for the Call</a:t>
          </a:r>
          <a:endParaRPr lang="en-US" dirty="0"/>
        </a:p>
      </dgm:t>
    </dgm:pt>
    <dgm:pt modelId="{1F184CF9-F5F5-4698-8E87-21B0A9BB930B}" type="parTrans" cxnId="{3B316A63-D36E-4D2E-B102-BED292639F69}">
      <dgm:prSet/>
      <dgm:spPr/>
      <dgm:t>
        <a:bodyPr/>
        <a:lstStyle/>
        <a:p>
          <a:endParaRPr lang="en-US"/>
        </a:p>
      </dgm:t>
    </dgm:pt>
    <dgm:pt modelId="{153D50AA-67B9-4030-8541-EB9DDDCEA899}" type="sibTrans" cxnId="{3B316A63-D36E-4D2E-B102-BED292639F69}">
      <dgm:prSet/>
      <dgm:spPr/>
      <dgm:t>
        <a:bodyPr/>
        <a:lstStyle/>
        <a:p>
          <a:endParaRPr lang="en-US"/>
        </a:p>
      </dgm:t>
    </dgm:pt>
    <dgm:pt modelId="{4B6CECCD-1E4D-4832-81D6-6134C8196A1E}">
      <dgm:prSet/>
      <dgm:spPr/>
      <dgm:t>
        <a:bodyPr/>
        <a:lstStyle/>
        <a:p>
          <a:r>
            <a:rPr lang="en-CA" i="0"/>
            <a:t>RESEARCH</a:t>
          </a:r>
          <a:endParaRPr lang="en-US"/>
        </a:p>
      </dgm:t>
    </dgm:pt>
    <dgm:pt modelId="{B055F43D-669D-49AD-9CE6-E00463D6C814}" type="parTrans" cxnId="{74408987-5488-44AB-863C-1B746B7D6FF1}">
      <dgm:prSet/>
      <dgm:spPr/>
      <dgm:t>
        <a:bodyPr/>
        <a:lstStyle/>
        <a:p>
          <a:endParaRPr lang="en-US"/>
        </a:p>
      </dgm:t>
    </dgm:pt>
    <dgm:pt modelId="{CC5F6566-0ACF-4715-A66C-9E4CF54FBC59}" type="sibTrans" cxnId="{74408987-5488-44AB-863C-1B746B7D6FF1}">
      <dgm:prSet/>
      <dgm:spPr/>
      <dgm:t>
        <a:bodyPr/>
        <a:lstStyle/>
        <a:p>
          <a:endParaRPr lang="en-US"/>
        </a:p>
      </dgm:t>
    </dgm:pt>
    <dgm:pt modelId="{CCC72846-F492-4F6C-AFB3-3C4AD504B31D}">
      <dgm:prSet/>
      <dgm:spPr/>
      <dgm:t>
        <a:bodyPr/>
        <a:lstStyle/>
        <a:p>
          <a:r>
            <a:rPr lang="en-CA" i="0"/>
            <a:t>CHECK, Check and Recheck</a:t>
          </a:r>
          <a:endParaRPr lang="en-US"/>
        </a:p>
      </dgm:t>
    </dgm:pt>
    <dgm:pt modelId="{6468A8BB-EBA9-46A0-B12E-687C2398C303}" type="parTrans" cxnId="{831C92F9-6093-4DE4-8187-0C77C0197C49}">
      <dgm:prSet/>
      <dgm:spPr/>
      <dgm:t>
        <a:bodyPr/>
        <a:lstStyle/>
        <a:p>
          <a:endParaRPr lang="en-US"/>
        </a:p>
      </dgm:t>
    </dgm:pt>
    <dgm:pt modelId="{C0E120ED-52B4-485E-8AC6-66705A831028}" type="sibTrans" cxnId="{831C92F9-6093-4DE4-8187-0C77C0197C49}">
      <dgm:prSet/>
      <dgm:spPr/>
      <dgm:t>
        <a:bodyPr/>
        <a:lstStyle/>
        <a:p>
          <a:endParaRPr lang="en-US"/>
        </a:p>
      </dgm:t>
    </dgm:pt>
    <dgm:pt modelId="{775293EF-63AE-418F-9EC0-29946761992E}">
      <dgm:prSet/>
      <dgm:spPr/>
      <dgm:t>
        <a:bodyPr/>
        <a:lstStyle/>
        <a:p>
          <a:r>
            <a:rPr lang="en-CA" i="0"/>
            <a:t>REHEARSE</a:t>
          </a:r>
          <a:endParaRPr lang="en-US"/>
        </a:p>
      </dgm:t>
    </dgm:pt>
    <dgm:pt modelId="{664A457F-C921-4D20-9F65-6686C2002605}" type="parTrans" cxnId="{62148847-EE86-413E-9F83-D0EC77A8845D}">
      <dgm:prSet/>
      <dgm:spPr/>
      <dgm:t>
        <a:bodyPr/>
        <a:lstStyle/>
        <a:p>
          <a:endParaRPr lang="en-US"/>
        </a:p>
      </dgm:t>
    </dgm:pt>
    <dgm:pt modelId="{5FE8C386-551D-4D8E-990D-938B3B70B861}" type="sibTrans" cxnId="{62148847-EE86-413E-9F83-D0EC77A8845D}">
      <dgm:prSet/>
      <dgm:spPr/>
      <dgm:t>
        <a:bodyPr/>
        <a:lstStyle/>
        <a:p>
          <a:endParaRPr lang="en-US"/>
        </a:p>
      </dgm:t>
    </dgm:pt>
    <dgm:pt modelId="{BE1A53EF-AD37-4910-A988-16C37DFB934D}">
      <dgm:prSet/>
      <dgm:spPr/>
      <dgm:t>
        <a:bodyPr/>
        <a:lstStyle/>
        <a:p>
          <a:r>
            <a:rPr lang="en-CA" i="0"/>
            <a:t>NOTIFY</a:t>
          </a:r>
          <a:endParaRPr lang="en-US"/>
        </a:p>
      </dgm:t>
    </dgm:pt>
    <dgm:pt modelId="{DECA746B-81B8-4B08-B8E5-6283F8EA3A82}" type="parTrans" cxnId="{C96CDBD3-DB0A-421A-9CC2-D2B351CE430A}">
      <dgm:prSet/>
      <dgm:spPr/>
      <dgm:t>
        <a:bodyPr/>
        <a:lstStyle/>
        <a:p>
          <a:endParaRPr lang="en-US"/>
        </a:p>
      </dgm:t>
    </dgm:pt>
    <dgm:pt modelId="{A4AB51FB-EB3F-4D77-87E6-DFEF6515B516}" type="sibTrans" cxnId="{C96CDBD3-DB0A-421A-9CC2-D2B351CE430A}">
      <dgm:prSet/>
      <dgm:spPr/>
      <dgm:t>
        <a:bodyPr/>
        <a:lstStyle/>
        <a:p>
          <a:endParaRPr lang="en-US"/>
        </a:p>
      </dgm:t>
    </dgm:pt>
    <dgm:pt modelId="{B97C7BF9-3ADB-4EE9-9DEF-F2175F104F49}">
      <dgm:prSet/>
      <dgm:spPr/>
      <dgm:t>
        <a:bodyPr/>
        <a:lstStyle/>
        <a:p>
          <a:r>
            <a:rPr lang="en-CA" i="0"/>
            <a:t>SUPPORT</a:t>
          </a:r>
          <a:endParaRPr lang="en-US"/>
        </a:p>
      </dgm:t>
    </dgm:pt>
    <dgm:pt modelId="{B8402634-EBC3-46A6-8901-F23CC1CAD364}" type="parTrans" cxnId="{61AAFAFD-F4ED-4F33-BB0E-954414B6C288}">
      <dgm:prSet/>
      <dgm:spPr/>
      <dgm:t>
        <a:bodyPr/>
        <a:lstStyle/>
        <a:p>
          <a:endParaRPr lang="en-US"/>
        </a:p>
      </dgm:t>
    </dgm:pt>
    <dgm:pt modelId="{7E30B29D-1FD4-4205-9573-6AF26D3708E5}" type="sibTrans" cxnId="{61AAFAFD-F4ED-4F33-BB0E-954414B6C288}">
      <dgm:prSet/>
      <dgm:spPr/>
      <dgm:t>
        <a:bodyPr/>
        <a:lstStyle/>
        <a:p>
          <a:endParaRPr lang="en-US"/>
        </a:p>
      </dgm:t>
    </dgm:pt>
    <dgm:pt modelId="{20C79425-B713-4DD8-8A5C-B44D03C8CDF4}">
      <dgm:prSet/>
      <dgm:spPr/>
      <dgm:t>
        <a:bodyPr/>
        <a:lstStyle/>
        <a:p>
          <a:r>
            <a:rPr lang="en-CA" i="0"/>
            <a:t>DEPART</a:t>
          </a:r>
          <a:endParaRPr lang="en-US"/>
        </a:p>
      </dgm:t>
    </dgm:pt>
    <dgm:pt modelId="{317A9AD7-BF40-4BB0-9857-A9282F6DB2C4}" type="parTrans" cxnId="{AB59471C-33CB-40BD-BBA2-54C804CB3D42}">
      <dgm:prSet/>
      <dgm:spPr/>
      <dgm:t>
        <a:bodyPr/>
        <a:lstStyle/>
        <a:p>
          <a:endParaRPr lang="en-US"/>
        </a:p>
      </dgm:t>
    </dgm:pt>
    <dgm:pt modelId="{C01AC99B-AC13-4B57-9D33-E195202DCB34}" type="sibTrans" cxnId="{AB59471C-33CB-40BD-BBA2-54C804CB3D42}">
      <dgm:prSet/>
      <dgm:spPr/>
      <dgm:t>
        <a:bodyPr/>
        <a:lstStyle/>
        <a:p>
          <a:endParaRPr lang="en-US"/>
        </a:p>
      </dgm:t>
    </dgm:pt>
    <dgm:pt modelId="{04D6557E-80E7-4854-857E-A6055EB23CB5}">
      <dgm:prSet/>
      <dgm:spPr/>
      <dgm:t>
        <a:bodyPr/>
        <a:lstStyle/>
        <a:p>
          <a:r>
            <a:rPr lang="en-CA" i="0"/>
            <a:t>DEFUSE/DEBRIEF</a:t>
          </a:r>
          <a:endParaRPr lang="en-US"/>
        </a:p>
      </dgm:t>
    </dgm:pt>
    <dgm:pt modelId="{6F1C1ECB-D8FD-474A-8432-AF1F7DE8D472}" type="parTrans" cxnId="{436CB5ED-5FA8-4B80-8C5A-84DF41851EB4}">
      <dgm:prSet/>
      <dgm:spPr/>
      <dgm:t>
        <a:bodyPr/>
        <a:lstStyle/>
        <a:p>
          <a:endParaRPr lang="en-US"/>
        </a:p>
      </dgm:t>
    </dgm:pt>
    <dgm:pt modelId="{5D1EDE09-0283-4572-8EDE-CB70262B896F}" type="sibTrans" cxnId="{436CB5ED-5FA8-4B80-8C5A-84DF41851EB4}">
      <dgm:prSet/>
      <dgm:spPr/>
      <dgm:t>
        <a:bodyPr/>
        <a:lstStyle/>
        <a:p>
          <a:endParaRPr lang="en-US"/>
        </a:p>
      </dgm:t>
    </dgm:pt>
    <dgm:pt modelId="{9F381894-2C33-4DA0-A610-4935397AE8D8}" type="pres">
      <dgm:prSet presAssocID="{48D02F1A-A758-451D-A4DF-7B23D2DCAA1A}" presName="diagram" presStyleCnt="0">
        <dgm:presLayoutVars>
          <dgm:dir/>
          <dgm:resizeHandles val="exact"/>
        </dgm:presLayoutVars>
      </dgm:prSet>
      <dgm:spPr/>
    </dgm:pt>
    <dgm:pt modelId="{940BBF69-7A7A-4AB0-8821-367796872702}" type="pres">
      <dgm:prSet presAssocID="{58852719-DC5C-44AA-BD48-DB4E34F63601}" presName="node" presStyleLbl="node1" presStyleIdx="0" presStyleCnt="8">
        <dgm:presLayoutVars>
          <dgm:bulletEnabled val="1"/>
        </dgm:presLayoutVars>
      </dgm:prSet>
      <dgm:spPr/>
    </dgm:pt>
    <dgm:pt modelId="{1CC40560-F38D-4434-BB26-0B652E17EA35}" type="pres">
      <dgm:prSet presAssocID="{153D50AA-67B9-4030-8541-EB9DDDCEA899}" presName="sibTrans" presStyleCnt="0"/>
      <dgm:spPr/>
    </dgm:pt>
    <dgm:pt modelId="{7452342E-384F-4139-8715-FF062570ACC0}" type="pres">
      <dgm:prSet presAssocID="{4B6CECCD-1E4D-4832-81D6-6134C8196A1E}" presName="node" presStyleLbl="node1" presStyleIdx="1" presStyleCnt="8">
        <dgm:presLayoutVars>
          <dgm:bulletEnabled val="1"/>
        </dgm:presLayoutVars>
      </dgm:prSet>
      <dgm:spPr/>
    </dgm:pt>
    <dgm:pt modelId="{CC914924-FB0F-4A99-8F0F-A44560D695B5}" type="pres">
      <dgm:prSet presAssocID="{CC5F6566-0ACF-4715-A66C-9E4CF54FBC59}" presName="sibTrans" presStyleCnt="0"/>
      <dgm:spPr/>
    </dgm:pt>
    <dgm:pt modelId="{6A209C17-42B2-4FCE-A3E0-D7BB000A1A88}" type="pres">
      <dgm:prSet presAssocID="{CCC72846-F492-4F6C-AFB3-3C4AD504B31D}" presName="node" presStyleLbl="node1" presStyleIdx="2" presStyleCnt="8">
        <dgm:presLayoutVars>
          <dgm:bulletEnabled val="1"/>
        </dgm:presLayoutVars>
      </dgm:prSet>
      <dgm:spPr/>
    </dgm:pt>
    <dgm:pt modelId="{1E01604D-7284-447C-ACEF-0DB4D4B96ED3}" type="pres">
      <dgm:prSet presAssocID="{C0E120ED-52B4-485E-8AC6-66705A831028}" presName="sibTrans" presStyleCnt="0"/>
      <dgm:spPr/>
    </dgm:pt>
    <dgm:pt modelId="{AF6FCCC3-EA94-47A5-94C3-5821AC2964F0}" type="pres">
      <dgm:prSet presAssocID="{775293EF-63AE-418F-9EC0-29946761992E}" presName="node" presStyleLbl="node1" presStyleIdx="3" presStyleCnt="8">
        <dgm:presLayoutVars>
          <dgm:bulletEnabled val="1"/>
        </dgm:presLayoutVars>
      </dgm:prSet>
      <dgm:spPr/>
    </dgm:pt>
    <dgm:pt modelId="{9B9BFDFC-3FA7-45D2-A4F2-03959D23962F}" type="pres">
      <dgm:prSet presAssocID="{5FE8C386-551D-4D8E-990D-938B3B70B861}" presName="sibTrans" presStyleCnt="0"/>
      <dgm:spPr/>
    </dgm:pt>
    <dgm:pt modelId="{2C1E3811-C57C-4F7F-AB40-87BE59935DC2}" type="pres">
      <dgm:prSet presAssocID="{BE1A53EF-AD37-4910-A988-16C37DFB934D}" presName="node" presStyleLbl="node1" presStyleIdx="4" presStyleCnt="8">
        <dgm:presLayoutVars>
          <dgm:bulletEnabled val="1"/>
        </dgm:presLayoutVars>
      </dgm:prSet>
      <dgm:spPr/>
    </dgm:pt>
    <dgm:pt modelId="{1BE2A2F1-8B83-481B-A55B-19B5D8A962E3}" type="pres">
      <dgm:prSet presAssocID="{A4AB51FB-EB3F-4D77-87E6-DFEF6515B516}" presName="sibTrans" presStyleCnt="0"/>
      <dgm:spPr/>
    </dgm:pt>
    <dgm:pt modelId="{02BF5146-A6A1-4073-85D5-185E0AA7F2EB}" type="pres">
      <dgm:prSet presAssocID="{B97C7BF9-3ADB-4EE9-9DEF-F2175F104F49}" presName="node" presStyleLbl="node1" presStyleIdx="5" presStyleCnt="8">
        <dgm:presLayoutVars>
          <dgm:bulletEnabled val="1"/>
        </dgm:presLayoutVars>
      </dgm:prSet>
      <dgm:spPr/>
    </dgm:pt>
    <dgm:pt modelId="{01412BDE-E94F-4401-A3B7-AB10F16B9D0D}" type="pres">
      <dgm:prSet presAssocID="{7E30B29D-1FD4-4205-9573-6AF26D3708E5}" presName="sibTrans" presStyleCnt="0"/>
      <dgm:spPr/>
    </dgm:pt>
    <dgm:pt modelId="{AAA0D438-91D8-4A09-887B-36E44F8CAA12}" type="pres">
      <dgm:prSet presAssocID="{20C79425-B713-4DD8-8A5C-B44D03C8CDF4}" presName="node" presStyleLbl="node1" presStyleIdx="6" presStyleCnt="8">
        <dgm:presLayoutVars>
          <dgm:bulletEnabled val="1"/>
        </dgm:presLayoutVars>
      </dgm:prSet>
      <dgm:spPr/>
    </dgm:pt>
    <dgm:pt modelId="{27D8E3F2-4461-4309-A099-97D972245A4A}" type="pres">
      <dgm:prSet presAssocID="{C01AC99B-AC13-4B57-9D33-E195202DCB34}" presName="sibTrans" presStyleCnt="0"/>
      <dgm:spPr/>
    </dgm:pt>
    <dgm:pt modelId="{46B24CF6-96D3-46BC-A9E9-1704A2186D68}" type="pres">
      <dgm:prSet presAssocID="{04D6557E-80E7-4854-857E-A6055EB23CB5}" presName="node" presStyleLbl="node1" presStyleIdx="7" presStyleCnt="8">
        <dgm:presLayoutVars>
          <dgm:bulletEnabled val="1"/>
        </dgm:presLayoutVars>
      </dgm:prSet>
      <dgm:spPr/>
    </dgm:pt>
  </dgm:ptLst>
  <dgm:cxnLst>
    <dgm:cxn modelId="{939BC40E-5249-4A8D-9B83-9A7DEB18A8D5}" type="presOf" srcId="{B97C7BF9-3ADB-4EE9-9DEF-F2175F104F49}" destId="{02BF5146-A6A1-4073-85D5-185E0AA7F2EB}" srcOrd="0" destOrd="0" presId="urn:microsoft.com/office/officeart/2005/8/layout/default"/>
    <dgm:cxn modelId="{AB59471C-33CB-40BD-BBA2-54C804CB3D42}" srcId="{48D02F1A-A758-451D-A4DF-7B23D2DCAA1A}" destId="{20C79425-B713-4DD8-8A5C-B44D03C8CDF4}" srcOrd="6" destOrd="0" parTransId="{317A9AD7-BF40-4BB0-9857-A9282F6DB2C4}" sibTransId="{C01AC99B-AC13-4B57-9D33-E195202DCB34}"/>
    <dgm:cxn modelId="{D9F3142A-DBED-4A02-8F20-00669BDA6242}" type="presOf" srcId="{4B6CECCD-1E4D-4832-81D6-6134C8196A1E}" destId="{7452342E-384F-4139-8715-FF062570ACC0}" srcOrd="0" destOrd="0" presId="urn:microsoft.com/office/officeart/2005/8/layout/default"/>
    <dgm:cxn modelId="{62148847-EE86-413E-9F83-D0EC77A8845D}" srcId="{48D02F1A-A758-451D-A4DF-7B23D2DCAA1A}" destId="{775293EF-63AE-418F-9EC0-29946761992E}" srcOrd="3" destOrd="0" parTransId="{664A457F-C921-4D20-9F65-6686C2002605}" sibTransId="{5FE8C386-551D-4D8E-990D-938B3B70B861}"/>
    <dgm:cxn modelId="{5B81AD62-83B1-438A-A12B-A9C5C384C3F0}" type="presOf" srcId="{20C79425-B713-4DD8-8A5C-B44D03C8CDF4}" destId="{AAA0D438-91D8-4A09-887B-36E44F8CAA12}" srcOrd="0" destOrd="0" presId="urn:microsoft.com/office/officeart/2005/8/layout/default"/>
    <dgm:cxn modelId="{3B316A63-D36E-4D2E-B102-BED292639F69}" srcId="{48D02F1A-A758-451D-A4DF-7B23D2DCAA1A}" destId="{58852719-DC5C-44AA-BD48-DB4E34F63601}" srcOrd="0" destOrd="0" parTransId="{1F184CF9-F5F5-4698-8E87-21B0A9BB930B}" sibTransId="{153D50AA-67B9-4030-8541-EB9DDDCEA899}"/>
    <dgm:cxn modelId="{74408987-5488-44AB-863C-1B746B7D6FF1}" srcId="{48D02F1A-A758-451D-A4DF-7B23D2DCAA1A}" destId="{4B6CECCD-1E4D-4832-81D6-6134C8196A1E}" srcOrd="1" destOrd="0" parTransId="{B055F43D-669D-49AD-9CE6-E00463D6C814}" sibTransId="{CC5F6566-0ACF-4715-A66C-9E4CF54FBC59}"/>
    <dgm:cxn modelId="{2EC0699E-E9B1-4C47-9CF3-2459C503B5C6}" type="presOf" srcId="{CCC72846-F492-4F6C-AFB3-3C4AD504B31D}" destId="{6A209C17-42B2-4FCE-A3E0-D7BB000A1A88}" srcOrd="0" destOrd="0" presId="urn:microsoft.com/office/officeart/2005/8/layout/default"/>
    <dgm:cxn modelId="{1D7E99A9-ADEF-4AB6-AD1E-85E754B342B2}" type="presOf" srcId="{48D02F1A-A758-451D-A4DF-7B23D2DCAA1A}" destId="{9F381894-2C33-4DA0-A610-4935397AE8D8}" srcOrd="0" destOrd="0" presId="urn:microsoft.com/office/officeart/2005/8/layout/default"/>
    <dgm:cxn modelId="{C2EEAAAA-931C-4748-AFFD-BF8164AC3118}" type="presOf" srcId="{58852719-DC5C-44AA-BD48-DB4E34F63601}" destId="{940BBF69-7A7A-4AB0-8821-367796872702}" srcOrd="0" destOrd="0" presId="urn:microsoft.com/office/officeart/2005/8/layout/default"/>
    <dgm:cxn modelId="{FFEBF5AC-FA16-4D39-8FD7-3BD3B76C9657}" type="presOf" srcId="{775293EF-63AE-418F-9EC0-29946761992E}" destId="{AF6FCCC3-EA94-47A5-94C3-5821AC2964F0}" srcOrd="0" destOrd="0" presId="urn:microsoft.com/office/officeart/2005/8/layout/default"/>
    <dgm:cxn modelId="{BD00F4B6-6DA4-4525-A5CC-D010050FF265}" type="presOf" srcId="{BE1A53EF-AD37-4910-A988-16C37DFB934D}" destId="{2C1E3811-C57C-4F7F-AB40-87BE59935DC2}" srcOrd="0" destOrd="0" presId="urn:microsoft.com/office/officeart/2005/8/layout/default"/>
    <dgm:cxn modelId="{C96CDBD3-DB0A-421A-9CC2-D2B351CE430A}" srcId="{48D02F1A-A758-451D-A4DF-7B23D2DCAA1A}" destId="{BE1A53EF-AD37-4910-A988-16C37DFB934D}" srcOrd="4" destOrd="0" parTransId="{DECA746B-81B8-4B08-B8E5-6283F8EA3A82}" sibTransId="{A4AB51FB-EB3F-4D77-87E6-DFEF6515B516}"/>
    <dgm:cxn modelId="{D84075ED-50F5-4DE0-9CBB-A8193B8AF543}" type="presOf" srcId="{04D6557E-80E7-4854-857E-A6055EB23CB5}" destId="{46B24CF6-96D3-46BC-A9E9-1704A2186D68}" srcOrd="0" destOrd="0" presId="urn:microsoft.com/office/officeart/2005/8/layout/default"/>
    <dgm:cxn modelId="{436CB5ED-5FA8-4B80-8C5A-84DF41851EB4}" srcId="{48D02F1A-A758-451D-A4DF-7B23D2DCAA1A}" destId="{04D6557E-80E7-4854-857E-A6055EB23CB5}" srcOrd="7" destOrd="0" parTransId="{6F1C1ECB-D8FD-474A-8432-AF1F7DE8D472}" sibTransId="{5D1EDE09-0283-4572-8EDE-CB70262B896F}"/>
    <dgm:cxn modelId="{831C92F9-6093-4DE4-8187-0C77C0197C49}" srcId="{48D02F1A-A758-451D-A4DF-7B23D2DCAA1A}" destId="{CCC72846-F492-4F6C-AFB3-3C4AD504B31D}" srcOrd="2" destOrd="0" parTransId="{6468A8BB-EBA9-46A0-B12E-687C2398C303}" sibTransId="{C0E120ED-52B4-485E-8AC6-66705A831028}"/>
    <dgm:cxn modelId="{61AAFAFD-F4ED-4F33-BB0E-954414B6C288}" srcId="{48D02F1A-A758-451D-A4DF-7B23D2DCAA1A}" destId="{B97C7BF9-3ADB-4EE9-9DEF-F2175F104F49}" srcOrd="5" destOrd="0" parTransId="{B8402634-EBC3-46A6-8901-F23CC1CAD364}" sibTransId="{7E30B29D-1FD4-4205-9573-6AF26D3708E5}"/>
    <dgm:cxn modelId="{CC17BBD5-6C3F-4C36-A1C0-8BF076FA4746}" type="presParOf" srcId="{9F381894-2C33-4DA0-A610-4935397AE8D8}" destId="{940BBF69-7A7A-4AB0-8821-367796872702}" srcOrd="0" destOrd="0" presId="urn:microsoft.com/office/officeart/2005/8/layout/default"/>
    <dgm:cxn modelId="{BE5007A7-8616-44AC-A735-31CCE25545FE}" type="presParOf" srcId="{9F381894-2C33-4DA0-A610-4935397AE8D8}" destId="{1CC40560-F38D-4434-BB26-0B652E17EA35}" srcOrd="1" destOrd="0" presId="urn:microsoft.com/office/officeart/2005/8/layout/default"/>
    <dgm:cxn modelId="{9BA354CF-2D15-4125-B44F-BB072F54DAB1}" type="presParOf" srcId="{9F381894-2C33-4DA0-A610-4935397AE8D8}" destId="{7452342E-384F-4139-8715-FF062570ACC0}" srcOrd="2" destOrd="0" presId="urn:microsoft.com/office/officeart/2005/8/layout/default"/>
    <dgm:cxn modelId="{6DDD1DC9-F5E8-47DB-A920-EC8BFEE97EF5}" type="presParOf" srcId="{9F381894-2C33-4DA0-A610-4935397AE8D8}" destId="{CC914924-FB0F-4A99-8F0F-A44560D695B5}" srcOrd="3" destOrd="0" presId="urn:microsoft.com/office/officeart/2005/8/layout/default"/>
    <dgm:cxn modelId="{C757FB18-3DC7-4AB8-B4EF-00D7458FCF8F}" type="presParOf" srcId="{9F381894-2C33-4DA0-A610-4935397AE8D8}" destId="{6A209C17-42B2-4FCE-A3E0-D7BB000A1A88}" srcOrd="4" destOrd="0" presId="urn:microsoft.com/office/officeart/2005/8/layout/default"/>
    <dgm:cxn modelId="{FA2BB2A3-F8EF-450C-AC19-CA7949A36F69}" type="presParOf" srcId="{9F381894-2C33-4DA0-A610-4935397AE8D8}" destId="{1E01604D-7284-447C-ACEF-0DB4D4B96ED3}" srcOrd="5" destOrd="0" presId="urn:microsoft.com/office/officeart/2005/8/layout/default"/>
    <dgm:cxn modelId="{33813D71-F85C-4DFB-8416-8AF7ACBD1C51}" type="presParOf" srcId="{9F381894-2C33-4DA0-A610-4935397AE8D8}" destId="{AF6FCCC3-EA94-47A5-94C3-5821AC2964F0}" srcOrd="6" destOrd="0" presId="urn:microsoft.com/office/officeart/2005/8/layout/default"/>
    <dgm:cxn modelId="{EA22D20D-159B-408B-968B-7BAB16742D44}" type="presParOf" srcId="{9F381894-2C33-4DA0-A610-4935397AE8D8}" destId="{9B9BFDFC-3FA7-45D2-A4F2-03959D23962F}" srcOrd="7" destOrd="0" presId="urn:microsoft.com/office/officeart/2005/8/layout/default"/>
    <dgm:cxn modelId="{C1E8FDA8-3C9F-43CE-93BB-A4AFF61E7F0D}" type="presParOf" srcId="{9F381894-2C33-4DA0-A610-4935397AE8D8}" destId="{2C1E3811-C57C-4F7F-AB40-87BE59935DC2}" srcOrd="8" destOrd="0" presId="urn:microsoft.com/office/officeart/2005/8/layout/default"/>
    <dgm:cxn modelId="{89EF20CE-F314-4EE8-AAEA-3C298E5CAD5C}" type="presParOf" srcId="{9F381894-2C33-4DA0-A610-4935397AE8D8}" destId="{1BE2A2F1-8B83-481B-A55B-19B5D8A962E3}" srcOrd="9" destOrd="0" presId="urn:microsoft.com/office/officeart/2005/8/layout/default"/>
    <dgm:cxn modelId="{AFD86F2E-E898-4941-8F12-7E81AA553875}" type="presParOf" srcId="{9F381894-2C33-4DA0-A610-4935397AE8D8}" destId="{02BF5146-A6A1-4073-85D5-185E0AA7F2EB}" srcOrd="10" destOrd="0" presId="urn:microsoft.com/office/officeart/2005/8/layout/default"/>
    <dgm:cxn modelId="{2514DB5A-0744-40E2-AA7B-49468B4F16C8}" type="presParOf" srcId="{9F381894-2C33-4DA0-A610-4935397AE8D8}" destId="{01412BDE-E94F-4401-A3B7-AB10F16B9D0D}" srcOrd="11" destOrd="0" presId="urn:microsoft.com/office/officeart/2005/8/layout/default"/>
    <dgm:cxn modelId="{1112A3AD-0825-4120-BFA9-945A24EA793B}" type="presParOf" srcId="{9F381894-2C33-4DA0-A610-4935397AE8D8}" destId="{AAA0D438-91D8-4A09-887B-36E44F8CAA12}" srcOrd="12" destOrd="0" presId="urn:microsoft.com/office/officeart/2005/8/layout/default"/>
    <dgm:cxn modelId="{DF250C2D-3618-451A-81F3-46B6D7E86549}" type="presParOf" srcId="{9F381894-2C33-4DA0-A610-4935397AE8D8}" destId="{27D8E3F2-4461-4309-A099-97D972245A4A}" srcOrd="13" destOrd="0" presId="urn:microsoft.com/office/officeart/2005/8/layout/default"/>
    <dgm:cxn modelId="{7B7CE458-39A6-4714-A84F-7072A82D597E}" type="presParOf" srcId="{9F381894-2C33-4DA0-A610-4935397AE8D8}" destId="{46B24CF6-96D3-46BC-A9E9-1704A2186D68}" srcOrd="14"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9D600DD-4488-4AB0-AD5D-20FA59267D19}"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F3F9A77F-36B8-44D5-AB6F-80D1ECB83B1E}">
      <dgm:prSet/>
      <dgm:spPr/>
      <dgm:t>
        <a:bodyPr/>
        <a:lstStyle/>
        <a:p>
          <a:r>
            <a:rPr lang="en-CA" b="0" i="0" baseline="0" dirty="0"/>
            <a:t>This happens most often in situations where a member or NOK is injured or dies in a non-controlled communications environment.</a:t>
          </a:r>
          <a:endParaRPr lang="en-US" dirty="0"/>
        </a:p>
      </dgm:t>
    </dgm:pt>
    <dgm:pt modelId="{41A548DE-20D2-45E0-9147-6BCF5CDC30B3}" type="parTrans" cxnId="{7558D6D2-7F49-4130-A62B-E385CA154A4C}">
      <dgm:prSet/>
      <dgm:spPr/>
      <dgm:t>
        <a:bodyPr/>
        <a:lstStyle/>
        <a:p>
          <a:endParaRPr lang="en-US"/>
        </a:p>
      </dgm:t>
    </dgm:pt>
    <dgm:pt modelId="{C7E1AF2B-602C-46F1-A5BD-3F63C0DC95B5}" type="sibTrans" cxnId="{7558D6D2-7F49-4130-A62B-E385CA154A4C}">
      <dgm:prSet/>
      <dgm:spPr/>
      <dgm:t>
        <a:bodyPr/>
        <a:lstStyle/>
        <a:p>
          <a:endParaRPr lang="en-US"/>
        </a:p>
      </dgm:t>
    </dgm:pt>
    <dgm:pt modelId="{35FFA7A7-33CB-4135-A405-9212BAF2D5D1}">
      <dgm:prSet/>
      <dgm:spPr/>
      <dgm:t>
        <a:bodyPr/>
        <a:lstStyle/>
        <a:p>
          <a:r>
            <a:rPr lang="en-CA" b="0" i="0" baseline="0"/>
            <a:t>Follow the same steps as you would for a notification.</a:t>
          </a:r>
          <a:endParaRPr lang="en-US"/>
        </a:p>
      </dgm:t>
    </dgm:pt>
    <dgm:pt modelId="{25245098-DC77-463F-A0A8-F8E04FFF24AF}" type="parTrans" cxnId="{9A21395E-6E32-47BE-A3A9-AECA29FE70ED}">
      <dgm:prSet/>
      <dgm:spPr/>
      <dgm:t>
        <a:bodyPr/>
        <a:lstStyle/>
        <a:p>
          <a:endParaRPr lang="en-US"/>
        </a:p>
      </dgm:t>
    </dgm:pt>
    <dgm:pt modelId="{1E6B2C96-2DD6-4852-A89D-34AD01338F20}" type="sibTrans" cxnId="{9A21395E-6E32-47BE-A3A9-AECA29FE70ED}">
      <dgm:prSet/>
      <dgm:spPr/>
      <dgm:t>
        <a:bodyPr/>
        <a:lstStyle/>
        <a:p>
          <a:endParaRPr lang="en-US"/>
        </a:p>
      </dgm:t>
    </dgm:pt>
    <dgm:pt modelId="{D8E2FF34-ECEC-47AC-ABA9-966C6A4D710B}">
      <dgm:prSet/>
      <dgm:spPr/>
      <dgm:t>
        <a:bodyPr/>
        <a:lstStyle/>
        <a:p>
          <a:r>
            <a:rPr lang="en-CA" b="0" i="0" baseline="0"/>
            <a:t>The main difference is what is said once the command team arrives.</a:t>
          </a:r>
          <a:endParaRPr lang="en-US"/>
        </a:p>
      </dgm:t>
    </dgm:pt>
    <dgm:pt modelId="{EF6D2D60-8C0B-465B-971D-CA8DDBED9DCD}" type="parTrans" cxnId="{D188F919-E853-4191-BF3F-F42E0ED77AD0}">
      <dgm:prSet/>
      <dgm:spPr/>
      <dgm:t>
        <a:bodyPr/>
        <a:lstStyle/>
        <a:p>
          <a:endParaRPr lang="en-US"/>
        </a:p>
      </dgm:t>
    </dgm:pt>
    <dgm:pt modelId="{E1427429-2BD7-4932-90D2-7EE08172D0D1}" type="sibTrans" cxnId="{D188F919-E853-4191-BF3F-F42E0ED77AD0}">
      <dgm:prSet/>
      <dgm:spPr/>
      <dgm:t>
        <a:bodyPr/>
        <a:lstStyle/>
        <a:p>
          <a:endParaRPr lang="en-US"/>
        </a:p>
      </dgm:t>
    </dgm:pt>
    <dgm:pt modelId="{0A3B3888-9094-40E0-AA59-6A7DAF3A8372}">
      <dgm:prSet/>
      <dgm:spPr/>
      <dgm:t>
        <a:bodyPr/>
        <a:lstStyle/>
        <a:p>
          <a:r>
            <a:rPr lang="en-CA" b="0" i="0" baseline="0" dirty="0"/>
            <a:t>The goal is to </a:t>
          </a:r>
          <a:r>
            <a:rPr lang="en-CA" b="0" i="0" u="sng" baseline="0" dirty="0"/>
            <a:t>express your sympathy or condolence</a:t>
          </a:r>
          <a:r>
            <a:rPr lang="en-CA" b="0" i="0" baseline="0" dirty="0"/>
            <a:t> to the person/s you are meeting with, then provide support (step 6).</a:t>
          </a:r>
          <a:endParaRPr lang="en-US" dirty="0"/>
        </a:p>
      </dgm:t>
    </dgm:pt>
    <dgm:pt modelId="{3F834D05-76FF-4CA5-A78E-4B14B74CAB79}" type="parTrans" cxnId="{A5DE1A36-A633-4082-BF38-E62859982FA9}">
      <dgm:prSet/>
      <dgm:spPr/>
      <dgm:t>
        <a:bodyPr/>
        <a:lstStyle/>
        <a:p>
          <a:endParaRPr lang="en-US"/>
        </a:p>
      </dgm:t>
    </dgm:pt>
    <dgm:pt modelId="{1363B931-E122-4818-B0DF-9531228D5FBB}" type="sibTrans" cxnId="{A5DE1A36-A633-4082-BF38-E62859982FA9}">
      <dgm:prSet/>
      <dgm:spPr/>
      <dgm:t>
        <a:bodyPr/>
        <a:lstStyle/>
        <a:p>
          <a:endParaRPr lang="en-US"/>
        </a:p>
      </dgm:t>
    </dgm:pt>
    <dgm:pt modelId="{779DB76D-243D-4F11-ACBC-00A8184AAFEB}" type="pres">
      <dgm:prSet presAssocID="{B9D600DD-4488-4AB0-AD5D-20FA59267D19}" presName="linear" presStyleCnt="0">
        <dgm:presLayoutVars>
          <dgm:animLvl val="lvl"/>
          <dgm:resizeHandles val="exact"/>
        </dgm:presLayoutVars>
      </dgm:prSet>
      <dgm:spPr/>
    </dgm:pt>
    <dgm:pt modelId="{D8D08E70-8442-49CB-9297-7E61F6ACA22B}" type="pres">
      <dgm:prSet presAssocID="{F3F9A77F-36B8-44D5-AB6F-80D1ECB83B1E}" presName="parentText" presStyleLbl="node1" presStyleIdx="0" presStyleCnt="4">
        <dgm:presLayoutVars>
          <dgm:chMax val="0"/>
          <dgm:bulletEnabled val="1"/>
        </dgm:presLayoutVars>
      </dgm:prSet>
      <dgm:spPr/>
    </dgm:pt>
    <dgm:pt modelId="{7AC97E09-EE42-42E5-9DB8-7AC2D82D7AE4}" type="pres">
      <dgm:prSet presAssocID="{C7E1AF2B-602C-46F1-A5BD-3F63C0DC95B5}" presName="spacer" presStyleCnt="0"/>
      <dgm:spPr/>
    </dgm:pt>
    <dgm:pt modelId="{0969EBC7-88AC-4E05-BC5D-1677218F2FEE}" type="pres">
      <dgm:prSet presAssocID="{35FFA7A7-33CB-4135-A405-9212BAF2D5D1}" presName="parentText" presStyleLbl="node1" presStyleIdx="1" presStyleCnt="4">
        <dgm:presLayoutVars>
          <dgm:chMax val="0"/>
          <dgm:bulletEnabled val="1"/>
        </dgm:presLayoutVars>
      </dgm:prSet>
      <dgm:spPr/>
    </dgm:pt>
    <dgm:pt modelId="{83E0A9F7-D37C-46AA-903C-DBFD3FF0172D}" type="pres">
      <dgm:prSet presAssocID="{1E6B2C96-2DD6-4852-A89D-34AD01338F20}" presName="spacer" presStyleCnt="0"/>
      <dgm:spPr/>
    </dgm:pt>
    <dgm:pt modelId="{B8B0E45D-8E79-48C4-9D22-27FDA3A5D88D}" type="pres">
      <dgm:prSet presAssocID="{D8E2FF34-ECEC-47AC-ABA9-966C6A4D710B}" presName="parentText" presStyleLbl="node1" presStyleIdx="2" presStyleCnt="4">
        <dgm:presLayoutVars>
          <dgm:chMax val="0"/>
          <dgm:bulletEnabled val="1"/>
        </dgm:presLayoutVars>
      </dgm:prSet>
      <dgm:spPr/>
    </dgm:pt>
    <dgm:pt modelId="{8A234433-7D7F-426C-BF01-3615544961CA}" type="pres">
      <dgm:prSet presAssocID="{E1427429-2BD7-4932-90D2-7EE08172D0D1}" presName="spacer" presStyleCnt="0"/>
      <dgm:spPr/>
    </dgm:pt>
    <dgm:pt modelId="{6EB2655B-0380-4E9C-BEBC-0626166532D1}" type="pres">
      <dgm:prSet presAssocID="{0A3B3888-9094-40E0-AA59-6A7DAF3A8372}" presName="parentText" presStyleLbl="node1" presStyleIdx="3" presStyleCnt="4">
        <dgm:presLayoutVars>
          <dgm:chMax val="0"/>
          <dgm:bulletEnabled val="1"/>
        </dgm:presLayoutVars>
      </dgm:prSet>
      <dgm:spPr/>
    </dgm:pt>
  </dgm:ptLst>
  <dgm:cxnLst>
    <dgm:cxn modelId="{D188F919-E853-4191-BF3F-F42E0ED77AD0}" srcId="{B9D600DD-4488-4AB0-AD5D-20FA59267D19}" destId="{D8E2FF34-ECEC-47AC-ABA9-966C6A4D710B}" srcOrd="2" destOrd="0" parTransId="{EF6D2D60-8C0B-465B-971D-CA8DDBED9DCD}" sibTransId="{E1427429-2BD7-4932-90D2-7EE08172D0D1}"/>
    <dgm:cxn modelId="{F4C1E21D-DB1F-4993-9BBE-3F6300C4DA8F}" type="presOf" srcId="{B9D600DD-4488-4AB0-AD5D-20FA59267D19}" destId="{779DB76D-243D-4F11-ACBC-00A8184AAFEB}" srcOrd="0" destOrd="0" presId="urn:microsoft.com/office/officeart/2005/8/layout/vList2"/>
    <dgm:cxn modelId="{A5DE1A36-A633-4082-BF38-E62859982FA9}" srcId="{B9D600DD-4488-4AB0-AD5D-20FA59267D19}" destId="{0A3B3888-9094-40E0-AA59-6A7DAF3A8372}" srcOrd="3" destOrd="0" parTransId="{3F834D05-76FF-4CA5-A78E-4B14B74CAB79}" sibTransId="{1363B931-E122-4818-B0DF-9531228D5FBB}"/>
    <dgm:cxn modelId="{9A21395E-6E32-47BE-A3A9-AECA29FE70ED}" srcId="{B9D600DD-4488-4AB0-AD5D-20FA59267D19}" destId="{35FFA7A7-33CB-4135-A405-9212BAF2D5D1}" srcOrd="1" destOrd="0" parTransId="{25245098-DC77-463F-A0A8-F8E04FFF24AF}" sibTransId="{1E6B2C96-2DD6-4852-A89D-34AD01338F20}"/>
    <dgm:cxn modelId="{3EB70DA4-DF47-431A-827F-CE9A4472E64B}" type="presOf" srcId="{0A3B3888-9094-40E0-AA59-6A7DAF3A8372}" destId="{6EB2655B-0380-4E9C-BEBC-0626166532D1}" srcOrd="0" destOrd="0" presId="urn:microsoft.com/office/officeart/2005/8/layout/vList2"/>
    <dgm:cxn modelId="{7558D6D2-7F49-4130-A62B-E385CA154A4C}" srcId="{B9D600DD-4488-4AB0-AD5D-20FA59267D19}" destId="{F3F9A77F-36B8-44D5-AB6F-80D1ECB83B1E}" srcOrd="0" destOrd="0" parTransId="{41A548DE-20D2-45E0-9147-6BCF5CDC30B3}" sibTransId="{C7E1AF2B-602C-46F1-A5BD-3F63C0DC95B5}"/>
    <dgm:cxn modelId="{5F77F2D2-20CC-4522-9824-6308E9DAB764}" type="presOf" srcId="{D8E2FF34-ECEC-47AC-ABA9-966C6A4D710B}" destId="{B8B0E45D-8E79-48C4-9D22-27FDA3A5D88D}" srcOrd="0" destOrd="0" presId="urn:microsoft.com/office/officeart/2005/8/layout/vList2"/>
    <dgm:cxn modelId="{FAF7BDE2-AECE-4931-9E9F-5098DC80F764}" type="presOf" srcId="{35FFA7A7-33CB-4135-A405-9212BAF2D5D1}" destId="{0969EBC7-88AC-4E05-BC5D-1677218F2FEE}" srcOrd="0" destOrd="0" presId="urn:microsoft.com/office/officeart/2005/8/layout/vList2"/>
    <dgm:cxn modelId="{E25FC7FB-442B-44FA-8BFF-C172B7C7F76F}" type="presOf" srcId="{F3F9A77F-36B8-44D5-AB6F-80D1ECB83B1E}" destId="{D8D08E70-8442-49CB-9297-7E61F6ACA22B}" srcOrd="0" destOrd="0" presId="urn:microsoft.com/office/officeart/2005/8/layout/vList2"/>
    <dgm:cxn modelId="{9A588753-D3C2-4D5E-9125-4734E0A1708D}" type="presParOf" srcId="{779DB76D-243D-4F11-ACBC-00A8184AAFEB}" destId="{D8D08E70-8442-49CB-9297-7E61F6ACA22B}" srcOrd="0" destOrd="0" presId="urn:microsoft.com/office/officeart/2005/8/layout/vList2"/>
    <dgm:cxn modelId="{25AEE04C-52EA-4DEB-AE8B-B63846B86506}" type="presParOf" srcId="{779DB76D-243D-4F11-ACBC-00A8184AAFEB}" destId="{7AC97E09-EE42-42E5-9DB8-7AC2D82D7AE4}" srcOrd="1" destOrd="0" presId="urn:microsoft.com/office/officeart/2005/8/layout/vList2"/>
    <dgm:cxn modelId="{8155B83A-1036-4D63-BED2-3372BA00976C}" type="presParOf" srcId="{779DB76D-243D-4F11-ACBC-00A8184AAFEB}" destId="{0969EBC7-88AC-4E05-BC5D-1677218F2FEE}" srcOrd="2" destOrd="0" presId="urn:microsoft.com/office/officeart/2005/8/layout/vList2"/>
    <dgm:cxn modelId="{E3D40CCE-4811-4E85-9DC5-783A671B063F}" type="presParOf" srcId="{779DB76D-243D-4F11-ACBC-00A8184AAFEB}" destId="{83E0A9F7-D37C-46AA-903C-DBFD3FF0172D}" srcOrd="3" destOrd="0" presId="urn:microsoft.com/office/officeart/2005/8/layout/vList2"/>
    <dgm:cxn modelId="{53B2AE54-7B73-4D21-9957-93D3C311F3CC}" type="presParOf" srcId="{779DB76D-243D-4F11-ACBC-00A8184AAFEB}" destId="{B8B0E45D-8E79-48C4-9D22-27FDA3A5D88D}" srcOrd="4" destOrd="0" presId="urn:microsoft.com/office/officeart/2005/8/layout/vList2"/>
    <dgm:cxn modelId="{E9FFC930-1DFB-4273-821C-BDBDD1083117}" type="presParOf" srcId="{779DB76D-243D-4F11-ACBC-00A8184AAFEB}" destId="{8A234433-7D7F-426C-BF01-3615544961CA}" srcOrd="5" destOrd="0" presId="urn:microsoft.com/office/officeart/2005/8/layout/vList2"/>
    <dgm:cxn modelId="{CD6A8CC2-AE5E-46EB-8AF0-F50A28071633}" type="presParOf" srcId="{779DB76D-243D-4F11-ACBC-00A8184AAFEB}" destId="{6EB2655B-0380-4E9C-BEBC-0626166532D1}"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524218A-14F3-492E-8C77-A9334417F38A}"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60DF1DBB-BEC6-4300-80D1-ACEA3CC13560}">
      <dgm:prSet custT="1"/>
      <dgm:spPr/>
      <dgm:t>
        <a:bodyPr/>
        <a:lstStyle/>
        <a:p>
          <a:r>
            <a:rPr lang="en-CA" sz="2400" dirty="0"/>
            <a:t>Never neglect the Defuse / Debrief stage.</a:t>
          </a:r>
          <a:endParaRPr lang="en-US" sz="2400" dirty="0"/>
        </a:p>
      </dgm:t>
    </dgm:pt>
    <dgm:pt modelId="{5616F2DE-FC7C-4AA6-9B9A-A08B95A3B5ED}" type="parTrans" cxnId="{BDA090D4-A87F-48BA-A625-8E5659F53853}">
      <dgm:prSet/>
      <dgm:spPr/>
      <dgm:t>
        <a:bodyPr/>
        <a:lstStyle/>
        <a:p>
          <a:endParaRPr lang="en-US"/>
        </a:p>
      </dgm:t>
    </dgm:pt>
    <dgm:pt modelId="{071C9B5C-C5D4-4853-810A-DED066932A3F}" type="sibTrans" cxnId="{BDA090D4-A87F-48BA-A625-8E5659F53853}">
      <dgm:prSet/>
      <dgm:spPr/>
      <dgm:t>
        <a:bodyPr/>
        <a:lstStyle/>
        <a:p>
          <a:endParaRPr lang="en-US"/>
        </a:p>
      </dgm:t>
    </dgm:pt>
    <dgm:pt modelId="{EE4AE0C8-422A-46B6-B517-8397C034BE54}">
      <dgm:prSet custT="1"/>
      <dgm:spPr/>
      <dgm:t>
        <a:bodyPr/>
        <a:lstStyle/>
        <a:p>
          <a:r>
            <a:rPr lang="en-CA" sz="2400" dirty="0"/>
            <a:t>Manage your own reactions and strong emotions.</a:t>
          </a:r>
          <a:endParaRPr lang="en-US" sz="2400" dirty="0"/>
        </a:p>
      </dgm:t>
    </dgm:pt>
    <dgm:pt modelId="{FC6B5355-CAB5-4FAC-841C-33D2D7E4636B}" type="parTrans" cxnId="{DE30D901-C244-4A3C-9DFF-47A3840B5257}">
      <dgm:prSet/>
      <dgm:spPr/>
      <dgm:t>
        <a:bodyPr/>
        <a:lstStyle/>
        <a:p>
          <a:endParaRPr lang="en-US"/>
        </a:p>
      </dgm:t>
    </dgm:pt>
    <dgm:pt modelId="{EC0A62D5-A8BB-4D4D-BC8C-4B779F5C7870}" type="sibTrans" cxnId="{DE30D901-C244-4A3C-9DFF-47A3840B5257}">
      <dgm:prSet/>
      <dgm:spPr/>
      <dgm:t>
        <a:bodyPr/>
        <a:lstStyle/>
        <a:p>
          <a:endParaRPr lang="en-US"/>
        </a:p>
      </dgm:t>
    </dgm:pt>
    <dgm:pt modelId="{98100654-2F0D-441B-91BF-E9AE82D24B16}">
      <dgm:prSet custT="1"/>
      <dgm:spPr/>
      <dgm:t>
        <a:bodyPr/>
        <a:lstStyle/>
        <a:p>
          <a:r>
            <a:rPr lang="en-CA" sz="2400" dirty="0"/>
            <a:t>Avoid isolation.</a:t>
          </a:r>
          <a:endParaRPr lang="en-US" sz="2400" dirty="0"/>
        </a:p>
      </dgm:t>
    </dgm:pt>
    <dgm:pt modelId="{567BB708-2260-48E7-B07D-9F78CC174627}" type="parTrans" cxnId="{73FED8C0-E2E2-4FD0-8CF0-984D9B26E20F}">
      <dgm:prSet/>
      <dgm:spPr/>
      <dgm:t>
        <a:bodyPr/>
        <a:lstStyle/>
        <a:p>
          <a:endParaRPr lang="en-US"/>
        </a:p>
      </dgm:t>
    </dgm:pt>
    <dgm:pt modelId="{98D57112-B6AB-462B-BBB8-68F90553B507}" type="sibTrans" cxnId="{73FED8C0-E2E2-4FD0-8CF0-984D9B26E20F}">
      <dgm:prSet/>
      <dgm:spPr/>
      <dgm:t>
        <a:bodyPr/>
        <a:lstStyle/>
        <a:p>
          <a:endParaRPr lang="en-US"/>
        </a:p>
      </dgm:t>
    </dgm:pt>
    <dgm:pt modelId="{21E60F5D-C0B2-4F9B-89B1-D162F64CF520}">
      <dgm:prSet custT="1"/>
      <dgm:spPr/>
      <dgm:t>
        <a:bodyPr/>
        <a:lstStyle/>
        <a:p>
          <a:r>
            <a:rPr lang="en-CA" sz="2400"/>
            <a:t>Use the Mental Health Continuum to monitor for signs you may need to reach out for help.</a:t>
          </a:r>
          <a:endParaRPr lang="en-US" sz="2400"/>
        </a:p>
      </dgm:t>
    </dgm:pt>
    <dgm:pt modelId="{5CCA1C3D-2BA7-43B7-8A20-A3A272501D97}" type="parTrans" cxnId="{B113ABA3-3186-4CC3-A724-F91D32150AAA}">
      <dgm:prSet/>
      <dgm:spPr/>
      <dgm:t>
        <a:bodyPr/>
        <a:lstStyle/>
        <a:p>
          <a:endParaRPr lang="en-US"/>
        </a:p>
      </dgm:t>
    </dgm:pt>
    <dgm:pt modelId="{1FDC17D2-2422-4453-BD21-16BB7752421B}" type="sibTrans" cxnId="{B113ABA3-3186-4CC3-A724-F91D32150AAA}">
      <dgm:prSet/>
      <dgm:spPr/>
      <dgm:t>
        <a:bodyPr/>
        <a:lstStyle/>
        <a:p>
          <a:endParaRPr lang="en-US"/>
        </a:p>
      </dgm:t>
    </dgm:pt>
    <dgm:pt modelId="{C8B76359-15A6-48EC-A14B-48B0B3FEAAF7}" type="pres">
      <dgm:prSet presAssocID="{A524218A-14F3-492E-8C77-A9334417F38A}" presName="root" presStyleCnt="0">
        <dgm:presLayoutVars>
          <dgm:dir/>
          <dgm:resizeHandles val="exact"/>
        </dgm:presLayoutVars>
      </dgm:prSet>
      <dgm:spPr/>
    </dgm:pt>
    <dgm:pt modelId="{77D0C57C-69D4-4EB3-9788-69BA906295E9}" type="pres">
      <dgm:prSet presAssocID="{60DF1DBB-BEC6-4300-80D1-ACEA3CC13560}" presName="compNode" presStyleCnt="0"/>
      <dgm:spPr/>
    </dgm:pt>
    <dgm:pt modelId="{8364C371-2499-4392-B573-4D2C35B46E32}" type="pres">
      <dgm:prSet presAssocID="{60DF1DBB-BEC6-4300-80D1-ACEA3CC13560}" presName="bgRect" presStyleLbl="bgShp" presStyleIdx="0" presStyleCnt="4"/>
      <dgm:spPr/>
    </dgm:pt>
    <dgm:pt modelId="{417C6D95-EEC7-40DF-ADBC-9522F19123ED}" type="pres">
      <dgm:prSet presAssocID="{60DF1DBB-BEC6-4300-80D1-ACEA3CC13560}"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Workflow"/>
        </a:ext>
      </dgm:extLst>
    </dgm:pt>
    <dgm:pt modelId="{23BE0142-BCAE-44E1-8391-C64C02110073}" type="pres">
      <dgm:prSet presAssocID="{60DF1DBB-BEC6-4300-80D1-ACEA3CC13560}" presName="spaceRect" presStyleCnt="0"/>
      <dgm:spPr/>
    </dgm:pt>
    <dgm:pt modelId="{7FAA077C-D996-44C6-87A2-B5A950384FD5}" type="pres">
      <dgm:prSet presAssocID="{60DF1DBB-BEC6-4300-80D1-ACEA3CC13560}" presName="parTx" presStyleLbl="revTx" presStyleIdx="0" presStyleCnt="4">
        <dgm:presLayoutVars>
          <dgm:chMax val="0"/>
          <dgm:chPref val="0"/>
        </dgm:presLayoutVars>
      </dgm:prSet>
      <dgm:spPr/>
    </dgm:pt>
    <dgm:pt modelId="{4989B1D2-C943-401B-930A-C41FB7FA7200}" type="pres">
      <dgm:prSet presAssocID="{071C9B5C-C5D4-4853-810A-DED066932A3F}" presName="sibTrans" presStyleCnt="0"/>
      <dgm:spPr/>
    </dgm:pt>
    <dgm:pt modelId="{43DB628E-07E3-48D6-BF02-1D5471FAE12F}" type="pres">
      <dgm:prSet presAssocID="{EE4AE0C8-422A-46B6-B517-8397C034BE54}" presName="compNode" presStyleCnt="0"/>
      <dgm:spPr/>
    </dgm:pt>
    <dgm:pt modelId="{E62FB3D2-FEFB-46F9-8422-CD693253AF85}" type="pres">
      <dgm:prSet presAssocID="{EE4AE0C8-422A-46B6-B517-8397C034BE54}" presName="bgRect" presStyleLbl="bgShp" presStyleIdx="1" presStyleCnt="4"/>
      <dgm:spPr/>
    </dgm:pt>
    <dgm:pt modelId="{551B397D-B462-44E6-938E-4F3531BE770E}" type="pres">
      <dgm:prSet presAssocID="{EE4AE0C8-422A-46B6-B517-8397C034BE54}"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Angry Face with No Fill"/>
        </a:ext>
      </dgm:extLst>
    </dgm:pt>
    <dgm:pt modelId="{1407B435-7BC5-40D1-B92D-EFE770BF7A55}" type="pres">
      <dgm:prSet presAssocID="{EE4AE0C8-422A-46B6-B517-8397C034BE54}" presName="spaceRect" presStyleCnt="0"/>
      <dgm:spPr/>
    </dgm:pt>
    <dgm:pt modelId="{B47871C2-A9E3-4D75-81B1-6D0051ACBAFD}" type="pres">
      <dgm:prSet presAssocID="{EE4AE0C8-422A-46B6-B517-8397C034BE54}" presName="parTx" presStyleLbl="revTx" presStyleIdx="1" presStyleCnt="4">
        <dgm:presLayoutVars>
          <dgm:chMax val="0"/>
          <dgm:chPref val="0"/>
        </dgm:presLayoutVars>
      </dgm:prSet>
      <dgm:spPr/>
    </dgm:pt>
    <dgm:pt modelId="{72E5C685-99BA-4C1E-A28C-D835B367ED48}" type="pres">
      <dgm:prSet presAssocID="{EC0A62D5-A8BB-4D4D-BC8C-4B779F5C7870}" presName="sibTrans" presStyleCnt="0"/>
      <dgm:spPr/>
    </dgm:pt>
    <dgm:pt modelId="{B98931FC-9C7C-455D-BACB-A454052C5D69}" type="pres">
      <dgm:prSet presAssocID="{98100654-2F0D-441B-91BF-E9AE82D24B16}" presName="compNode" presStyleCnt="0"/>
      <dgm:spPr/>
    </dgm:pt>
    <dgm:pt modelId="{D084DFA8-8E4B-400F-B108-DB246F7386A9}" type="pres">
      <dgm:prSet presAssocID="{98100654-2F0D-441B-91BF-E9AE82D24B16}" presName="bgRect" presStyleLbl="bgShp" presStyleIdx="2" presStyleCnt="4"/>
      <dgm:spPr/>
    </dgm:pt>
    <dgm:pt modelId="{38EF6B2E-D68B-4657-A89F-0BA0F8962FFE}" type="pres">
      <dgm:prSet presAssocID="{98100654-2F0D-441B-91BF-E9AE82D24B16}"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Garbage"/>
        </a:ext>
      </dgm:extLst>
    </dgm:pt>
    <dgm:pt modelId="{486C58C8-2DBE-4430-9F83-053C16D85D14}" type="pres">
      <dgm:prSet presAssocID="{98100654-2F0D-441B-91BF-E9AE82D24B16}" presName="spaceRect" presStyleCnt="0"/>
      <dgm:spPr/>
    </dgm:pt>
    <dgm:pt modelId="{789DF3EC-6B51-46E0-A4AE-4674A8055FA1}" type="pres">
      <dgm:prSet presAssocID="{98100654-2F0D-441B-91BF-E9AE82D24B16}" presName="parTx" presStyleLbl="revTx" presStyleIdx="2" presStyleCnt="4">
        <dgm:presLayoutVars>
          <dgm:chMax val="0"/>
          <dgm:chPref val="0"/>
        </dgm:presLayoutVars>
      </dgm:prSet>
      <dgm:spPr/>
    </dgm:pt>
    <dgm:pt modelId="{C5CD8E92-8B91-4EE3-8C2E-BEE396A79821}" type="pres">
      <dgm:prSet presAssocID="{98D57112-B6AB-462B-BBB8-68F90553B507}" presName="sibTrans" presStyleCnt="0"/>
      <dgm:spPr/>
    </dgm:pt>
    <dgm:pt modelId="{62ED2CF3-E760-4327-B0AF-3EE3313118C1}" type="pres">
      <dgm:prSet presAssocID="{21E60F5D-C0B2-4F9B-89B1-D162F64CF520}" presName="compNode" presStyleCnt="0"/>
      <dgm:spPr/>
    </dgm:pt>
    <dgm:pt modelId="{7B499767-ABA4-48EA-A732-8596036A8E96}" type="pres">
      <dgm:prSet presAssocID="{21E60F5D-C0B2-4F9B-89B1-D162F64CF520}" presName="bgRect" presStyleLbl="bgShp" presStyleIdx="3" presStyleCnt="4"/>
      <dgm:spPr/>
    </dgm:pt>
    <dgm:pt modelId="{3F3A3018-6B55-40C7-83E2-AB62BC7ADC76}" type="pres">
      <dgm:prSet presAssocID="{21E60F5D-C0B2-4F9B-89B1-D162F64CF520}"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Doctor"/>
        </a:ext>
      </dgm:extLst>
    </dgm:pt>
    <dgm:pt modelId="{063C370D-CD3B-49CC-9194-BF5FF35FEFFC}" type="pres">
      <dgm:prSet presAssocID="{21E60F5D-C0B2-4F9B-89B1-D162F64CF520}" presName="spaceRect" presStyleCnt="0"/>
      <dgm:spPr/>
    </dgm:pt>
    <dgm:pt modelId="{670D1F28-D762-4C41-A2FA-192A26DDEFDE}" type="pres">
      <dgm:prSet presAssocID="{21E60F5D-C0B2-4F9B-89B1-D162F64CF520}" presName="parTx" presStyleLbl="revTx" presStyleIdx="3" presStyleCnt="4">
        <dgm:presLayoutVars>
          <dgm:chMax val="0"/>
          <dgm:chPref val="0"/>
        </dgm:presLayoutVars>
      </dgm:prSet>
      <dgm:spPr/>
    </dgm:pt>
  </dgm:ptLst>
  <dgm:cxnLst>
    <dgm:cxn modelId="{DE30D901-C244-4A3C-9DFF-47A3840B5257}" srcId="{A524218A-14F3-492E-8C77-A9334417F38A}" destId="{EE4AE0C8-422A-46B6-B517-8397C034BE54}" srcOrd="1" destOrd="0" parTransId="{FC6B5355-CAB5-4FAC-841C-33D2D7E4636B}" sibTransId="{EC0A62D5-A8BB-4D4D-BC8C-4B779F5C7870}"/>
    <dgm:cxn modelId="{29CC3514-E6CF-42DF-9249-E95E981A7AFA}" type="presOf" srcId="{60DF1DBB-BEC6-4300-80D1-ACEA3CC13560}" destId="{7FAA077C-D996-44C6-87A2-B5A950384FD5}" srcOrd="0" destOrd="0" presId="urn:microsoft.com/office/officeart/2018/2/layout/IconVerticalSolidList"/>
    <dgm:cxn modelId="{DBFB8B45-C47C-4607-AD7D-FC3F468F904A}" type="presOf" srcId="{98100654-2F0D-441B-91BF-E9AE82D24B16}" destId="{789DF3EC-6B51-46E0-A4AE-4674A8055FA1}" srcOrd="0" destOrd="0" presId="urn:microsoft.com/office/officeart/2018/2/layout/IconVerticalSolidList"/>
    <dgm:cxn modelId="{8D707379-89FB-475D-A5F8-7DA739B0EBFB}" type="presOf" srcId="{21E60F5D-C0B2-4F9B-89B1-D162F64CF520}" destId="{670D1F28-D762-4C41-A2FA-192A26DDEFDE}" srcOrd="0" destOrd="0" presId="urn:microsoft.com/office/officeart/2018/2/layout/IconVerticalSolidList"/>
    <dgm:cxn modelId="{8C230E9D-7DB8-4AF9-9CA6-C36612258685}" type="presOf" srcId="{A524218A-14F3-492E-8C77-A9334417F38A}" destId="{C8B76359-15A6-48EC-A14B-48B0B3FEAAF7}" srcOrd="0" destOrd="0" presId="urn:microsoft.com/office/officeart/2018/2/layout/IconVerticalSolidList"/>
    <dgm:cxn modelId="{B113ABA3-3186-4CC3-A724-F91D32150AAA}" srcId="{A524218A-14F3-492E-8C77-A9334417F38A}" destId="{21E60F5D-C0B2-4F9B-89B1-D162F64CF520}" srcOrd="3" destOrd="0" parTransId="{5CCA1C3D-2BA7-43B7-8A20-A3A272501D97}" sibTransId="{1FDC17D2-2422-4453-BD21-16BB7752421B}"/>
    <dgm:cxn modelId="{73FED8C0-E2E2-4FD0-8CF0-984D9B26E20F}" srcId="{A524218A-14F3-492E-8C77-A9334417F38A}" destId="{98100654-2F0D-441B-91BF-E9AE82D24B16}" srcOrd="2" destOrd="0" parTransId="{567BB708-2260-48E7-B07D-9F78CC174627}" sibTransId="{98D57112-B6AB-462B-BBB8-68F90553B507}"/>
    <dgm:cxn modelId="{BDA090D4-A87F-48BA-A625-8E5659F53853}" srcId="{A524218A-14F3-492E-8C77-A9334417F38A}" destId="{60DF1DBB-BEC6-4300-80D1-ACEA3CC13560}" srcOrd="0" destOrd="0" parTransId="{5616F2DE-FC7C-4AA6-9B9A-A08B95A3B5ED}" sibTransId="{071C9B5C-C5D4-4853-810A-DED066932A3F}"/>
    <dgm:cxn modelId="{C34C8FDB-06C9-421E-981C-D8CDD1F4209F}" type="presOf" srcId="{EE4AE0C8-422A-46B6-B517-8397C034BE54}" destId="{B47871C2-A9E3-4D75-81B1-6D0051ACBAFD}" srcOrd="0" destOrd="0" presId="urn:microsoft.com/office/officeart/2018/2/layout/IconVerticalSolidList"/>
    <dgm:cxn modelId="{D45CD3A7-9506-4AF0-8B2E-7FE4E1E5BBCD}" type="presParOf" srcId="{C8B76359-15A6-48EC-A14B-48B0B3FEAAF7}" destId="{77D0C57C-69D4-4EB3-9788-69BA906295E9}" srcOrd="0" destOrd="0" presId="urn:microsoft.com/office/officeart/2018/2/layout/IconVerticalSolidList"/>
    <dgm:cxn modelId="{22F9186F-5DA3-4E3E-83B0-F55ED46D65B2}" type="presParOf" srcId="{77D0C57C-69D4-4EB3-9788-69BA906295E9}" destId="{8364C371-2499-4392-B573-4D2C35B46E32}" srcOrd="0" destOrd="0" presId="urn:microsoft.com/office/officeart/2018/2/layout/IconVerticalSolidList"/>
    <dgm:cxn modelId="{C85CD6DF-968E-4D3E-83A2-939995456DA4}" type="presParOf" srcId="{77D0C57C-69D4-4EB3-9788-69BA906295E9}" destId="{417C6D95-EEC7-40DF-ADBC-9522F19123ED}" srcOrd="1" destOrd="0" presId="urn:microsoft.com/office/officeart/2018/2/layout/IconVerticalSolidList"/>
    <dgm:cxn modelId="{71C95507-474F-4080-ABEC-D5A41E3FA8DE}" type="presParOf" srcId="{77D0C57C-69D4-4EB3-9788-69BA906295E9}" destId="{23BE0142-BCAE-44E1-8391-C64C02110073}" srcOrd="2" destOrd="0" presId="urn:microsoft.com/office/officeart/2018/2/layout/IconVerticalSolidList"/>
    <dgm:cxn modelId="{234B91FC-954A-4C33-B28A-B0B6449168FD}" type="presParOf" srcId="{77D0C57C-69D4-4EB3-9788-69BA906295E9}" destId="{7FAA077C-D996-44C6-87A2-B5A950384FD5}" srcOrd="3" destOrd="0" presId="urn:microsoft.com/office/officeart/2018/2/layout/IconVerticalSolidList"/>
    <dgm:cxn modelId="{B5041D6A-A74D-4177-8053-4A372E891311}" type="presParOf" srcId="{C8B76359-15A6-48EC-A14B-48B0B3FEAAF7}" destId="{4989B1D2-C943-401B-930A-C41FB7FA7200}" srcOrd="1" destOrd="0" presId="urn:microsoft.com/office/officeart/2018/2/layout/IconVerticalSolidList"/>
    <dgm:cxn modelId="{EC375BDA-F4CB-4B42-8BB8-FDBE7E24B2B2}" type="presParOf" srcId="{C8B76359-15A6-48EC-A14B-48B0B3FEAAF7}" destId="{43DB628E-07E3-48D6-BF02-1D5471FAE12F}" srcOrd="2" destOrd="0" presId="urn:microsoft.com/office/officeart/2018/2/layout/IconVerticalSolidList"/>
    <dgm:cxn modelId="{8E6A1C30-3224-4D24-8980-5997A6795CEF}" type="presParOf" srcId="{43DB628E-07E3-48D6-BF02-1D5471FAE12F}" destId="{E62FB3D2-FEFB-46F9-8422-CD693253AF85}" srcOrd="0" destOrd="0" presId="urn:microsoft.com/office/officeart/2018/2/layout/IconVerticalSolidList"/>
    <dgm:cxn modelId="{29166515-EB14-4606-8253-FD9445D2F2FD}" type="presParOf" srcId="{43DB628E-07E3-48D6-BF02-1D5471FAE12F}" destId="{551B397D-B462-44E6-938E-4F3531BE770E}" srcOrd="1" destOrd="0" presId="urn:microsoft.com/office/officeart/2018/2/layout/IconVerticalSolidList"/>
    <dgm:cxn modelId="{0B4FF411-9063-4F03-8FA4-062740BCB86D}" type="presParOf" srcId="{43DB628E-07E3-48D6-BF02-1D5471FAE12F}" destId="{1407B435-7BC5-40D1-B92D-EFE770BF7A55}" srcOrd="2" destOrd="0" presId="urn:microsoft.com/office/officeart/2018/2/layout/IconVerticalSolidList"/>
    <dgm:cxn modelId="{B2C16587-D820-4CC7-86CA-F7EC976FF5D3}" type="presParOf" srcId="{43DB628E-07E3-48D6-BF02-1D5471FAE12F}" destId="{B47871C2-A9E3-4D75-81B1-6D0051ACBAFD}" srcOrd="3" destOrd="0" presId="urn:microsoft.com/office/officeart/2018/2/layout/IconVerticalSolidList"/>
    <dgm:cxn modelId="{5AAEBBB5-F00A-4F8A-BFA4-97E6CBA40EDB}" type="presParOf" srcId="{C8B76359-15A6-48EC-A14B-48B0B3FEAAF7}" destId="{72E5C685-99BA-4C1E-A28C-D835B367ED48}" srcOrd="3" destOrd="0" presId="urn:microsoft.com/office/officeart/2018/2/layout/IconVerticalSolidList"/>
    <dgm:cxn modelId="{08DA46E8-7AAF-4117-9B3F-812951FA8876}" type="presParOf" srcId="{C8B76359-15A6-48EC-A14B-48B0B3FEAAF7}" destId="{B98931FC-9C7C-455D-BACB-A454052C5D69}" srcOrd="4" destOrd="0" presId="urn:microsoft.com/office/officeart/2018/2/layout/IconVerticalSolidList"/>
    <dgm:cxn modelId="{439B0DFB-5032-425D-A842-8C11BEF82827}" type="presParOf" srcId="{B98931FC-9C7C-455D-BACB-A454052C5D69}" destId="{D084DFA8-8E4B-400F-B108-DB246F7386A9}" srcOrd="0" destOrd="0" presId="urn:microsoft.com/office/officeart/2018/2/layout/IconVerticalSolidList"/>
    <dgm:cxn modelId="{6F80A035-6E7F-4580-851F-F11E56D17154}" type="presParOf" srcId="{B98931FC-9C7C-455D-BACB-A454052C5D69}" destId="{38EF6B2E-D68B-4657-A89F-0BA0F8962FFE}" srcOrd="1" destOrd="0" presId="urn:microsoft.com/office/officeart/2018/2/layout/IconVerticalSolidList"/>
    <dgm:cxn modelId="{D917D794-331E-4D9D-9441-9917C03E96CB}" type="presParOf" srcId="{B98931FC-9C7C-455D-BACB-A454052C5D69}" destId="{486C58C8-2DBE-4430-9F83-053C16D85D14}" srcOrd="2" destOrd="0" presId="urn:microsoft.com/office/officeart/2018/2/layout/IconVerticalSolidList"/>
    <dgm:cxn modelId="{74D9D03F-2255-41F7-B500-DE98369865C5}" type="presParOf" srcId="{B98931FC-9C7C-455D-BACB-A454052C5D69}" destId="{789DF3EC-6B51-46E0-A4AE-4674A8055FA1}" srcOrd="3" destOrd="0" presId="urn:microsoft.com/office/officeart/2018/2/layout/IconVerticalSolidList"/>
    <dgm:cxn modelId="{5C75F166-0420-4608-8BDC-1CF29A60367C}" type="presParOf" srcId="{C8B76359-15A6-48EC-A14B-48B0B3FEAAF7}" destId="{C5CD8E92-8B91-4EE3-8C2E-BEE396A79821}" srcOrd="5" destOrd="0" presId="urn:microsoft.com/office/officeart/2018/2/layout/IconVerticalSolidList"/>
    <dgm:cxn modelId="{55329847-1CD5-46BB-B736-837C62B69885}" type="presParOf" srcId="{C8B76359-15A6-48EC-A14B-48B0B3FEAAF7}" destId="{62ED2CF3-E760-4327-B0AF-3EE3313118C1}" srcOrd="6" destOrd="0" presId="urn:microsoft.com/office/officeart/2018/2/layout/IconVerticalSolidList"/>
    <dgm:cxn modelId="{130562BE-AAF8-43BF-88E2-4D4C4D4E8C48}" type="presParOf" srcId="{62ED2CF3-E760-4327-B0AF-3EE3313118C1}" destId="{7B499767-ABA4-48EA-A732-8596036A8E96}" srcOrd="0" destOrd="0" presId="urn:microsoft.com/office/officeart/2018/2/layout/IconVerticalSolidList"/>
    <dgm:cxn modelId="{9C98AFB2-0F4C-4B85-B362-432CD597AF1A}" type="presParOf" srcId="{62ED2CF3-E760-4327-B0AF-3EE3313118C1}" destId="{3F3A3018-6B55-40C7-83E2-AB62BC7ADC76}" srcOrd="1" destOrd="0" presId="urn:microsoft.com/office/officeart/2018/2/layout/IconVerticalSolidList"/>
    <dgm:cxn modelId="{07446B95-9652-431F-9863-923399A4C4C9}" type="presParOf" srcId="{62ED2CF3-E760-4327-B0AF-3EE3313118C1}" destId="{063C370D-CD3B-49CC-9194-BF5FF35FEFFC}" srcOrd="2" destOrd="0" presId="urn:microsoft.com/office/officeart/2018/2/layout/IconVerticalSolidList"/>
    <dgm:cxn modelId="{EDCBD022-C926-46D0-9631-7265E5C86C23}" type="presParOf" srcId="{62ED2CF3-E760-4327-B0AF-3EE3313118C1}" destId="{670D1F28-D762-4C41-A2FA-192A26DDEFDE}"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15B262E-A5A2-4C8C-ADEF-DCA4DB4CC049}">
      <dsp:nvSpPr>
        <dsp:cNvPr id="0" name=""/>
        <dsp:cNvSpPr/>
      </dsp:nvSpPr>
      <dsp:spPr>
        <a:xfrm>
          <a:off x="0" y="3932"/>
          <a:ext cx="8065850" cy="599548"/>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2C0896B-1F57-40A8-9F03-740D1BC2181F}">
      <dsp:nvSpPr>
        <dsp:cNvPr id="0" name=""/>
        <dsp:cNvSpPr/>
      </dsp:nvSpPr>
      <dsp:spPr>
        <a:xfrm>
          <a:off x="181363" y="138831"/>
          <a:ext cx="330073" cy="32975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579FA8F-DCD8-408C-932A-D48DEB60B86B}">
      <dsp:nvSpPr>
        <dsp:cNvPr id="0" name=""/>
        <dsp:cNvSpPr/>
      </dsp:nvSpPr>
      <dsp:spPr>
        <a:xfrm>
          <a:off x="692800" y="3932"/>
          <a:ext cx="7259232" cy="8056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264" tIns="85264" rIns="85264" bIns="85264" numCol="1" spcCol="1270" anchor="ctr" anchorCtr="0">
          <a:noAutofit/>
        </a:bodyPr>
        <a:lstStyle/>
        <a:p>
          <a:pPr marL="0" lvl="0" indent="0" algn="l" defTabSz="889000">
            <a:lnSpc>
              <a:spcPct val="90000"/>
            </a:lnSpc>
            <a:spcBef>
              <a:spcPct val="0"/>
            </a:spcBef>
            <a:spcAft>
              <a:spcPct val="35000"/>
            </a:spcAft>
            <a:buNone/>
          </a:pPr>
          <a:r>
            <a:rPr lang="en-CA" sz="2000" i="0" kern="1200" baseline="0" dirty="0"/>
            <a:t>Safety</a:t>
          </a:r>
          <a:r>
            <a:rPr lang="en-CA" sz="2000" b="0" i="0" kern="1200" baseline="0" dirty="0"/>
            <a:t> – notifications will always be done in a way that protects the safety of the NOK and the notification team. </a:t>
          </a:r>
          <a:endParaRPr lang="en-US" sz="2000" kern="1200" dirty="0"/>
        </a:p>
      </dsp:txBody>
      <dsp:txXfrm>
        <a:off x="692800" y="3932"/>
        <a:ext cx="7259232" cy="805642"/>
      </dsp:txXfrm>
    </dsp:sp>
    <dsp:sp modelId="{DE03DE2B-2022-4739-B02A-F3A492A1FA6D}">
      <dsp:nvSpPr>
        <dsp:cNvPr id="0" name=""/>
        <dsp:cNvSpPr/>
      </dsp:nvSpPr>
      <dsp:spPr>
        <a:xfrm>
          <a:off x="0" y="1010986"/>
          <a:ext cx="8065850" cy="599548"/>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6B63FCD-A982-478E-8860-F3696056D8CE}">
      <dsp:nvSpPr>
        <dsp:cNvPr id="0" name=""/>
        <dsp:cNvSpPr/>
      </dsp:nvSpPr>
      <dsp:spPr>
        <a:xfrm>
          <a:off x="181363" y="1145884"/>
          <a:ext cx="330073" cy="32975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B1E1A2C-F164-4EFF-81D9-4CF8528033D7}">
      <dsp:nvSpPr>
        <dsp:cNvPr id="0" name=""/>
        <dsp:cNvSpPr/>
      </dsp:nvSpPr>
      <dsp:spPr>
        <a:xfrm>
          <a:off x="692800" y="1010986"/>
          <a:ext cx="7259232" cy="8056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264" tIns="85264" rIns="85264" bIns="85264" numCol="1" spcCol="1270" anchor="ctr" anchorCtr="0">
          <a:noAutofit/>
        </a:bodyPr>
        <a:lstStyle/>
        <a:p>
          <a:pPr marL="0" lvl="0" indent="0" algn="l" defTabSz="889000">
            <a:lnSpc>
              <a:spcPct val="90000"/>
            </a:lnSpc>
            <a:spcBef>
              <a:spcPct val="0"/>
            </a:spcBef>
            <a:spcAft>
              <a:spcPct val="35000"/>
            </a:spcAft>
            <a:buNone/>
          </a:pPr>
          <a:r>
            <a:rPr lang="en-CA" sz="2000" i="0" kern="1200" baseline="0" dirty="0"/>
            <a:t>Compassion</a:t>
          </a:r>
          <a:r>
            <a:rPr lang="en-CA" sz="2000" b="0" i="0" kern="1200" baseline="0" dirty="0"/>
            <a:t> – notifications will be delivered with compassion and care for the NOK as well as others who may be party to the situation.</a:t>
          </a:r>
          <a:endParaRPr lang="en-US" sz="2000" kern="1200" dirty="0"/>
        </a:p>
      </dsp:txBody>
      <dsp:txXfrm>
        <a:off x="692800" y="1010986"/>
        <a:ext cx="7259232" cy="805642"/>
      </dsp:txXfrm>
    </dsp:sp>
    <dsp:sp modelId="{4BB05E63-6F94-4ED3-B339-647BB50F26DE}">
      <dsp:nvSpPr>
        <dsp:cNvPr id="0" name=""/>
        <dsp:cNvSpPr/>
      </dsp:nvSpPr>
      <dsp:spPr>
        <a:xfrm>
          <a:off x="0" y="2018039"/>
          <a:ext cx="8065850" cy="599548"/>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9BEA8BA-CD86-41B1-B4D1-D5F5D8B42DF2}">
      <dsp:nvSpPr>
        <dsp:cNvPr id="0" name=""/>
        <dsp:cNvSpPr/>
      </dsp:nvSpPr>
      <dsp:spPr>
        <a:xfrm>
          <a:off x="181363" y="2152937"/>
          <a:ext cx="330073" cy="329751"/>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0A0F769-0227-41C0-B95F-5EF444734B8C}">
      <dsp:nvSpPr>
        <dsp:cNvPr id="0" name=""/>
        <dsp:cNvSpPr/>
      </dsp:nvSpPr>
      <dsp:spPr>
        <a:xfrm>
          <a:off x="692800" y="2018039"/>
          <a:ext cx="7259232" cy="8056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264" tIns="85264" rIns="85264" bIns="85264" numCol="1" spcCol="1270" anchor="ctr" anchorCtr="0">
          <a:noAutofit/>
        </a:bodyPr>
        <a:lstStyle/>
        <a:p>
          <a:pPr marL="0" lvl="0" indent="0" algn="l" defTabSz="889000">
            <a:lnSpc>
              <a:spcPct val="90000"/>
            </a:lnSpc>
            <a:spcBef>
              <a:spcPct val="0"/>
            </a:spcBef>
            <a:spcAft>
              <a:spcPct val="35000"/>
            </a:spcAft>
            <a:buNone/>
          </a:pPr>
          <a:r>
            <a:rPr lang="en-CA" sz="2000" i="0" kern="1200" baseline="0" dirty="0"/>
            <a:t>Truth</a:t>
          </a:r>
          <a:r>
            <a:rPr lang="en-CA" sz="2000" b="0" i="0" kern="1200" baseline="0" dirty="0"/>
            <a:t> – notification teams will be truthful in the information they share.  </a:t>
          </a:r>
          <a:endParaRPr lang="en-US" sz="2000" kern="1200" dirty="0"/>
        </a:p>
      </dsp:txBody>
      <dsp:txXfrm>
        <a:off x="692800" y="2018039"/>
        <a:ext cx="7259232" cy="805642"/>
      </dsp:txXfrm>
    </dsp:sp>
    <dsp:sp modelId="{14A90F53-10BE-417C-83AA-852E8D6E3920}">
      <dsp:nvSpPr>
        <dsp:cNvPr id="0" name=""/>
        <dsp:cNvSpPr/>
      </dsp:nvSpPr>
      <dsp:spPr>
        <a:xfrm>
          <a:off x="0" y="3025092"/>
          <a:ext cx="8065850" cy="599548"/>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059BBA5-5153-4027-BED6-9E81DFD2CA8E}">
      <dsp:nvSpPr>
        <dsp:cNvPr id="0" name=""/>
        <dsp:cNvSpPr/>
      </dsp:nvSpPr>
      <dsp:spPr>
        <a:xfrm>
          <a:off x="181363" y="3159990"/>
          <a:ext cx="330073" cy="329751"/>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1822C82-7004-4D82-B722-993D3A0F8C13}">
      <dsp:nvSpPr>
        <dsp:cNvPr id="0" name=""/>
        <dsp:cNvSpPr/>
      </dsp:nvSpPr>
      <dsp:spPr>
        <a:xfrm>
          <a:off x="692800" y="3025092"/>
          <a:ext cx="7259232" cy="8056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264" tIns="85264" rIns="85264" bIns="85264" numCol="1" spcCol="1270" anchor="ctr" anchorCtr="0">
          <a:noAutofit/>
        </a:bodyPr>
        <a:lstStyle/>
        <a:p>
          <a:pPr marL="0" lvl="0" indent="0" algn="l" defTabSz="889000">
            <a:lnSpc>
              <a:spcPct val="90000"/>
            </a:lnSpc>
            <a:spcBef>
              <a:spcPct val="0"/>
            </a:spcBef>
            <a:spcAft>
              <a:spcPct val="35000"/>
            </a:spcAft>
            <a:buNone/>
          </a:pPr>
          <a:r>
            <a:rPr lang="en-CA" sz="2000" i="0" kern="1200" baseline="0"/>
            <a:t>Respect</a:t>
          </a:r>
          <a:r>
            <a:rPr lang="en-CA" sz="2000" b="0" i="0" kern="1200" baseline="0"/>
            <a:t> – notification teams will treat the NOK and the deceased with utmost respect and dignity.</a:t>
          </a:r>
          <a:endParaRPr lang="en-US" sz="2000" kern="1200"/>
        </a:p>
      </dsp:txBody>
      <dsp:txXfrm>
        <a:off x="692800" y="3025092"/>
        <a:ext cx="7259232" cy="805642"/>
      </dsp:txXfrm>
    </dsp:sp>
    <dsp:sp modelId="{1EAF96E1-BA5D-4835-9CCB-D9DD54268278}">
      <dsp:nvSpPr>
        <dsp:cNvPr id="0" name=""/>
        <dsp:cNvSpPr/>
      </dsp:nvSpPr>
      <dsp:spPr>
        <a:xfrm>
          <a:off x="0" y="4032145"/>
          <a:ext cx="8065850" cy="599548"/>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D44CF14-FBA7-42A4-8684-D87A73AD2416}">
      <dsp:nvSpPr>
        <dsp:cNvPr id="0" name=""/>
        <dsp:cNvSpPr/>
      </dsp:nvSpPr>
      <dsp:spPr>
        <a:xfrm>
          <a:off x="181363" y="4167044"/>
          <a:ext cx="330073" cy="329751"/>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390038E-4CFE-4B04-A06D-780708EEF61E}">
      <dsp:nvSpPr>
        <dsp:cNvPr id="0" name=""/>
        <dsp:cNvSpPr/>
      </dsp:nvSpPr>
      <dsp:spPr>
        <a:xfrm>
          <a:off x="692800" y="4032145"/>
          <a:ext cx="7259232" cy="8056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264" tIns="85264" rIns="85264" bIns="85264" numCol="1" spcCol="1270" anchor="ctr" anchorCtr="0">
          <a:noAutofit/>
        </a:bodyPr>
        <a:lstStyle/>
        <a:p>
          <a:pPr marL="0" lvl="0" indent="0" algn="l" defTabSz="889000">
            <a:lnSpc>
              <a:spcPct val="90000"/>
            </a:lnSpc>
            <a:spcBef>
              <a:spcPct val="0"/>
            </a:spcBef>
            <a:spcAft>
              <a:spcPct val="35000"/>
            </a:spcAft>
            <a:buNone/>
          </a:pPr>
          <a:r>
            <a:rPr lang="en-CA" sz="2000" i="0" kern="1200" baseline="0"/>
            <a:t>Timeliness</a:t>
          </a:r>
          <a:r>
            <a:rPr lang="en-CA" sz="2000" b="0" i="0" kern="1200" baseline="0"/>
            <a:t> – notifications will be done as quickly and efficiently as possible without compromising the other values.</a:t>
          </a:r>
          <a:endParaRPr lang="en-US" sz="2000" kern="1200"/>
        </a:p>
      </dsp:txBody>
      <dsp:txXfrm>
        <a:off x="692800" y="4032145"/>
        <a:ext cx="7259232" cy="805642"/>
      </dsp:txXfrm>
    </dsp:sp>
    <dsp:sp modelId="{E9649691-68EE-4F24-BEF1-53A0AA8D9114}">
      <dsp:nvSpPr>
        <dsp:cNvPr id="0" name=""/>
        <dsp:cNvSpPr/>
      </dsp:nvSpPr>
      <dsp:spPr>
        <a:xfrm>
          <a:off x="0" y="5039199"/>
          <a:ext cx="8065850" cy="599548"/>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10D3902-462C-40D5-BA9E-391F07EA6C00}">
      <dsp:nvSpPr>
        <dsp:cNvPr id="0" name=""/>
        <dsp:cNvSpPr/>
      </dsp:nvSpPr>
      <dsp:spPr>
        <a:xfrm>
          <a:off x="181363" y="5174097"/>
          <a:ext cx="330073" cy="329751"/>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8F416BA-2C3C-4912-B22C-2B64281F3161}">
      <dsp:nvSpPr>
        <dsp:cNvPr id="0" name=""/>
        <dsp:cNvSpPr/>
      </dsp:nvSpPr>
      <dsp:spPr>
        <a:xfrm>
          <a:off x="692800" y="5039199"/>
          <a:ext cx="7259232" cy="8056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264" tIns="85264" rIns="85264" bIns="85264" numCol="1" spcCol="1270" anchor="ctr" anchorCtr="0">
          <a:noAutofit/>
        </a:bodyPr>
        <a:lstStyle/>
        <a:p>
          <a:pPr marL="0" lvl="0" indent="0" algn="l" defTabSz="889000">
            <a:lnSpc>
              <a:spcPct val="90000"/>
            </a:lnSpc>
            <a:spcBef>
              <a:spcPct val="0"/>
            </a:spcBef>
            <a:spcAft>
              <a:spcPct val="35000"/>
            </a:spcAft>
            <a:buNone/>
          </a:pPr>
          <a:r>
            <a:rPr lang="en-CA" sz="2000" i="0" kern="1200" baseline="0"/>
            <a:t>Professionalism</a:t>
          </a:r>
          <a:r>
            <a:rPr lang="en-CA" sz="2000" b="0" i="0" kern="1200" baseline="0"/>
            <a:t> – NOK teams represent the CAF and because of the nature of an NOK Notification should adhere to the highest standards of professional conduct. </a:t>
          </a:r>
          <a:endParaRPr lang="en-US" sz="2000" kern="1200"/>
        </a:p>
      </dsp:txBody>
      <dsp:txXfrm>
        <a:off x="692800" y="5039199"/>
        <a:ext cx="7259232" cy="805642"/>
      </dsp:txXfrm>
    </dsp:sp>
    <dsp:sp modelId="{807E154D-F31E-4002-87D7-ECF61A449F94}">
      <dsp:nvSpPr>
        <dsp:cNvPr id="0" name=""/>
        <dsp:cNvSpPr/>
      </dsp:nvSpPr>
      <dsp:spPr>
        <a:xfrm>
          <a:off x="0" y="6046252"/>
          <a:ext cx="8065850" cy="599548"/>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FE4E2AE-29E9-4BF4-B8CE-522B1C047DD0}">
      <dsp:nvSpPr>
        <dsp:cNvPr id="0" name=""/>
        <dsp:cNvSpPr/>
      </dsp:nvSpPr>
      <dsp:spPr>
        <a:xfrm>
          <a:off x="181363" y="6181150"/>
          <a:ext cx="330073" cy="329751"/>
        </a:xfrm>
        <a:prstGeom prst="rect">
          <a:avLst/>
        </a:prstGeom>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D6A3D46-8DF0-48F6-B25A-10FE10E21932}">
      <dsp:nvSpPr>
        <dsp:cNvPr id="0" name=""/>
        <dsp:cNvSpPr/>
      </dsp:nvSpPr>
      <dsp:spPr>
        <a:xfrm>
          <a:off x="692800" y="6046252"/>
          <a:ext cx="7259232" cy="8056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264" tIns="85264" rIns="85264" bIns="85264" numCol="1" spcCol="1270" anchor="ctr" anchorCtr="0">
          <a:noAutofit/>
        </a:bodyPr>
        <a:lstStyle/>
        <a:p>
          <a:pPr marL="0" lvl="0" indent="0" algn="l" defTabSz="889000">
            <a:lnSpc>
              <a:spcPct val="90000"/>
            </a:lnSpc>
            <a:spcBef>
              <a:spcPct val="0"/>
            </a:spcBef>
            <a:spcAft>
              <a:spcPct val="35000"/>
            </a:spcAft>
            <a:buNone/>
          </a:pPr>
          <a:r>
            <a:rPr lang="en-CA" sz="2000" i="0" kern="1200" baseline="0" dirty="0"/>
            <a:t>Public acceptability </a:t>
          </a:r>
          <a:r>
            <a:rPr lang="en-CA" sz="2000" b="0" i="0" kern="1200" baseline="0" dirty="0"/>
            <a:t>– all decisions and actions will be taken with the confident knowledge that it will be deemed right under public social scrutiny. (i.e., Globe and Mail test)</a:t>
          </a:r>
          <a:endParaRPr lang="en-US" sz="2000" kern="1200" dirty="0"/>
        </a:p>
      </dsp:txBody>
      <dsp:txXfrm>
        <a:off x="692800" y="6046252"/>
        <a:ext cx="7259232" cy="80564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40BBF69-7A7A-4AB0-8821-367796872702}">
      <dsp:nvSpPr>
        <dsp:cNvPr id="0" name=""/>
        <dsp:cNvSpPr/>
      </dsp:nvSpPr>
      <dsp:spPr>
        <a:xfrm>
          <a:off x="177105" y="1546"/>
          <a:ext cx="2327671" cy="1396603"/>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CA" sz="2400" i="0" kern="1200" dirty="0"/>
            <a:t>BE READY for the Call</a:t>
          </a:r>
          <a:endParaRPr lang="en-US" sz="2400" kern="1200" dirty="0"/>
        </a:p>
      </dsp:txBody>
      <dsp:txXfrm>
        <a:off x="177105" y="1546"/>
        <a:ext cx="2327671" cy="1396603"/>
      </dsp:txXfrm>
    </dsp:sp>
    <dsp:sp modelId="{7452342E-384F-4139-8715-FF062570ACC0}">
      <dsp:nvSpPr>
        <dsp:cNvPr id="0" name=""/>
        <dsp:cNvSpPr/>
      </dsp:nvSpPr>
      <dsp:spPr>
        <a:xfrm>
          <a:off x="2737544" y="1546"/>
          <a:ext cx="2327671" cy="1396603"/>
        </a:xfrm>
        <a:prstGeom prst="rect">
          <a:avLst/>
        </a:prstGeom>
        <a:solidFill>
          <a:schemeClr val="accent5">
            <a:hueOff val="158035"/>
            <a:satOff val="1794"/>
            <a:lumOff val="162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CA" sz="2400" i="0" kern="1200"/>
            <a:t>RESEARCH</a:t>
          </a:r>
          <a:endParaRPr lang="en-US" sz="2400" kern="1200"/>
        </a:p>
      </dsp:txBody>
      <dsp:txXfrm>
        <a:off x="2737544" y="1546"/>
        <a:ext cx="2327671" cy="1396603"/>
      </dsp:txXfrm>
    </dsp:sp>
    <dsp:sp modelId="{6A209C17-42B2-4FCE-A3E0-D7BB000A1A88}">
      <dsp:nvSpPr>
        <dsp:cNvPr id="0" name=""/>
        <dsp:cNvSpPr/>
      </dsp:nvSpPr>
      <dsp:spPr>
        <a:xfrm>
          <a:off x="5297983" y="1546"/>
          <a:ext cx="2327671" cy="1396603"/>
        </a:xfrm>
        <a:prstGeom prst="rect">
          <a:avLst/>
        </a:prstGeom>
        <a:solidFill>
          <a:schemeClr val="accent5">
            <a:hueOff val="316071"/>
            <a:satOff val="3589"/>
            <a:lumOff val="324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CA" sz="2400" i="0" kern="1200"/>
            <a:t>CHECK, Check and Recheck</a:t>
          </a:r>
          <a:endParaRPr lang="en-US" sz="2400" kern="1200"/>
        </a:p>
      </dsp:txBody>
      <dsp:txXfrm>
        <a:off x="5297983" y="1546"/>
        <a:ext cx="2327671" cy="1396603"/>
      </dsp:txXfrm>
    </dsp:sp>
    <dsp:sp modelId="{AF6FCCC3-EA94-47A5-94C3-5821AC2964F0}">
      <dsp:nvSpPr>
        <dsp:cNvPr id="0" name=""/>
        <dsp:cNvSpPr/>
      </dsp:nvSpPr>
      <dsp:spPr>
        <a:xfrm>
          <a:off x="7858422" y="1546"/>
          <a:ext cx="2327671" cy="1396603"/>
        </a:xfrm>
        <a:prstGeom prst="rect">
          <a:avLst/>
        </a:prstGeom>
        <a:solidFill>
          <a:schemeClr val="accent5">
            <a:hueOff val="474106"/>
            <a:satOff val="5383"/>
            <a:lumOff val="487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CA" sz="2400" i="0" kern="1200"/>
            <a:t>REHEARSE</a:t>
          </a:r>
          <a:endParaRPr lang="en-US" sz="2400" kern="1200"/>
        </a:p>
      </dsp:txBody>
      <dsp:txXfrm>
        <a:off x="7858422" y="1546"/>
        <a:ext cx="2327671" cy="1396603"/>
      </dsp:txXfrm>
    </dsp:sp>
    <dsp:sp modelId="{2C1E3811-C57C-4F7F-AB40-87BE59935DC2}">
      <dsp:nvSpPr>
        <dsp:cNvPr id="0" name=""/>
        <dsp:cNvSpPr/>
      </dsp:nvSpPr>
      <dsp:spPr>
        <a:xfrm>
          <a:off x="177105" y="1630917"/>
          <a:ext cx="2327671" cy="1396603"/>
        </a:xfrm>
        <a:prstGeom prst="rect">
          <a:avLst/>
        </a:prstGeom>
        <a:solidFill>
          <a:schemeClr val="accent5">
            <a:hueOff val="632142"/>
            <a:satOff val="7178"/>
            <a:lumOff val="649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CA" sz="2400" i="0" kern="1200"/>
            <a:t>NOTIFY</a:t>
          </a:r>
          <a:endParaRPr lang="en-US" sz="2400" kern="1200"/>
        </a:p>
      </dsp:txBody>
      <dsp:txXfrm>
        <a:off x="177105" y="1630917"/>
        <a:ext cx="2327671" cy="1396603"/>
      </dsp:txXfrm>
    </dsp:sp>
    <dsp:sp modelId="{02BF5146-A6A1-4073-85D5-185E0AA7F2EB}">
      <dsp:nvSpPr>
        <dsp:cNvPr id="0" name=""/>
        <dsp:cNvSpPr/>
      </dsp:nvSpPr>
      <dsp:spPr>
        <a:xfrm>
          <a:off x="2737544" y="1630917"/>
          <a:ext cx="2327671" cy="1396603"/>
        </a:xfrm>
        <a:prstGeom prst="rect">
          <a:avLst/>
        </a:prstGeom>
        <a:solidFill>
          <a:schemeClr val="accent5">
            <a:hueOff val="790177"/>
            <a:satOff val="8972"/>
            <a:lumOff val="812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CA" sz="2400" i="0" kern="1200"/>
            <a:t>SUPPORT</a:t>
          </a:r>
          <a:endParaRPr lang="en-US" sz="2400" kern="1200"/>
        </a:p>
      </dsp:txBody>
      <dsp:txXfrm>
        <a:off x="2737544" y="1630917"/>
        <a:ext cx="2327671" cy="1396603"/>
      </dsp:txXfrm>
    </dsp:sp>
    <dsp:sp modelId="{AAA0D438-91D8-4A09-887B-36E44F8CAA12}">
      <dsp:nvSpPr>
        <dsp:cNvPr id="0" name=""/>
        <dsp:cNvSpPr/>
      </dsp:nvSpPr>
      <dsp:spPr>
        <a:xfrm>
          <a:off x="5297983" y="1630917"/>
          <a:ext cx="2327671" cy="1396603"/>
        </a:xfrm>
        <a:prstGeom prst="rect">
          <a:avLst/>
        </a:prstGeom>
        <a:solidFill>
          <a:schemeClr val="accent5">
            <a:hueOff val="948213"/>
            <a:satOff val="10767"/>
            <a:lumOff val="974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CA" sz="2400" i="0" kern="1200"/>
            <a:t>DEPART</a:t>
          </a:r>
          <a:endParaRPr lang="en-US" sz="2400" kern="1200"/>
        </a:p>
      </dsp:txBody>
      <dsp:txXfrm>
        <a:off x="5297983" y="1630917"/>
        <a:ext cx="2327671" cy="1396603"/>
      </dsp:txXfrm>
    </dsp:sp>
    <dsp:sp modelId="{46B24CF6-96D3-46BC-A9E9-1704A2186D68}">
      <dsp:nvSpPr>
        <dsp:cNvPr id="0" name=""/>
        <dsp:cNvSpPr/>
      </dsp:nvSpPr>
      <dsp:spPr>
        <a:xfrm>
          <a:off x="7858422" y="1630917"/>
          <a:ext cx="2327671" cy="1396603"/>
        </a:xfrm>
        <a:prstGeom prst="rect">
          <a:avLst/>
        </a:prstGeom>
        <a:solidFill>
          <a:schemeClr val="accent5">
            <a:hueOff val="1106248"/>
            <a:satOff val="12561"/>
            <a:lumOff val="1137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CA" sz="2400" i="0" kern="1200"/>
            <a:t>DEFUSE/DEBRIEF</a:t>
          </a:r>
          <a:endParaRPr lang="en-US" sz="2400" kern="1200"/>
        </a:p>
      </dsp:txBody>
      <dsp:txXfrm>
        <a:off x="7858422" y="1630917"/>
        <a:ext cx="2327671" cy="139660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8D08E70-8442-49CB-9297-7E61F6ACA22B}">
      <dsp:nvSpPr>
        <dsp:cNvPr id="0" name=""/>
        <dsp:cNvSpPr/>
      </dsp:nvSpPr>
      <dsp:spPr>
        <a:xfrm>
          <a:off x="0" y="76053"/>
          <a:ext cx="10363826" cy="75582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CA" sz="1900" b="0" i="0" kern="1200" baseline="0" dirty="0"/>
            <a:t>This happens most often in situations where a member or NOK is injured or dies in a non-controlled communications environment.</a:t>
          </a:r>
          <a:endParaRPr lang="en-US" sz="1900" kern="1200" dirty="0"/>
        </a:p>
      </dsp:txBody>
      <dsp:txXfrm>
        <a:off x="36896" y="112949"/>
        <a:ext cx="10290034" cy="682028"/>
      </dsp:txXfrm>
    </dsp:sp>
    <dsp:sp modelId="{0969EBC7-88AC-4E05-BC5D-1677218F2FEE}">
      <dsp:nvSpPr>
        <dsp:cNvPr id="0" name=""/>
        <dsp:cNvSpPr/>
      </dsp:nvSpPr>
      <dsp:spPr>
        <a:xfrm>
          <a:off x="0" y="886593"/>
          <a:ext cx="10363826" cy="75582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CA" sz="1900" b="0" i="0" kern="1200" baseline="0"/>
            <a:t>Follow the same steps as you would for a notification.</a:t>
          </a:r>
          <a:endParaRPr lang="en-US" sz="1900" kern="1200"/>
        </a:p>
      </dsp:txBody>
      <dsp:txXfrm>
        <a:off x="36896" y="923489"/>
        <a:ext cx="10290034" cy="682028"/>
      </dsp:txXfrm>
    </dsp:sp>
    <dsp:sp modelId="{B8B0E45D-8E79-48C4-9D22-27FDA3A5D88D}">
      <dsp:nvSpPr>
        <dsp:cNvPr id="0" name=""/>
        <dsp:cNvSpPr/>
      </dsp:nvSpPr>
      <dsp:spPr>
        <a:xfrm>
          <a:off x="0" y="1697134"/>
          <a:ext cx="10363826" cy="75582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CA" sz="1900" b="0" i="0" kern="1200" baseline="0"/>
            <a:t>The main difference is what is said once the command team arrives.</a:t>
          </a:r>
          <a:endParaRPr lang="en-US" sz="1900" kern="1200"/>
        </a:p>
      </dsp:txBody>
      <dsp:txXfrm>
        <a:off x="36896" y="1734030"/>
        <a:ext cx="10290034" cy="682028"/>
      </dsp:txXfrm>
    </dsp:sp>
    <dsp:sp modelId="{6EB2655B-0380-4E9C-BEBC-0626166532D1}">
      <dsp:nvSpPr>
        <dsp:cNvPr id="0" name=""/>
        <dsp:cNvSpPr/>
      </dsp:nvSpPr>
      <dsp:spPr>
        <a:xfrm>
          <a:off x="0" y="2507674"/>
          <a:ext cx="10363826" cy="75582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CA" sz="1900" b="0" i="0" kern="1200" baseline="0" dirty="0"/>
            <a:t>The goal is to </a:t>
          </a:r>
          <a:r>
            <a:rPr lang="en-CA" sz="1900" b="0" i="0" u="sng" kern="1200" baseline="0" dirty="0"/>
            <a:t>express your sympathy or condolence</a:t>
          </a:r>
          <a:r>
            <a:rPr lang="en-CA" sz="1900" b="0" i="0" kern="1200" baseline="0" dirty="0"/>
            <a:t> to the person/s you are meeting with, then provide support (step 6).</a:t>
          </a:r>
          <a:endParaRPr lang="en-US" sz="1900" kern="1200" dirty="0"/>
        </a:p>
      </dsp:txBody>
      <dsp:txXfrm>
        <a:off x="36896" y="2544570"/>
        <a:ext cx="10290034" cy="68202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64C371-2499-4392-B573-4D2C35B46E32}">
      <dsp:nvSpPr>
        <dsp:cNvPr id="0" name=""/>
        <dsp:cNvSpPr/>
      </dsp:nvSpPr>
      <dsp:spPr>
        <a:xfrm>
          <a:off x="0" y="2845"/>
          <a:ext cx="8065850" cy="1442134"/>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17C6D95-EEC7-40DF-ADBC-9522F19123ED}">
      <dsp:nvSpPr>
        <dsp:cNvPr id="0" name=""/>
        <dsp:cNvSpPr/>
      </dsp:nvSpPr>
      <dsp:spPr>
        <a:xfrm>
          <a:off x="436245" y="327325"/>
          <a:ext cx="793173" cy="793173"/>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FAA077C-D996-44C6-87A2-B5A950384FD5}">
      <dsp:nvSpPr>
        <dsp:cNvPr id="0" name=""/>
        <dsp:cNvSpPr/>
      </dsp:nvSpPr>
      <dsp:spPr>
        <a:xfrm>
          <a:off x="1665664" y="2845"/>
          <a:ext cx="6400185" cy="14421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626" tIns="152626" rIns="152626" bIns="152626" numCol="1" spcCol="1270" anchor="ctr" anchorCtr="0">
          <a:noAutofit/>
        </a:bodyPr>
        <a:lstStyle/>
        <a:p>
          <a:pPr marL="0" lvl="0" indent="0" algn="l" defTabSz="1066800">
            <a:lnSpc>
              <a:spcPct val="90000"/>
            </a:lnSpc>
            <a:spcBef>
              <a:spcPct val="0"/>
            </a:spcBef>
            <a:spcAft>
              <a:spcPct val="35000"/>
            </a:spcAft>
            <a:buNone/>
          </a:pPr>
          <a:r>
            <a:rPr lang="en-CA" sz="2400" kern="1200" dirty="0"/>
            <a:t>Never neglect the Defuse / Debrief stage.</a:t>
          </a:r>
          <a:endParaRPr lang="en-US" sz="2400" kern="1200" dirty="0"/>
        </a:p>
      </dsp:txBody>
      <dsp:txXfrm>
        <a:off x="1665664" y="2845"/>
        <a:ext cx="6400185" cy="1442134"/>
      </dsp:txXfrm>
    </dsp:sp>
    <dsp:sp modelId="{E62FB3D2-FEFB-46F9-8422-CD693253AF85}">
      <dsp:nvSpPr>
        <dsp:cNvPr id="0" name=""/>
        <dsp:cNvSpPr/>
      </dsp:nvSpPr>
      <dsp:spPr>
        <a:xfrm>
          <a:off x="0" y="1805513"/>
          <a:ext cx="8065850" cy="1442134"/>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51B397D-B462-44E6-938E-4F3531BE770E}">
      <dsp:nvSpPr>
        <dsp:cNvPr id="0" name=""/>
        <dsp:cNvSpPr/>
      </dsp:nvSpPr>
      <dsp:spPr>
        <a:xfrm>
          <a:off x="436245" y="2129993"/>
          <a:ext cx="793173" cy="793173"/>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47871C2-A9E3-4D75-81B1-6D0051ACBAFD}">
      <dsp:nvSpPr>
        <dsp:cNvPr id="0" name=""/>
        <dsp:cNvSpPr/>
      </dsp:nvSpPr>
      <dsp:spPr>
        <a:xfrm>
          <a:off x="1665664" y="1805513"/>
          <a:ext cx="6400185" cy="14421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626" tIns="152626" rIns="152626" bIns="152626" numCol="1" spcCol="1270" anchor="ctr" anchorCtr="0">
          <a:noAutofit/>
        </a:bodyPr>
        <a:lstStyle/>
        <a:p>
          <a:pPr marL="0" lvl="0" indent="0" algn="l" defTabSz="1066800">
            <a:lnSpc>
              <a:spcPct val="90000"/>
            </a:lnSpc>
            <a:spcBef>
              <a:spcPct val="0"/>
            </a:spcBef>
            <a:spcAft>
              <a:spcPct val="35000"/>
            </a:spcAft>
            <a:buNone/>
          </a:pPr>
          <a:r>
            <a:rPr lang="en-CA" sz="2400" kern="1200" dirty="0"/>
            <a:t>Manage your own reactions and strong emotions.</a:t>
          </a:r>
          <a:endParaRPr lang="en-US" sz="2400" kern="1200" dirty="0"/>
        </a:p>
      </dsp:txBody>
      <dsp:txXfrm>
        <a:off x="1665664" y="1805513"/>
        <a:ext cx="6400185" cy="1442134"/>
      </dsp:txXfrm>
    </dsp:sp>
    <dsp:sp modelId="{D084DFA8-8E4B-400F-B108-DB246F7386A9}">
      <dsp:nvSpPr>
        <dsp:cNvPr id="0" name=""/>
        <dsp:cNvSpPr/>
      </dsp:nvSpPr>
      <dsp:spPr>
        <a:xfrm>
          <a:off x="0" y="3608180"/>
          <a:ext cx="8065850" cy="1442134"/>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8EF6B2E-D68B-4657-A89F-0BA0F8962FFE}">
      <dsp:nvSpPr>
        <dsp:cNvPr id="0" name=""/>
        <dsp:cNvSpPr/>
      </dsp:nvSpPr>
      <dsp:spPr>
        <a:xfrm>
          <a:off x="436245" y="3932660"/>
          <a:ext cx="793173" cy="793173"/>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89DF3EC-6B51-46E0-A4AE-4674A8055FA1}">
      <dsp:nvSpPr>
        <dsp:cNvPr id="0" name=""/>
        <dsp:cNvSpPr/>
      </dsp:nvSpPr>
      <dsp:spPr>
        <a:xfrm>
          <a:off x="1665664" y="3608180"/>
          <a:ext cx="6400185" cy="14421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626" tIns="152626" rIns="152626" bIns="152626" numCol="1" spcCol="1270" anchor="ctr" anchorCtr="0">
          <a:noAutofit/>
        </a:bodyPr>
        <a:lstStyle/>
        <a:p>
          <a:pPr marL="0" lvl="0" indent="0" algn="l" defTabSz="1066800">
            <a:lnSpc>
              <a:spcPct val="90000"/>
            </a:lnSpc>
            <a:spcBef>
              <a:spcPct val="0"/>
            </a:spcBef>
            <a:spcAft>
              <a:spcPct val="35000"/>
            </a:spcAft>
            <a:buNone/>
          </a:pPr>
          <a:r>
            <a:rPr lang="en-CA" sz="2400" kern="1200" dirty="0"/>
            <a:t>Avoid isolation.</a:t>
          </a:r>
          <a:endParaRPr lang="en-US" sz="2400" kern="1200" dirty="0"/>
        </a:p>
      </dsp:txBody>
      <dsp:txXfrm>
        <a:off x="1665664" y="3608180"/>
        <a:ext cx="6400185" cy="1442134"/>
      </dsp:txXfrm>
    </dsp:sp>
    <dsp:sp modelId="{7B499767-ABA4-48EA-A732-8596036A8E96}">
      <dsp:nvSpPr>
        <dsp:cNvPr id="0" name=""/>
        <dsp:cNvSpPr/>
      </dsp:nvSpPr>
      <dsp:spPr>
        <a:xfrm>
          <a:off x="0" y="5410848"/>
          <a:ext cx="8065850" cy="1442134"/>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F3A3018-6B55-40C7-83E2-AB62BC7ADC76}">
      <dsp:nvSpPr>
        <dsp:cNvPr id="0" name=""/>
        <dsp:cNvSpPr/>
      </dsp:nvSpPr>
      <dsp:spPr>
        <a:xfrm>
          <a:off x="436245" y="5735328"/>
          <a:ext cx="793173" cy="793173"/>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70D1F28-D762-4C41-A2FA-192A26DDEFDE}">
      <dsp:nvSpPr>
        <dsp:cNvPr id="0" name=""/>
        <dsp:cNvSpPr/>
      </dsp:nvSpPr>
      <dsp:spPr>
        <a:xfrm>
          <a:off x="1665664" y="5410848"/>
          <a:ext cx="6400185" cy="14421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626" tIns="152626" rIns="152626" bIns="152626" numCol="1" spcCol="1270" anchor="ctr" anchorCtr="0">
          <a:noAutofit/>
        </a:bodyPr>
        <a:lstStyle/>
        <a:p>
          <a:pPr marL="0" lvl="0" indent="0" algn="l" defTabSz="1066800">
            <a:lnSpc>
              <a:spcPct val="90000"/>
            </a:lnSpc>
            <a:spcBef>
              <a:spcPct val="0"/>
            </a:spcBef>
            <a:spcAft>
              <a:spcPct val="35000"/>
            </a:spcAft>
            <a:buNone/>
          </a:pPr>
          <a:r>
            <a:rPr lang="en-CA" sz="2400" kern="1200"/>
            <a:t>Use the Mental Health Continuum to monitor for signs you may need to reach out for help.</a:t>
          </a:r>
          <a:endParaRPr lang="en-US" sz="2400" kern="1200"/>
        </a:p>
      </dsp:txBody>
      <dsp:txXfrm>
        <a:off x="1665664" y="5410848"/>
        <a:ext cx="6400185" cy="1442134"/>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297476C-ED36-4D7F-8B1A-7B1D56732215}" type="datetimeFigureOut">
              <a:rPr lang="en-CA" smtClean="0"/>
              <a:t>2024-09-11</a:t>
            </a:fld>
            <a:endParaRPr lang="en-C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5864795-3BBE-4C05-B907-BC4D51D6D090}" type="slidenum">
              <a:rPr lang="en-CA" smtClean="0"/>
              <a:t>‹#›</a:t>
            </a:fld>
            <a:endParaRPr lang="en-CA"/>
          </a:p>
        </p:txBody>
      </p:sp>
    </p:spTree>
    <p:extLst>
      <p:ext uri="{BB962C8B-B14F-4D97-AF65-F5344CB8AC3E}">
        <p14:creationId xmlns:p14="http://schemas.microsoft.com/office/powerpoint/2010/main" val="13146917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health.com/condition/stress/effects-of-stress-on-the-body" TargetMode="External"/><Relationship Id="rId2" Type="http://schemas.openxmlformats.org/officeDocument/2006/relationships/slide" Target="../slides/slide5.xml"/><Relationship Id="rId1" Type="http://schemas.openxmlformats.org/officeDocument/2006/relationships/notesMaster" Target="../notesMasters/notesMaster1.xml"/><Relationship Id="rId6" Type="http://schemas.openxmlformats.org/officeDocument/2006/relationships/hyperlink" Target="https://www.health.com/condition/stress/how-to-heal-and-grow-from-our-toughest-moments" TargetMode="External"/><Relationship Id="rId5" Type="http://schemas.openxmlformats.org/officeDocument/2006/relationships/hyperlink" Target="https://www.health.com/condition/depression/why-do-people-commit-suicide" TargetMode="External"/><Relationship Id="rId4" Type="http://schemas.openxmlformats.org/officeDocument/2006/relationships/hyperlink" Target="https://www.health.com/condition/depression/types-of-depression"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95864795-3BBE-4C05-B907-BC4D51D6D090}" type="slidenum">
              <a:rPr lang="en-CA" smtClean="0"/>
              <a:t>1</a:t>
            </a:fld>
            <a:endParaRPr lang="en-CA"/>
          </a:p>
        </p:txBody>
      </p:sp>
    </p:spTree>
    <p:extLst>
      <p:ext uri="{BB962C8B-B14F-4D97-AF65-F5344CB8AC3E}">
        <p14:creationId xmlns:p14="http://schemas.microsoft.com/office/powerpoint/2010/main" val="4802401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indent="-269227" algn="ctr">
              <a:spcAft>
                <a:spcPts val="0"/>
              </a:spcAft>
            </a:pPr>
            <a:r>
              <a:rPr lang="en-CA" sz="1200" b="1" i="1" u="sng" dirty="0">
                <a:effectLst>
                  <a:outerShdw blurRad="50800" dist="38100" dir="2700000" algn="tl">
                    <a:srgbClr val="000000">
                      <a:alpha val="40000"/>
                    </a:srgbClr>
                  </a:outerShdw>
                </a:effectLst>
                <a:latin typeface="Verdana" panose="020B0604030504040204" pitchFamily="34" charset="0"/>
                <a:ea typeface="Verdana" panose="020B0604030504040204" pitchFamily="34" charset="0"/>
              </a:rPr>
              <a:t>Guiding Principles for Nonstandard Notifications</a:t>
            </a:r>
            <a:r>
              <a:rPr lang="en-CA" sz="1200" b="1" i="1" u="sng" dirty="0">
                <a:solidFill>
                  <a:srgbClr val="000000"/>
                </a:solidFill>
                <a:effectLst/>
                <a:latin typeface="Verdana" panose="020B0604030504040204" pitchFamily="34" charset="0"/>
                <a:ea typeface="Verdana" panose="020B0604030504040204" pitchFamily="34" charset="0"/>
              </a:rPr>
              <a:t> </a:t>
            </a:r>
            <a:endParaRPr lang="en-CA" sz="1200" dirty="0">
              <a:effectLst/>
              <a:latin typeface="Verdana" panose="020B0604030504040204" pitchFamily="34" charset="0"/>
              <a:ea typeface="Verdana" panose="020B0604030504040204" pitchFamily="34" charset="0"/>
            </a:endParaRPr>
          </a:p>
          <a:p>
            <a:pPr>
              <a:spcAft>
                <a:spcPts val="0"/>
              </a:spcAft>
            </a:pPr>
            <a:r>
              <a:rPr lang="en-CA" sz="1200" b="1" dirty="0">
                <a:effectLst/>
                <a:latin typeface="Verdana" panose="020B0604030504040204" pitchFamily="34" charset="0"/>
                <a:ea typeface="Verdana" panose="020B0604030504040204" pitchFamily="34" charset="0"/>
              </a:rPr>
              <a:t> </a:t>
            </a:r>
            <a:endParaRPr lang="en-CA" sz="1200" dirty="0">
              <a:effectLst/>
              <a:latin typeface="Verdana" panose="020B0604030504040204" pitchFamily="34" charset="0"/>
              <a:ea typeface="Verdana" panose="020B0604030504040204" pitchFamily="34" charset="0"/>
            </a:endParaRPr>
          </a:p>
          <a:p>
            <a:pPr>
              <a:spcAft>
                <a:spcPts val="0"/>
              </a:spcAft>
            </a:pPr>
            <a:r>
              <a:rPr lang="en-CA" sz="1200" b="1" dirty="0">
                <a:effectLst/>
                <a:latin typeface="Verdana" panose="020B0604030504040204" pitchFamily="34" charset="0"/>
                <a:ea typeface="Verdana" panose="020B0604030504040204" pitchFamily="34" charset="0"/>
              </a:rPr>
              <a:t>Sometimes notification may need to be done in a context that falls outside of the norms of this guideline.  (i.e. - mass casualties, remote locations or with NOK of different languages and backgrounds).   In these cases when the process needs to be varied, the following Guiding </a:t>
            </a:r>
            <a:r>
              <a:rPr lang="en-CA" sz="1200" b="1" dirty="0">
                <a:latin typeface="Verdana" panose="020B0604030504040204" pitchFamily="34" charset="0"/>
                <a:ea typeface="Verdana" panose="020B0604030504040204" pitchFamily="34" charset="0"/>
              </a:rPr>
              <a:t>Principles </a:t>
            </a:r>
            <a:r>
              <a:rPr lang="en-CA" sz="1200" b="1" dirty="0">
                <a:effectLst/>
                <a:latin typeface="Verdana" panose="020B0604030504040204" pitchFamily="34" charset="0"/>
                <a:ea typeface="Verdana" panose="020B0604030504040204" pitchFamily="34" charset="0"/>
              </a:rPr>
              <a:t>should be used as a filter for deciding if protocol variations are acceptable.</a:t>
            </a:r>
            <a:endParaRPr lang="en-CA" sz="1200" dirty="0">
              <a:effectLst/>
              <a:latin typeface="Verdana" panose="020B0604030504040204" pitchFamily="34" charset="0"/>
              <a:ea typeface="Verdana" panose="020B0604030504040204" pitchFamily="34" charset="0"/>
            </a:endParaRPr>
          </a:p>
          <a:p>
            <a:pPr>
              <a:spcAft>
                <a:spcPts val="0"/>
              </a:spcAft>
            </a:pPr>
            <a:r>
              <a:rPr lang="en-CA" sz="1200" b="1" dirty="0">
                <a:effectLst/>
                <a:latin typeface="Verdana" panose="020B0604030504040204" pitchFamily="34" charset="0"/>
                <a:ea typeface="Verdana" panose="020B0604030504040204" pitchFamily="34" charset="0"/>
              </a:rPr>
              <a:t> </a:t>
            </a:r>
          </a:p>
          <a:p>
            <a:pPr>
              <a:spcAft>
                <a:spcPts val="0"/>
              </a:spcAft>
            </a:pPr>
            <a:r>
              <a:rPr lang="en-CA" sz="1200" b="1" dirty="0">
                <a:effectLst/>
                <a:latin typeface="Verdana" panose="020B0604030504040204" pitchFamily="34" charset="0"/>
                <a:ea typeface="Verdana" panose="020B0604030504040204" pitchFamily="34" charset="0"/>
              </a:rPr>
              <a:t>- </a:t>
            </a:r>
            <a:r>
              <a:rPr lang="en-CA" sz="1200" b="0" dirty="0">
                <a:effectLst/>
                <a:latin typeface="Verdana" panose="020B0604030504040204" pitchFamily="34" charset="0"/>
                <a:ea typeface="Verdana" panose="020B0604030504040204" pitchFamily="34" charset="0"/>
              </a:rPr>
              <a:t>These guidelines go beyond what is taught in the MADD course and are based on common questions asked by command teams.</a:t>
            </a:r>
            <a:endParaRPr lang="en-CA" sz="1200" b="1" dirty="0">
              <a:effectLst/>
              <a:latin typeface="Verdana" panose="020B0604030504040204" pitchFamily="34" charset="0"/>
              <a:ea typeface="Verdana" panose="020B0604030504040204" pitchFamily="34" charset="0"/>
            </a:endParaRPr>
          </a:p>
          <a:p>
            <a:pPr>
              <a:spcAft>
                <a:spcPts val="0"/>
              </a:spcAft>
            </a:pPr>
            <a:endParaRPr lang="en-CA" sz="1200" dirty="0">
              <a:effectLst/>
              <a:latin typeface="Verdana" panose="020B0604030504040204" pitchFamily="34" charset="0"/>
              <a:ea typeface="Verdana" panose="020B0604030504040204" pitchFamily="34" charset="0"/>
            </a:endParaRPr>
          </a:p>
          <a:p>
            <a:pPr>
              <a:spcAft>
                <a:spcPts val="0"/>
              </a:spcAft>
            </a:pPr>
            <a:r>
              <a:rPr lang="en-CA" sz="1200" b="1" dirty="0">
                <a:effectLst/>
                <a:latin typeface="Verdana" panose="020B0604030504040204" pitchFamily="34" charset="0"/>
                <a:ea typeface="Verdana" panose="020B0604030504040204" pitchFamily="34" charset="0"/>
              </a:rPr>
              <a:t> </a:t>
            </a:r>
            <a:r>
              <a:rPr lang="en-CA" sz="1200" b="1" dirty="0">
                <a:latin typeface="Verdana" panose="020B0604030504040204" pitchFamily="34" charset="0"/>
                <a:ea typeface="Verdana" panose="020B0604030504040204" pitchFamily="34" charset="0"/>
              </a:rPr>
              <a:t>All notifications must be completed embracing the following Guiding Principles:</a:t>
            </a:r>
          </a:p>
          <a:p>
            <a:pPr>
              <a:spcAft>
                <a:spcPts val="0"/>
              </a:spcAft>
            </a:pPr>
            <a:endParaRPr lang="en-CA" sz="1200" dirty="0">
              <a:effectLst/>
              <a:latin typeface="Verdana" panose="020B0604030504040204" pitchFamily="34" charset="0"/>
              <a:ea typeface="Verdana" panose="020B0604030504040204" pitchFamily="34" charset="0"/>
            </a:endParaRPr>
          </a:p>
          <a:p>
            <a:pPr marL="342077" indent="-342077">
              <a:spcBef>
                <a:spcPts val="1197"/>
              </a:spcBef>
              <a:spcAft>
                <a:spcPts val="0"/>
              </a:spcAft>
              <a:buFont typeface="+mj-lt"/>
              <a:buAutoNum type="arabicPeriod"/>
            </a:pPr>
            <a:r>
              <a:rPr lang="en-CA" sz="1200" b="1" dirty="0">
                <a:latin typeface="Verdana" panose="020B0604030504040204" pitchFamily="34" charset="0"/>
                <a:ea typeface="Verdana" panose="020B0604030504040204" pitchFamily="34" charset="0"/>
              </a:rPr>
              <a:t>Safety </a:t>
            </a:r>
            <a:r>
              <a:rPr lang="en-CA" sz="1200" dirty="0">
                <a:latin typeface="Verdana" panose="020B0604030504040204" pitchFamily="34" charset="0"/>
                <a:ea typeface="Verdana" panose="020B0604030504040204" pitchFamily="34" charset="0"/>
              </a:rPr>
              <a:t>– notifications will always be done in a way that protects the safety of the NOK and the notification team.  In person and seated is always best as it minimizes risk of injury from fainting and allows the notification team to respond to reactions of the NOK.  Get in the house and get people sitting down.</a:t>
            </a:r>
          </a:p>
          <a:p>
            <a:pPr marL="342077" indent="-342077">
              <a:spcBef>
                <a:spcPts val="1197"/>
              </a:spcBef>
              <a:spcAft>
                <a:spcPts val="0"/>
              </a:spcAft>
              <a:buFont typeface="+mj-lt"/>
              <a:buAutoNum type="arabicPeriod"/>
            </a:pPr>
            <a:endParaRPr lang="en-CA" sz="1200" dirty="0">
              <a:latin typeface="Verdana" panose="020B0604030504040204" pitchFamily="34" charset="0"/>
              <a:ea typeface="Verdana" panose="020B0604030504040204" pitchFamily="34" charset="0"/>
            </a:endParaRPr>
          </a:p>
          <a:p>
            <a:pPr marL="342077" indent="-342077">
              <a:spcBef>
                <a:spcPts val="1197"/>
              </a:spcBef>
              <a:spcAft>
                <a:spcPts val="0"/>
              </a:spcAft>
              <a:buFont typeface="+mj-lt"/>
              <a:buAutoNum type="arabicPeriod"/>
            </a:pPr>
            <a:r>
              <a:rPr lang="en-CA" sz="1200" b="1" dirty="0">
                <a:latin typeface="Verdana" panose="020B0604030504040204" pitchFamily="34" charset="0"/>
                <a:ea typeface="Verdana" panose="020B0604030504040204" pitchFamily="34" charset="0"/>
              </a:rPr>
              <a:t>Compassion</a:t>
            </a:r>
            <a:r>
              <a:rPr lang="en-CA" sz="1200" dirty="0">
                <a:latin typeface="Verdana" panose="020B0604030504040204" pitchFamily="34" charset="0"/>
                <a:ea typeface="Verdana" panose="020B0604030504040204" pitchFamily="34" charset="0"/>
              </a:rPr>
              <a:t> – notifications will be delivered with compassion and care for the NOK of the deceased.  Any deviations from protocol arise from the compassion principle.</a:t>
            </a:r>
          </a:p>
          <a:p>
            <a:pPr marL="342077" indent="-342077">
              <a:spcBef>
                <a:spcPts val="1197"/>
              </a:spcBef>
              <a:spcAft>
                <a:spcPts val="0"/>
              </a:spcAft>
              <a:buFont typeface="+mj-lt"/>
              <a:buAutoNum type="arabicPeriod"/>
            </a:pPr>
            <a:endParaRPr lang="en-CA" sz="1200" dirty="0">
              <a:latin typeface="Verdana" panose="020B0604030504040204" pitchFamily="34" charset="0"/>
              <a:ea typeface="Verdana" panose="020B0604030504040204" pitchFamily="34" charset="0"/>
            </a:endParaRPr>
          </a:p>
          <a:p>
            <a:pPr marL="342077" indent="-342077">
              <a:spcBef>
                <a:spcPts val="1197"/>
              </a:spcBef>
              <a:spcAft>
                <a:spcPts val="0"/>
              </a:spcAft>
              <a:buFont typeface="+mj-lt"/>
              <a:buAutoNum type="arabicPeriod"/>
            </a:pPr>
            <a:r>
              <a:rPr lang="en-CA" sz="1200" b="1" dirty="0">
                <a:latin typeface="Verdana" panose="020B0604030504040204" pitchFamily="34" charset="0"/>
                <a:ea typeface="Verdana" panose="020B0604030504040204" pitchFamily="34" charset="0"/>
              </a:rPr>
              <a:t>Truth</a:t>
            </a:r>
            <a:r>
              <a:rPr lang="en-CA" sz="1200" dirty="0">
                <a:latin typeface="Verdana" panose="020B0604030504040204" pitchFamily="34" charset="0"/>
                <a:ea typeface="Verdana" panose="020B0604030504040204" pitchFamily="34" charset="0"/>
              </a:rPr>
              <a:t> – notification teams will be truthful in the information they share.  Lying even for a “good reason” is still a lie and will erode trust.  Some very sensitive information may be better not shared or at a later time however falsehoods should never be substituted to avoid difficult situations.  Be accurate.  Be clear.  Use words like “dead,” ”died,” “killed” instead of phrases that could be misunderstood, like “lost.”</a:t>
            </a:r>
          </a:p>
          <a:p>
            <a:pPr marL="342077" indent="-342077">
              <a:spcBef>
                <a:spcPts val="1197"/>
              </a:spcBef>
              <a:spcAft>
                <a:spcPts val="0"/>
              </a:spcAft>
              <a:buFont typeface="+mj-lt"/>
              <a:buAutoNum type="arabicPeriod"/>
            </a:pPr>
            <a:endParaRPr lang="en-CA" sz="1200" dirty="0">
              <a:latin typeface="Verdana" panose="020B0604030504040204" pitchFamily="34" charset="0"/>
              <a:ea typeface="Verdana" panose="020B0604030504040204" pitchFamily="34" charset="0"/>
            </a:endParaRPr>
          </a:p>
          <a:p>
            <a:pPr marL="342077" indent="-342077">
              <a:spcBef>
                <a:spcPts val="1197"/>
              </a:spcBef>
              <a:spcAft>
                <a:spcPts val="0"/>
              </a:spcAft>
              <a:buFont typeface="+mj-lt"/>
              <a:buAutoNum type="arabicPeriod"/>
            </a:pPr>
            <a:r>
              <a:rPr lang="en-CA" sz="1200" b="1" dirty="0">
                <a:latin typeface="Verdana" panose="020B0604030504040204" pitchFamily="34" charset="0"/>
                <a:ea typeface="Verdana" panose="020B0604030504040204" pitchFamily="34" charset="0"/>
              </a:rPr>
              <a:t>Respect </a:t>
            </a:r>
            <a:r>
              <a:rPr lang="en-CA" sz="1200" dirty="0">
                <a:latin typeface="Verdana" panose="020B0604030504040204" pitchFamily="34" charset="0"/>
                <a:ea typeface="Verdana" panose="020B0604030504040204" pitchFamily="34" charset="0"/>
              </a:rPr>
              <a:t>– notification teams will treat the NOK and the deceased with utmost respect and dignity.  </a:t>
            </a:r>
          </a:p>
          <a:p>
            <a:pPr marL="342077" indent="-342077">
              <a:spcBef>
                <a:spcPts val="1197"/>
              </a:spcBef>
              <a:spcAft>
                <a:spcPts val="0"/>
              </a:spcAft>
              <a:buFont typeface="+mj-lt"/>
              <a:buAutoNum type="arabicPeriod"/>
            </a:pPr>
            <a:endParaRPr lang="en-CA" sz="1200" dirty="0">
              <a:latin typeface="Verdana" panose="020B0604030504040204" pitchFamily="34" charset="0"/>
              <a:ea typeface="Verdana" panose="020B0604030504040204" pitchFamily="34" charset="0"/>
            </a:endParaRPr>
          </a:p>
          <a:p>
            <a:pPr marL="342077" indent="-342077">
              <a:spcBef>
                <a:spcPts val="1197"/>
              </a:spcBef>
              <a:spcAft>
                <a:spcPts val="0"/>
              </a:spcAft>
              <a:buFont typeface="+mj-lt"/>
              <a:buAutoNum type="arabicPeriod"/>
            </a:pPr>
            <a:r>
              <a:rPr lang="en-CA" sz="1200" b="1" dirty="0">
                <a:latin typeface="Verdana" panose="020B0604030504040204" pitchFamily="34" charset="0"/>
                <a:ea typeface="Verdana" panose="020B0604030504040204" pitchFamily="34" charset="0"/>
              </a:rPr>
              <a:t>Timeliness</a:t>
            </a:r>
            <a:r>
              <a:rPr lang="en-CA" sz="1200" dirty="0">
                <a:latin typeface="Verdana" panose="020B0604030504040204" pitchFamily="34" charset="0"/>
                <a:ea typeface="Verdana" panose="020B0604030504040204" pitchFamily="34" charset="0"/>
              </a:rPr>
              <a:t> – notifications will be done as quickly and efficiently as possible without compromising the other values. Important: quickly, but not in a rush.</a:t>
            </a:r>
          </a:p>
          <a:p>
            <a:pPr marL="342077" indent="-342077">
              <a:spcBef>
                <a:spcPts val="1197"/>
              </a:spcBef>
              <a:spcAft>
                <a:spcPts val="0"/>
              </a:spcAft>
              <a:buFont typeface="+mj-lt"/>
              <a:buAutoNum type="arabicPeriod"/>
            </a:pPr>
            <a:endParaRPr lang="en-CA" sz="1200" dirty="0">
              <a:latin typeface="Verdana" panose="020B0604030504040204" pitchFamily="34" charset="0"/>
              <a:ea typeface="Verdana" panose="020B0604030504040204" pitchFamily="34" charset="0"/>
            </a:endParaRPr>
          </a:p>
          <a:p>
            <a:pPr marL="342077" indent="-342077">
              <a:spcBef>
                <a:spcPts val="1197"/>
              </a:spcBef>
              <a:spcAft>
                <a:spcPts val="0"/>
              </a:spcAft>
              <a:buFont typeface="+mj-lt"/>
              <a:buAutoNum type="arabicPeriod"/>
            </a:pPr>
            <a:r>
              <a:rPr lang="en-CA" sz="1200" b="1" dirty="0">
                <a:latin typeface="Verdana" panose="020B0604030504040204" pitchFamily="34" charset="0"/>
                <a:ea typeface="Verdana" panose="020B0604030504040204" pitchFamily="34" charset="0"/>
              </a:rPr>
              <a:t>Professionalism</a:t>
            </a:r>
            <a:r>
              <a:rPr lang="en-CA" sz="1200" dirty="0">
                <a:latin typeface="Verdana" panose="020B0604030504040204" pitchFamily="34" charset="0"/>
                <a:ea typeface="Verdana" panose="020B0604030504040204" pitchFamily="34" charset="0"/>
              </a:rPr>
              <a:t> – NOK teams represent the CAF and because of the nature of an NOK, should adhere to the highest standards of professional conduct.  Professional conduct also includes adherence to OPSEC requirements while sharing what can be shared with the family.  You are the face of the CAF.  How would you want to be treated if the situation were reversed?</a:t>
            </a:r>
          </a:p>
          <a:p>
            <a:pPr marL="342077" indent="-342077">
              <a:spcBef>
                <a:spcPts val="1197"/>
              </a:spcBef>
              <a:spcAft>
                <a:spcPts val="0"/>
              </a:spcAft>
              <a:buFont typeface="+mj-lt"/>
              <a:buAutoNum type="arabicPeriod"/>
            </a:pPr>
            <a:endParaRPr lang="en-CA" sz="1200" dirty="0">
              <a:latin typeface="Verdana" panose="020B0604030504040204" pitchFamily="34" charset="0"/>
              <a:ea typeface="Verdana" panose="020B0604030504040204" pitchFamily="34" charset="0"/>
            </a:endParaRPr>
          </a:p>
          <a:p>
            <a:pPr marL="342077" indent="-342077">
              <a:spcBef>
                <a:spcPts val="1197"/>
              </a:spcBef>
              <a:spcAft>
                <a:spcPts val="0"/>
              </a:spcAft>
              <a:buFont typeface="+mj-lt"/>
              <a:buAutoNum type="arabicPeriod"/>
            </a:pPr>
            <a:r>
              <a:rPr lang="en-CA" sz="1200" b="1" dirty="0">
                <a:latin typeface="Verdana" panose="020B0604030504040204" pitchFamily="34" charset="0"/>
                <a:ea typeface="Verdana" panose="020B0604030504040204" pitchFamily="34" charset="0"/>
              </a:rPr>
              <a:t>Public acceptability </a:t>
            </a:r>
            <a:r>
              <a:rPr lang="en-CA" sz="1200" dirty="0">
                <a:latin typeface="Verdana" panose="020B0604030504040204" pitchFamily="34" charset="0"/>
                <a:ea typeface="Verdana" panose="020B0604030504040204" pitchFamily="34" charset="0"/>
              </a:rPr>
              <a:t>– given the high-profile nature of a CAF death, all decisions and actions will be taken with the confident knowledge that it will be deemed right under public social scrutiny. (i.e. Globe and Mail test)</a:t>
            </a:r>
          </a:p>
          <a:p>
            <a:endParaRPr lang="en-CA" dirty="0"/>
          </a:p>
        </p:txBody>
      </p:sp>
      <p:sp>
        <p:nvSpPr>
          <p:cNvPr id="4" name="Slide Number Placeholder 3"/>
          <p:cNvSpPr>
            <a:spLocks noGrp="1"/>
          </p:cNvSpPr>
          <p:nvPr>
            <p:ph type="sldNum" sz="quarter" idx="5"/>
          </p:nvPr>
        </p:nvSpPr>
        <p:spPr/>
        <p:txBody>
          <a:bodyPr/>
          <a:lstStyle/>
          <a:p>
            <a:fld id="{52E4AAE1-F80D-43FF-8E3B-BA2D477DB442}" type="slidenum">
              <a:rPr lang="en-CA" smtClean="0"/>
              <a:t>10</a:t>
            </a:fld>
            <a:endParaRPr lang="en-CA"/>
          </a:p>
        </p:txBody>
      </p:sp>
    </p:spTree>
    <p:extLst>
      <p:ext uri="{BB962C8B-B14F-4D97-AF65-F5344CB8AC3E}">
        <p14:creationId xmlns:p14="http://schemas.microsoft.com/office/powerpoint/2010/main" val="8649481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400" b="0" i="0" dirty="0">
                <a:solidFill>
                  <a:srgbClr val="800000"/>
                </a:solidFill>
                <a:ea typeface="Verdana" panose="020B0604030504040204" pitchFamily="34" charset="0"/>
              </a:rPr>
              <a:t>In the actual course / PD, this slide is the bulk of the training (1-2 hours).  The most important point here is: </a:t>
            </a:r>
            <a:r>
              <a:rPr lang="en-CA" sz="1400" b="1" i="0" dirty="0">
                <a:solidFill>
                  <a:srgbClr val="800000"/>
                </a:solidFill>
                <a:ea typeface="Verdana" panose="020B0604030504040204" pitchFamily="34" charset="0"/>
              </a:rPr>
              <a:t>notifications must be done quickly, but not in a rush!</a:t>
            </a:r>
            <a:r>
              <a:rPr lang="en-CA" sz="1400" b="0" i="0" dirty="0">
                <a:solidFill>
                  <a:srgbClr val="800000"/>
                </a:solidFill>
                <a:ea typeface="Verdana" panose="020B0604030504040204" pitchFamily="34" charset="0"/>
              </a:rPr>
              <a:t>  You will be tempted to skip some of these steps just to get the job done.</a:t>
            </a:r>
            <a:r>
              <a:rPr lang="en-CA" sz="1400" dirty="0">
                <a:latin typeface="+mn-lt"/>
              </a:rPr>
              <a:t> Note, for example, that the notification proper is step 5 out of the eight.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400" b="0" i="0" dirty="0">
              <a:solidFill>
                <a:srgbClr val="800000"/>
              </a:solidFill>
              <a:ea typeface="Verdan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400" b="0" i="0" dirty="0">
                <a:solidFill>
                  <a:srgbClr val="800000"/>
                </a:solidFill>
                <a:latin typeface="+mn-lt"/>
                <a:ea typeface="Verdana" panose="020B0604030504040204" pitchFamily="34" charset="0"/>
              </a:rPr>
              <a:t>Details of the steps are as follows:</a:t>
            </a:r>
            <a:endParaRPr lang="en-CA" sz="1400" b="0" i="0" dirty="0">
              <a:solidFill>
                <a:srgbClr val="800000"/>
              </a:solidFill>
              <a:ea typeface="Verdana" panose="020B0604030504040204" pitchFamily="34" charset="0"/>
            </a:endParaRPr>
          </a:p>
          <a:p>
            <a:pPr>
              <a:spcAft>
                <a:spcPts val="0"/>
              </a:spcAft>
            </a:pPr>
            <a:endParaRPr lang="en-CA" sz="1400" b="0" i="0" dirty="0">
              <a:solidFill>
                <a:srgbClr val="800000"/>
              </a:solidFill>
              <a:ea typeface="Verdana" panose="020B0604030504040204" pitchFamily="34" charset="0"/>
            </a:endParaRPr>
          </a:p>
          <a:p>
            <a:pPr>
              <a:spcAft>
                <a:spcPts val="0"/>
              </a:spcAft>
            </a:pPr>
            <a:r>
              <a:rPr lang="en-CA" sz="1400" b="0" i="0" dirty="0">
                <a:solidFill>
                  <a:srgbClr val="800000"/>
                </a:solidFill>
                <a:ea typeface="Verdana" panose="020B0604030504040204" pitchFamily="34" charset="0"/>
              </a:rPr>
              <a:t>1. Be Ready </a:t>
            </a:r>
            <a:endParaRPr lang="en-CA" sz="1600" b="0" i="0" dirty="0">
              <a:ea typeface="Verdana" panose="020B0604030504040204" pitchFamily="34" charset="0"/>
            </a:endParaRPr>
          </a:p>
          <a:p>
            <a:pPr marL="376754" lvl="0" indent="-342900">
              <a:buSzPts val="800"/>
              <a:buFont typeface="Arial" panose="020B0604020202020204" pitchFamily="34" charset="0"/>
              <a:buChar char="•"/>
            </a:pPr>
            <a:r>
              <a:rPr lang="en-CA" sz="2400" b="0" i="0" u="sng" dirty="0">
                <a:solidFill>
                  <a:srgbClr val="000000"/>
                </a:solidFill>
                <a:ea typeface="Verdana" panose="020B0604030504040204" pitchFamily="34" charset="0"/>
              </a:rPr>
              <a:t>Create a notification kit</a:t>
            </a:r>
            <a:r>
              <a:rPr lang="en-CA" sz="2400" b="0" i="0" dirty="0">
                <a:solidFill>
                  <a:srgbClr val="000000"/>
                </a:solidFill>
                <a:ea typeface="Verdana" panose="020B0604030504040204" pitchFamily="34" charset="0"/>
              </a:rPr>
              <a:t> which will include the Notification Manual, note pad and pens, and if possible, ECN forms of your deployed members.</a:t>
            </a:r>
            <a:endParaRPr lang="en-CA" sz="1600" b="0" i="0" dirty="0">
              <a:solidFill>
                <a:srgbClr val="000000"/>
              </a:solidFill>
              <a:ea typeface="Verdana" panose="020B0604030504040204" pitchFamily="34" charset="0"/>
            </a:endParaRPr>
          </a:p>
          <a:p>
            <a:pPr marL="376754" lvl="0" indent="-342900">
              <a:buSzPts val="800"/>
              <a:buFont typeface="Arial" panose="020B0604020202020204" pitchFamily="34" charset="0"/>
              <a:buChar char="•"/>
            </a:pPr>
            <a:r>
              <a:rPr lang="en-CA" sz="2400" b="0" i="0" dirty="0">
                <a:solidFill>
                  <a:srgbClr val="000000"/>
                </a:solidFill>
                <a:ea typeface="Verdana" panose="020B0604030504040204" pitchFamily="34" charset="0"/>
              </a:rPr>
              <a:t>Have your </a:t>
            </a:r>
            <a:r>
              <a:rPr lang="en-CA" sz="2400" b="0" i="0" u="sng" dirty="0">
                <a:solidFill>
                  <a:srgbClr val="000000"/>
                </a:solidFill>
                <a:ea typeface="Verdana" panose="020B0604030504040204" pitchFamily="34" charset="0"/>
              </a:rPr>
              <a:t>uniform ready</a:t>
            </a:r>
            <a:r>
              <a:rPr lang="en-CA" sz="2400" b="0" i="0" dirty="0">
                <a:solidFill>
                  <a:srgbClr val="000000"/>
                </a:solidFill>
                <a:ea typeface="Verdana" panose="020B0604030504040204" pitchFamily="34" charset="0"/>
              </a:rPr>
              <a:t> to go at any time.</a:t>
            </a:r>
            <a:endParaRPr lang="en-CA" sz="1600" b="0" i="0" dirty="0">
              <a:solidFill>
                <a:srgbClr val="000000"/>
              </a:solidFill>
              <a:ea typeface="Verdana" panose="020B0604030504040204" pitchFamily="34" charset="0"/>
            </a:endParaRPr>
          </a:p>
          <a:p>
            <a:pPr marL="376754" lvl="0" indent="-342900">
              <a:buSzPts val="800"/>
              <a:buFont typeface="Arial" panose="020B0604020202020204" pitchFamily="34" charset="0"/>
              <a:buChar char="•"/>
            </a:pPr>
            <a:r>
              <a:rPr lang="en-CA" sz="2400" b="0" i="0" dirty="0">
                <a:solidFill>
                  <a:srgbClr val="000000"/>
                </a:solidFill>
                <a:ea typeface="Verdana" panose="020B0604030504040204" pitchFamily="34" charset="0"/>
              </a:rPr>
              <a:t>Understand the </a:t>
            </a:r>
            <a:r>
              <a:rPr lang="en-CA" sz="2400" b="0" i="0" u="sng" dirty="0">
                <a:solidFill>
                  <a:srgbClr val="000000"/>
                </a:solidFill>
                <a:ea typeface="Verdana" panose="020B0604030504040204" pitchFamily="34" charset="0"/>
              </a:rPr>
              <a:t>role of the DA</a:t>
            </a:r>
            <a:r>
              <a:rPr lang="en-CA" sz="2400" b="0" i="0" dirty="0">
                <a:solidFill>
                  <a:srgbClr val="000000"/>
                </a:solidFill>
                <a:ea typeface="Verdana" panose="020B0604030504040204" pitchFamily="34" charset="0"/>
              </a:rPr>
              <a:t>.</a:t>
            </a:r>
          </a:p>
          <a:p>
            <a:pPr marL="376754" lvl="0" indent="-342900">
              <a:buSzPts val="800"/>
              <a:buFont typeface="Arial" panose="020B0604020202020204" pitchFamily="34" charset="0"/>
              <a:buChar char="•"/>
            </a:pPr>
            <a:r>
              <a:rPr lang="en-CA" sz="2400" b="0" i="0" dirty="0">
                <a:solidFill>
                  <a:srgbClr val="000000"/>
                </a:solidFill>
                <a:ea typeface="Verdana" panose="020B0604030504040204" pitchFamily="34" charset="0"/>
              </a:rPr>
              <a:t>Make sure you can get </a:t>
            </a:r>
            <a:r>
              <a:rPr lang="en-CA" sz="2400" b="0" i="0" u="sng" dirty="0">
                <a:solidFill>
                  <a:srgbClr val="000000"/>
                </a:solidFill>
                <a:ea typeface="Verdana" panose="020B0604030504040204" pitchFamily="34" charset="0"/>
              </a:rPr>
              <a:t>access to needed information</a:t>
            </a:r>
            <a:r>
              <a:rPr lang="en-CA" sz="2400" b="0" i="0" dirty="0">
                <a:solidFill>
                  <a:srgbClr val="000000"/>
                </a:solidFill>
                <a:ea typeface="Verdana" panose="020B0604030504040204" pitchFamily="34" charset="0"/>
              </a:rPr>
              <a:t> in the middle of the night.</a:t>
            </a:r>
            <a:endParaRPr lang="en-CA" sz="1600" b="0" i="0" dirty="0">
              <a:solidFill>
                <a:srgbClr val="000000"/>
              </a:solidFill>
              <a:ea typeface="Verdana" panose="020B0604030504040204" pitchFamily="34" charset="0"/>
            </a:endParaRPr>
          </a:p>
          <a:p>
            <a:pPr marL="376754" lvl="0" indent="-342900">
              <a:buSzPts val="800"/>
              <a:buFont typeface="Arial" panose="020B0604020202020204" pitchFamily="34" charset="0"/>
              <a:buChar char="•"/>
            </a:pPr>
            <a:r>
              <a:rPr lang="en-CA" sz="2400" b="0" i="0" dirty="0">
                <a:solidFill>
                  <a:srgbClr val="000000"/>
                </a:solidFill>
                <a:ea typeface="Verdana" panose="020B0604030504040204" pitchFamily="34" charset="0"/>
              </a:rPr>
              <a:t>Have a </a:t>
            </a:r>
            <a:r>
              <a:rPr lang="en-CA" sz="2400" b="0" i="0" u="sng" dirty="0">
                <a:solidFill>
                  <a:srgbClr val="000000"/>
                </a:solidFill>
                <a:ea typeface="Verdana" panose="020B0604030504040204" pitchFamily="34" charset="0"/>
              </a:rPr>
              <a:t>family care plan</a:t>
            </a:r>
            <a:r>
              <a:rPr lang="en-CA" sz="2400" b="0" i="0" dirty="0">
                <a:solidFill>
                  <a:srgbClr val="000000"/>
                </a:solidFill>
                <a:ea typeface="Verdana" panose="020B0604030504040204" pitchFamily="34" charset="0"/>
              </a:rPr>
              <a:t> in place.</a:t>
            </a:r>
          </a:p>
          <a:p>
            <a:pPr marL="376754" lvl="0" indent="-342900">
              <a:buSzPts val="800"/>
              <a:buFont typeface="Arial" panose="020B0604020202020204" pitchFamily="34" charset="0"/>
              <a:buChar char="•"/>
            </a:pPr>
            <a:r>
              <a:rPr lang="en-CA" sz="2400" b="0" i="0" u="sng" dirty="0">
                <a:solidFill>
                  <a:srgbClr val="000000"/>
                </a:solidFill>
                <a:ea typeface="Verdana" panose="020B0604030504040204" pitchFamily="34" charset="0"/>
              </a:rPr>
              <a:t>Designate a trained backup</a:t>
            </a:r>
            <a:r>
              <a:rPr lang="en-CA" sz="2400" b="0" i="0" dirty="0">
                <a:solidFill>
                  <a:srgbClr val="000000"/>
                </a:solidFill>
                <a:ea typeface="Verdana" panose="020B0604030504040204" pitchFamily="34" charset="0"/>
              </a:rPr>
              <a:t> when you are away. (For the command team as well as the chaplain!)</a:t>
            </a:r>
          </a:p>
          <a:p>
            <a:pPr algn="l">
              <a:spcAft>
                <a:spcPts val="0"/>
              </a:spcAft>
            </a:pPr>
            <a:endParaRPr lang="en-CA" sz="3200" u="sng" dirty="0">
              <a:solidFill>
                <a:srgbClr val="4F6228"/>
              </a:solidFill>
              <a:ea typeface="Verdana" panose="020B0604030504040204" pitchFamily="34" charset="0"/>
            </a:endParaRPr>
          </a:p>
          <a:p>
            <a:pPr algn="l">
              <a:spcAft>
                <a:spcPts val="0"/>
              </a:spcAft>
            </a:pPr>
            <a:r>
              <a:rPr lang="en-CA" sz="1800" b="0" dirty="0">
                <a:solidFill>
                  <a:srgbClr val="000000"/>
                </a:solidFill>
              </a:rPr>
              <a:t>2. Research</a:t>
            </a:r>
            <a:endParaRPr lang="en-CA" sz="1800" dirty="0">
              <a:solidFill>
                <a:srgbClr val="000000"/>
              </a:solidFill>
              <a:latin typeface="Times New Roman" panose="02020603050405020304" pitchFamily="18" charset="0"/>
              <a:ea typeface="Times New Roman" panose="02020603050405020304" pitchFamily="18" charset="0"/>
            </a:endParaRPr>
          </a:p>
          <a:p>
            <a:pPr marL="304784">
              <a:spcAft>
                <a:spcPts val="0"/>
              </a:spcAft>
            </a:pPr>
            <a:r>
              <a:rPr lang="en-CA" sz="1400" dirty="0">
                <a:solidFill>
                  <a:srgbClr val="000000"/>
                </a:solidFill>
                <a:ea typeface="Times New Roman" panose="02020603050405020304" pitchFamily="18" charset="0"/>
                <a:cs typeface="Times New Roman" panose="02020603050405020304" pitchFamily="18" charset="0"/>
              </a:rPr>
              <a:t> </a:t>
            </a:r>
            <a:endParaRPr lang="en-CA" sz="1200" dirty="0">
              <a:solidFill>
                <a:srgbClr val="000000"/>
              </a:solidFill>
              <a:latin typeface="Arial" panose="020B0604020202020204" pitchFamily="34" charset="0"/>
              <a:ea typeface="Times New Roman" panose="02020603050405020304" pitchFamily="18" charset="0"/>
              <a:cs typeface="Times New Roman" panose="02020603050405020304" pitchFamily="18" charset="0"/>
            </a:endParaRPr>
          </a:p>
          <a:p>
            <a:pPr marL="457200" lvl="1" indent="-455613">
              <a:spcBef>
                <a:spcPts val="1800"/>
              </a:spcBef>
              <a:spcAft>
                <a:spcPts val="0"/>
              </a:spcAft>
              <a:buFont typeface="Arial" panose="020B0604020202020204" pitchFamily="34" charset="0"/>
              <a:buChar char="•"/>
              <a:tabLst>
                <a:tab pos="-304784" algn="l"/>
              </a:tabLst>
            </a:pPr>
            <a:r>
              <a:rPr lang="en-CA" sz="2133" b="0" i="0" dirty="0">
                <a:solidFill>
                  <a:srgbClr val="000000"/>
                </a:solidFill>
                <a:ea typeface="Verdana" panose="020B0604030504040204" pitchFamily="34" charset="0"/>
                <a:cs typeface="Times New Roman" panose="02020603050405020304" pitchFamily="18" charset="0"/>
              </a:rPr>
              <a:t>Know name of the member and important facts. Including the RSM in the process will add great value and greater SA on the member.</a:t>
            </a:r>
            <a:endParaRPr lang="en-CA" sz="2133" b="0" i="0" dirty="0">
              <a:solidFill>
                <a:srgbClr val="000000"/>
              </a:solidFill>
              <a:ea typeface="Verdana" panose="020B0604030504040204" pitchFamily="34" charset="0"/>
            </a:endParaRPr>
          </a:p>
          <a:p>
            <a:pPr marL="457200" lvl="1" indent="-455613">
              <a:spcBef>
                <a:spcPts val="800"/>
              </a:spcBef>
              <a:spcAft>
                <a:spcPts val="0"/>
              </a:spcAft>
              <a:buFont typeface="Arial" panose="020B0604020202020204" pitchFamily="34" charset="0"/>
              <a:buChar char="•"/>
              <a:tabLst>
                <a:tab pos="-304784" algn="l"/>
              </a:tabLst>
            </a:pPr>
            <a:r>
              <a:rPr lang="en-CA" sz="2133" b="0" i="0" dirty="0">
                <a:solidFill>
                  <a:srgbClr val="000000"/>
                </a:solidFill>
                <a:ea typeface="Verdana" panose="020B0604030504040204" pitchFamily="34" charset="0"/>
                <a:cs typeface="Times New Roman" panose="02020603050405020304" pitchFamily="18" charset="0"/>
              </a:rPr>
              <a:t>Know circumstances of death as much as possible (where, when, how, Combat, IED, training accident, natural causes, etc.).</a:t>
            </a:r>
          </a:p>
          <a:p>
            <a:pPr marL="457200" lvl="1" indent="-455613">
              <a:spcBef>
                <a:spcPts val="800"/>
              </a:spcBef>
              <a:spcAft>
                <a:spcPts val="0"/>
              </a:spcAft>
              <a:buFont typeface="Arial" panose="020B0604020202020204" pitchFamily="34" charset="0"/>
              <a:buChar char="•"/>
              <a:tabLst>
                <a:tab pos="-304784" algn="l"/>
              </a:tabLst>
            </a:pPr>
            <a:r>
              <a:rPr lang="en-CA" sz="2133" b="0" i="0" dirty="0">
                <a:solidFill>
                  <a:srgbClr val="000000"/>
                </a:solidFill>
                <a:ea typeface="Verdana" panose="020B0604030504040204" pitchFamily="34" charset="0"/>
                <a:cs typeface="Times New Roman" panose="02020603050405020304" pitchFamily="18" charset="0"/>
              </a:rPr>
              <a:t>Know where the body of the deceased is (in theatre, field hospital, morgue, or other).</a:t>
            </a:r>
          </a:p>
          <a:p>
            <a:pPr marL="457200" lvl="1" indent="-455613">
              <a:spcBef>
                <a:spcPts val="800"/>
              </a:spcBef>
              <a:spcAft>
                <a:spcPts val="0"/>
              </a:spcAft>
              <a:buFont typeface="Arial" panose="020B0604020202020204" pitchFamily="34" charset="0"/>
              <a:buChar char="•"/>
              <a:tabLst>
                <a:tab pos="-304784" algn="l"/>
              </a:tabLst>
            </a:pPr>
            <a:r>
              <a:rPr lang="en-CA" sz="2133" b="0" i="0" dirty="0">
                <a:solidFill>
                  <a:srgbClr val="000000"/>
                </a:solidFill>
                <a:ea typeface="Verdana" panose="020B0604030504040204" pitchFamily="34" charset="0"/>
                <a:cs typeface="Times New Roman" panose="02020603050405020304" pitchFamily="18" charset="0"/>
              </a:rPr>
              <a:t>Know the condition of the body (caution and discretion should be exercised in giving too much detail to the family).</a:t>
            </a:r>
          </a:p>
          <a:p>
            <a:pPr marL="457200" lvl="1" indent="-455613">
              <a:spcBef>
                <a:spcPts val="800"/>
              </a:spcBef>
              <a:spcAft>
                <a:spcPts val="0"/>
              </a:spcAft>
              <a:buFont typeface="Arial" panose="020B0604020202020204" pitchFamily="34" charset="0"/>
              <a:buChar char="•"/>
              <a:tabLst>
                <a:tab pos="-304784" algn="l"/>
              </a:tabLst>
            </a:pPr>
            <a:r>
              <a:rPr lang="en-CA" sz="2133" b="0" i="0" dirty="0">
                <a:solidFill>
                  <a:srgbClr val="000000"/>
                </a:solidFill>
                <a:ea typeface="Verdana" panose="020B0604030504040204" pitchFamily="34" charset="0"/>
                <a:cs typeface="Times New Roman" panose="02020603050405020304" pitchFamily="18" charset="0"/>
              </a:rPr>
              <a:t>Know whom you will be notifying and their relationship to the deceased.</a:t>
            </a:r>
            <a:endParaRPr lang="en-CA" sz="2133" b="0" i="0" dirty="0">
              <a:solidFill>
                <a:srgbClr val="000000"/>
              </a:solidFill>
              <a:ea typeface="Verdana" panose="020B0604030504040204" pitchFamily="34" charset="0"/>
            </a:endParaRPr>
          </a:p>
          <a:p>
            <a:pPr marL="457200" lvl="1" indent="-455613">
              <a:spcBef>
                <a:spcPts val="800"/>
              </a:spcBef>
              <a:spcAft>
                <a:spcPts val="0"/>
              </a:spcAft>
              <a:buFont typeface="Arial" panose="020B0604020202020204" pitchFamily="34" charset="0"/>
              <a:buChar char="•"/>
              <a:tabLst>
                <a:tab pos="-304784" algn="l"/>
              </a:tabLst>
            </a:pPr>
            <a:r>
              <a:rPr lang="en-CA" sz="2133" b="0" i="0" dirty="0">
                <a:solidFill>
                  <a:srgbClr val="000000"/>
                </a:solidFill>
                <a:ea typeface="Verdana" panose="020B0604030504040204" pitchFamily="34" charset="0"/>
                <a:cs typeface="Times New Roman" panose="02020603050405020304" pitchFamily="18" charset="0"/>
              </a:rPr>
              <a:t>Know what support services are available to help and information about the DA being assigned.</a:t>
            </a:r>
          </a:p>
          <a:p>
            <a:pPr marL="33854" lvl="0" indent="0">
              <a:buSzPts val="800"/>
              <a:buFont typeface="Wingdings" panose="05000000000000000000" pitchFamily="2" charset="2"/>
              <a:buNone/>
            </a:pPr>
            <a:endParaRPr lang="en-CA" sz="2400" b="0" i="0" dirty="0">
              <a:solidFill>
                <a:srgbClr val="000000"/>
              </a:solidFill>
              <a:ea typeface="Verdana" panose="020B0604030504040204" pitchFamily="34" charset="0"/>
            </a:endParaRPr>
          </a:p>
          <a:p>
            <a:pPr marL="33854" lvl="0" indent="0">
              <a:buSzPts val="800"/>
              <a:buFont typeface="Wingdings" panose="05000000000000000000" pitchFamily="2" charset="2"/>
              <a:buNone/>
            </a:pPr>
            <a:r>
              <a:rPr lang="en-CA" sz="2400" b="0" i="0" dirty="0">
                <a:solidFill>
                  <a:srgbClr val="000000"/>
                </a:solidFill>
                <a:ea typeface="Verdana" panose="020B0604030504040204" pitchFamily="34" charset="0"/>
              </a:rPr>
              <a:t>3. Check</a:t>
            </a:r>
          </a:p>
          <a:p>
            <a:pPr marL="33854" lvl="0" indent="0">
              <a:buSzPts val="800"/>
              <a:buFont typeface="Wingdings" panose="05000000000000000000" pitchFamily="2" charset="2"/>
              <a:buNone/>
            </a:pPr>
            <a:endParaRPr lang="en-CA" sz="2400" b="0" i="0" dirty="0">
              <a:solidFill>
                <a:srgbClr val="000000"/>
              </a:solidFill>
              <a:ea typeface="Verdana" panose="020B0604030504040204" pitchFamily="34" charset="0"/>
            </a:endParaRPr>
          </a:p>
          <a:p>
            <a:pPr marL="457189" indent="-457189">
              <a:lnSpc>
                <a:spcPct val="95000"/>
              </a:lnSpc>
              <a:spcBef>
                <a:spcPts val="800"/>
              </a:spcBef>
              <a:spcAft>
                <a:spcPts val="0"/>
              </a:spcAft>
              <a:buFont typeface="Arial" panose="020B0604020202020204" pitchFamily="34" charset="0"/>
              <a:buChar char="•"/>
            </a:pPr>
            <a:r>
              <a:rPr lang="en-CA" sz="2000" i="0" dirty="0">
                <a:solidFill>
                  <a:srgbClr val="000000"/>
                </a:solidFill>
                <a:ea typeface="Times New Roman" panose="02020603050405020304" pitchFamily="18" charset="0"/>
                <a:cs typeface="Times New Roman" panose="02020603050405020304" pitchFamily="18" charset="0"/>
              </a:rPr>
              <a:t>All original information for accuracy and relevance. </a:t>
            </a:r>
            <a:r>
              <a:rPr lang="en-CA" sz="2000" b="0" i="0" dirty="0">
                <a:solidFill>
                  <a:srgbClr val="000000"/>
                </a:solidFill>
                <a:ea typeface="Times New Roman" panose="02020603050405020304" pitchFamily="18" charset="0"/>
                <a:cs typeface="Times New Roman" panose="02020603050405020304" pitchFamily="18" charset="0"/>
              </a:rPr>
              <a:t>Confirm the person is dead and not just injured.</a:t>
            </a:r>
            <a:endParaRPr lang="en-CA" sz="2000" b="0" i="0" dirty="0">
              <a:latin typeface="Times New Roman" panose="02020603050405020304" pitchFamily="18" charset="0"/>
              <a:ea typeface="Times New Roman" panose="02020603050405020304" pitchFamily="18" charset="0"/>
              <a:cs typeface="Times New Roman" panose="02020603050405020304" pitchFamily="18" charset="0"/>
            </a:endParaRPr>
          </a:p>
          <a:p>
            <a:pPr marL="990575" lvl="1" indent="-380990">
              <a:lnSpc>
                <a:spcPct val="95000"/>
              </a:lnSpc>
              <a:spcBef>
                <a:spcPts val="800"/>
              </a:spcBef>
              <a:spcAft>
                <a:spcPts val="0"/>
              </a:spcAft>
              <a:buFont typeface="Arial" panose="020B0604020202020204" pitchFamily="34" charset="0"/>
              <a:buChar char="•"/>
            </a:pPr>
            <a:r>
              <a:rPr lang="en-CA" sz="2000" b="0" i="0" dirty="0">
                <a:solidFill>
                  <a:srgbClr val="FF0000"/>
                </a:solidFill>
                <a:ea typeface="Times New Roman" panose="02020603050405020304" pitchFamily="18" charset="0"/>
              </a:rPr>
              <a:t>Service number (SN), rank, name, military occupation and unit of the member or name, position, unit and location of the person who died.</a:t>
            </a:r>
            <a:endParaRPr lang="en-CA" sz="2000" b="0" i="0" dirty="0">
              <a:solidFill>
                <a:srgbClr val="FF0000"/>
              </a:solidFill>
              <a:latin typeface="Times New Roman" panose="02020603050405020304" pitchFamily="18" charset="0"/>
              <a:ea typeface="Times New Roman" panose="02020603050405020304" pitchFamily="18" charset="0"/>
            </a:endParaRPr>
          </a:p>
          <a:p>
            <a:pPr marL="990575" lvl="1" indent="-380990">
              <a:lnSpc>
                <a:spcPct val="95000"/>
              </a:lnSpc>
              <a:spcBef>
                <a:spcPts val="800"/>
              </a:spcBef>
              <a:spcAft>
                <a:spcPts val="0"/>
              </a:spcAft>
              <a:buFont typeface="Arial" panose="020B0604020202020204" pitchFamily="34" charset="0"/>
              <a:buChar char="•"/>
            </a:pPr>
            <a:r>
              <a:rPr lang="en-CA" sz="2000" b="0" i="0" dirty="0">
                <a:solidFill>
                  <a:srgbClr val="FF0000"/>
                </a:solidFill>
                <a:ea typeface="Times New Roman" panose="02020603050405020304" pitchFamily="18" charset="0"/>
              </a:rPr>
              <a:t>Name, address and relationship of the person who will be notified.</a:t>
            </a:r>
            <a:endParaRPr lang="en-CA" sz="2000" b="0" i="0" dirty="0">
              <a:solidFill>
                <a:srgbClr val="FF0000"/>
              </a:solidFill>
              <a:latin typeface="Times New Roman" panose="02020603050405020304" pitchFamily="18" charset="0"/>
              <a:ea typeface="Times New Roman" panose="02020603050405020304" pitchFamily="18" charset="0"/>
            </a:endParaRPr>
          </a:p>
          <a:p>
            <a:pPr marL="457189" indent="-457189">
              <a:lnSpc>
                <a:spcPct val="95000"/>
              </a:lnSpc>
              <a:spcBef>
                <a:spcPts val="800"/>
              </a:spcBef>
              <a:spcAft>
                <a:spcPts val="0"/>
              </a:spcAft>
              <a:buFont typeface="Arial" panose="020B0604020202020204" pitchFamily="34" charset="0"/>
              <a:buChar char="•"/>
            </a:pPr>
            <a:r>
              <a:rPr lang="en-CA" sz="2000" i="0" dirty="0">
                <a:solidFill>
                  <a:srgbClr val="000000"/>
                </a:solidFill>
                <a:ea typeface="Times New Roman" panose="02020603050405020304" pitchFamily="18" charset="0"/>
              </a:rPr>
              <a:t>In the case of:</a:t>
            </a:r>
            <a:endParaRPr lang="en-CA" sz="2000" i="0" dirty="0">
              <a:latin typeface="Times New Roman" panose="02020603050405020304" pitchFamily="18" charset="0"/>
              <a:ea typeface="Times New Roman" panose="02020603050405020304" pitchFamily="18" charset="0"/>
            </a:endParaRPr>
          </a:p>
          <a:p>
            <a:pPr marL="990575" lvl="1" indent="-380990">
              <a:lnSpc>
                <a:spcPct val="95000"/>
              </a:lnSpc>
              <a:spcBef>
                <a:spcPts val="800"/>
              </a:spcBef>
              <a:spcAft>
                <a:spcPts val="0"/>
              </a:spcAft>
              <a:buFont typeface="Arial" panose="020B0604020202020204" pitchFamily="34" charset="0"/>
              <a:buChar char="•"/>
            </a:pPr>
            <a:r>
              <a:rPr lang="en-CA" sz="2000" i="0" dirty="0">
                <a:solidFill>
                  <a:srgbClr val="000000"/>
                </a:solidFill>
                <a:ea typeface="Times New Roman" panose="02020603050405020304" pitchFamily="18" charset="0"/>
              </a:rPr>
              <a:t>Illness or injury</a:t>
            </a:r>
            <a:r>
              <a:rPr lang="en-CA" sz="2000" b="0" i="0" dirty="0">
                <a:solidFill>
                  <a:srgbClr val="000000"/>
                </a:solidFill>
                <a:ea typeface="Times New Roman" panose="02020603050405020304" pitchFamily="18" charset="0"/>
              </a:rPr>
              <a:t>,</a:t>
            </a:r>
            <a:r>
              <a:rPr lang="en-CA" sz="2000" i="0" dirty="0">
                <a:solidFill>
                  <a:srgbClr val="000000"/>
                </a:solidFill>
                <a:ea typeface="Times New Roman" panose="02020603050405020304" pitchFamily="18" charset="0"/>
              </a:rPr>
              <a:t> </a:t>
            </a:r>
            <a:r>
              <a:rPr lang="en-CA" sz="2000" b="0" i="0" dirty="0">
                <a:solidFill>
                  <a:srgbClr val="000000"/>
                </a:solidFill>
                <a:ea typeface="Times New Roman" panose="02020603050405020304" pitchFamily="18" charset="0"/>
              </a:rPr>
              <a:t>available information as to diagnosis, prognosis, location of patient, name of doctor and means of contact; and</a:t>
            </a:r>
            <a:endParaRPr lang="en-CA" sz="2000" b="0" i="0" dirty="0">
              <a:latin typeface="Times New Roman" panose="02020603050405020304" pitchFamily="18" charset="0"/>
              <a:ea typeface="Times New Roman" panose="02020603050405020304" pitchFamily="18" charset="0"/>
            </a:endParaRPr>
          </a:p>
          <a:p>
            <a:pPr marL="990575" lvl="1" indent="-380990">
              <a:lnSpc>
                <a:spcPct val="95000"/>
              </a:lnSpc>
              <a:spcBef>
                <a:spcPts val="800"/>
              </a:spcBef>
              <a:spcAft>
                <a:spcPts val="0"/>
              </a:spcAft>
              <a:buFont typeface="Arial" panose="020B0604020202020204" pitchFamily="34" charset="0"/>
              <a:buChar char="•"/>
            </a:pPr>
            <a:r>
              <a:rPr lang="en-CA" sz="2000" i="0" dirty="0">
                <a:solidFill>
                  <a:srgbClr val="000000"/>
                </a:solidFill>
                <a:ea typeface="Times New Roman" panose="02020603050405020304" pitchFamily="18" charset="0"/>
              </a:rPr>
              <a:t>Death</a:t>
            </a:r>
            <a:r>
              <a:rPr lang="en-CA" sz="2000" b="0" i="0" dirty="0">
                <a:solidFill>
                  <a:srgbClr val="000000"/>
                </a:solidFill>
                <a:ea typeface="Times New Roman" panose="02020603050405020304" pitchFamily="18" charset="0"/>
              </a:rPr>
              <a:t>,</a:t>
            </a:r>
            <a:r>
              <a:rPr lang="en-CA" sz="2000" i="0" dirty="0">
                <a:solidFill>
                  <a:srgbClr val="000000"/>
                </a:solidFill>
                <a:ea typeface="Times New Roman" panose="02020603050405020304" pitchFamily="18" charset="0"/>
              </a:rPr>
              <a:t> </a:t>
            </a:r>
            <a:r>
              <a:rPr lang="en-CA" sz="2000" b="0" i="0" dirty="0">
                <a:solidFill>
                  <a:srgbClr val="000000"/>
                </a:solidFill>
                <a:ea typeface="Times New Roman" panose="02020603050405020304" pitchFamily="18" charset="0"/>
              </a:rPr>
              <a:t>available information as to date, time and cause of death, location of remains. </a:t>
            </a:r>
            <a:endParaRPr lang="en-CA" sz="2000" b="0" i="0" dirty="0">
              <a:latin typeface="Times New Roman" panose="02020603050405020304" pitchFamily="18" charset="0"/>
              <a:ea typeface="Times New Roman" panose="02020603050405020304" pitchFamily="18" charset="0"/>
            </a:endParaRPr>
          </a:p>
          <a:p>
            <a:pPr marL="480472" indent="-480472">
              <a:lnSpc>
                <a:spcPct val="95000"/>
              </a:lnSpc>
              <a:spcBef>
                <a:spcPts val="800"/>
              </a:spcBef>
              <a:spcAft>
                <a:spcPts val="0"/>
              </a:spcAft>
              <a:buFont typeface="Arial" panose="020B0604020202020204" pitchFamily="34" charset="0"/>
              <a:buChar char="•"/>
            </a:pPr>
            <a:r>
              <a:rPr lang="en-CA" sz="2000" i="0" dirty="0">
                <a:solidFill>
                  <a:srgbClr val="000000"/>
                </a:solidFill>
                <a:ea typeface="Times New Roman" panose="02020603050405020304" pitchFamily="18" charset="0"/>
                <a:cs typeface="Times New Roman" panose="02020603050405020304" pitchFamily="18" charset="0"/>
              </a:rPr>
              <a:t>That you have the correct address </a:t>
            </a:r>
            <a:r>
              <a:rPr lang="en-CA" sz="2000" b="0" i="0" dirty="0">
                <a:solidFill>
                  <a:srgbClr val="000000"/>
                </a:solidFill>
                <a:ea typeface="Times New Roman" panose="02020603050405020304" pitchFamily="18" charset="0"/>
                <a:cs typeface="Times New Roman" panose="02020603050405020304" pitchFamily="18" charset="0"/>
              </a:rPr>
              <a:t>of the person to be notified and the</a:t>
            </a:r>
            <a:r>
              <a:rPr lang="en-CA" sz="2000" b="0" i="0" dirty="0">
                <a:ea typeface="Times New Roman" panose="02020603050405020304" pitchFamily="18" charset="0"/>
                <a:cs typeface="Times New Roman" panose="02020603050405020304" pitchFamily="18" charset="0"/>
              </a:rPr>
              <a:t> </a:t>
            </a:r>
            <a:r>
              <a:rPr lang="en-CA" sz="2000" b="0" i="0" dirty="0">
                <a:solidFill>
                  <a:srgbClr val="000000"/>
                </a:solidFill>
                <a:ea typeface="Times New Roman" panose="02020603050405020304" pitchFamily="18" charset="0"/>
                <a:cs typeface="Times New Roman" panose="02020603050405020304" pitchFamily="18" charset="0"/>
              </a:rPr>
              <a:t>relationship of the deceased, ill or injured person to the NOK.</a:t>
            </a:r>
            <a:endParaRPr lang="en-CA" sz="2000" b="0" i="0" dirty="0">
              <a:latin typeface="Times New Roman" panose="02020603050405020304" pitchFamily="18" charset="0"/>
              <a:ea typeface="Times New Roman" panose="02020603050405020304" pitchFamily="18" charset="0"/>
            </a:endParaRPr>
          </a:p>
          <a:p>
            <a:pPr marL="457189" indent="-457189">
              <a:lnSpc>
                <a:spcPct val="95000"/>
              </a:lnSpc>
              <a:spcBef>
                <a:spcPts val="800"/>
              </a:spcBef>
              <a:spcAft>
                <a:spcPts val="0"/>
              </a:spcAft>
              <a:buFont typeface="Arial" panose="020B0604020202020204" pitchFamily="34" charset="0"/>
              <a:buChar char="•"/>
            </a:pPr>
            <a:r>
              <a:rPr lang="en-CA" sz="2000" i="0" dirty="0">
                <a:solidFill>
                  <a:srgbClr val="000000"/>
                </a:solidFill>
                <a:ea typeface="Times New Roman" panose="02020603050405020304" pitchFamily="18" charset="0"/>
                <a:cs typeface="Times New Roman" panose="02020603050405020304" pitchFamily="18" charset="0"/>
              </a:rPr>
              <a:t>Your notification partner </a:t>
            </a:r>
            <a:r>
              <a:rPr lang="en-CA" sz="2000" b="0" i="0" dirty="0">
                <a:solidFill>
                  <a:srgbClr val="000000"/>
                </a:solidFill>
                <a:ea typeface="Times New Roman" panose="02020603050405020304" pitchFamily="18" charset="0"/>
                <a:cs typeface="Times New Roman" panose="02020603050405020304" pitchFamily="18" charset="0"/>
              </a:rPr>
              <a:t>(the Chaplain if you are the CO and CO if you are the Chaplain), has been trained to notify and willing to assist you. </a:t>
            </a:r>
            <a:endParaRPr lang="en-CA" sz="2000" b="0" i="0" dirty="0">
              <a:latin typeface="Times New Roman" panose="02020603050405020304" pitchFamily="18" charset="0"/>
              <a:ea typeface="Times New Roman" panose="02020603050405020304" pitchFamily="18" charset="0"/>
              <a:cs typeface="Times New Roman" panose="02020603050405020304" pitchFamily="18" charset="0"/>
            </a:endParaRPr>
          </a:p>
          <a:p>
            <a:pPr marL="33854" lvl="0" indent="0">
              <a:buSzPts val="800"/>
              <a:buFont typeface="Wingdings" panose="05000000000000000000" pitchFamily="2" charset="2"/>
              <a:buNone/>
            </a:pPr>
            <a:endParaRPr lang="en-CA" sz="2400" b="0" i="0" dirty="0">
              <a:solidFill>
                <a:srgbClr val="000000"/>
              </a:solidFill>
              <a:ea typeface="Verdana" panose="020B0604030504040204" pitchFamily="34" charset="0"/>
            </a:endParaRPr>
          </a:p>
          <a:p>
            <a:pPr marL="33854" lvl="0" indent="0">
              <a:buSzPts val="800"/>
              <a:buFont typeface="Wingdings" panose="05000000000000000000" pitchFamily="2" charset="2"/>
              <a:buNone/>
            </a:pPr>
            <a:r>
              <a:rPr lang="en-CA" sz="2400" b="0" i="0" dirty="0">
                <a:solidFill>
                  <a:srgbClr val="000000"/>
                </a:solidFill>
                <a:ea typeface="Verdana" panose="020B0604030504040204" pitchFamily="34" charset="0"/>
              </a:rPr>
              <a:t>4. Rehearse</a:t>
            </a:r>
          </a:p>
          <a:p>
            <a:pPr marL="33854" lvl="0" indent="0">
              <a:buSzPts val="800"/>
              <a:buFont typeface="Wingdings" panose="05000000000000000000" pitchFamily="2" charset="2"/>
              <a:buNone/>
            </a:pPr>
            <a:endParaRPr lang="en-CA" sz="2400" b="0" i="0" dirty="0">
              <a:solidFill>
                <a:srgbClr val="000000"/>
              </a:solidFill>
              <a:ea typeface="Verdana" panose="020B0604030504040204" pitchFamily="34" charset="0"/>
            </a:endParaRPr>
          </a:p>
          <a:p>
            <a:pPr marL="0" lvl="0" indent="-457189">
              <a:spcBef>
                <a:spcPts val="800"/>
              </a:spcBef>
              <a:spcAft>
                <a:spcPts val="0"/>
              </a:spcAft>
              <a:buFont typeface="Arial" panose="020B0604020202020204" pitchFamily="34" charset="0"/>
              <a:buChar char="•"/>
            </a:pPr>
            <a:r>
              <a:rPr lang="en-CA" sz="2400" b="0" i="0" dirty="0">
                <a:solidFill>
                  <a:srgbClr val="000000"/>
                </a:solidFill>
                <a:ea typeface="Verdana" panose="020B0604030504040204" pitchFamily="34" charset="0"/>
                <a:cs typeface="Times New Roman" panose="02020603050405020304" pitchFamily="18" charset="0"/>
              </a:rPr>
              <a:t>Review all gathered information.</a:t>
            </a:r>
          </a:p>
          <a:p>
            <a:pPr marL="0" lvl="0" indent="-457189">
              <a:spcBef>
                <a:spcPts val="800"/>
              </a:spcBef>
              <a:spcAft>
                <a:spcPts val="0"/>
              </a:spcAft>
              <a:buFont typeface="Arial" panose="020B0604020202020204" pitchFamily="34" charset="0"/>
              <a:buChar char="•"/>
            </a:pPr>
            <a:r>
              <a:rPr lang="en-CA" sz="2400" b="0" i="0" dirty="0">
                <a:solidFill>
                  <a:srgbClr val="000000"/>
                </a:solidFill>
                <a:ea typeface="Verdana" panose="020B0604030504040204" pitchFamily="34" charset="0"/>
                <a:cs typeface="Times New Roman" panose="02020603050405020304" pitchFamily="18" charset="0"/>
              </a:rPr>
              <a:t>Create quick notes of how you will inform.</a:t>
            </a:r>
          </a:p>
          <a:p>
            <a:pPr marL="0" lvl="0" indent="-457189">
              <a:spcBef>
                <a:spcPts val="800"/>
              </a:spcBef>
              <a:spcAft>
                <a:spcPts val="0"/>
              </a:spcAft>
              <a:buFont typeface="Arial" panose="020B0604020202020204" pitchFamily="34" charset="0"/>
              <a:buChar char="•"/>
            </a:pPr>
            <a:r>
              <a:rPr lang="en-CA" sz="2400" b="0" i="0" dirty="0">
                <a:solidFill>
                  <a:srgbClr val="000000"/>
                </a:solidFill>
                <a:ea typeface="Verdana" panose="020B0604030504040204" pitchFamily="34" charset="0"/>
                <a:cs typeface="Times New Roman" panose="02020603050405020304" pitchFamily="18" charset="0"/>
              </a:rPr>
              <a:t>Prepare yourself by using the actual words (‘death,’ ‘dead,’ ‘died,’ ‘killed,’ etc.). </a:t>
            </a:r>
          </a:p>
          <a:p>
            <a:pPr marL="0" lvl="0" indent="-457189">
              <a:spcBef>
                <a:spcPts val="800"/>
              </a:spcBef>
              <a:spcAft>
                <a:spcPts val="0"/>
              </a:spcAft>
              <a:buFont typeface="Arial" panose="020B0604020202020204" pitchFamily="34" charset="0"/>
              <a:buChar char="•"/>
            </a:pPr>
            <a:r>
              <a:rPr lang="en-CA" sz="2400" b="0" i="0" dirty="0">
                <a:solidFill>
                  <a:srgbClr val="000000"/>
                </a:solidFill>
                <a:ea typeface="Verdana" panose="020B0604030504040204" pitchFamily="34" charset="0"/>
                <a:cs typeface="Times New Roman" panose="02020603050405020304" pitchFamily="18" charset="0"/>
              </a:rPr>
              <a:t>Rehearse the notification out loud.</a:t>
            </a:r>
          </a:p>
          <a:p>
            <a:pPr marL="0" lvl="0" indent="-457189">
              <a:spcBef>
                <a:spcPts val="800"/>
              </a:spcBef>
              <a:spcAft>
                <a:spcPts val="0"/>
              </a:spcAft>
              <a:buFont typeface="Arial" panose="020B0604020202020204" pitchFamily="34" charset="0"/>
              <a:buChar char="•"/>
            </a:pPr>
            <a:r>
              <a:rPr lang="en-CA" sz="2400" b="0" i="0" dirty="0">
                <a:solidFill>
                  <a:srgbClr val="000000"/>
                </a:solidFill>
                <a:ea typeface="Verdana" panose="020B0604030504040204" pitchFamily="34" charset="0"/>
                <a:cs typeface="Times New Roman" panose="02020603050405020304" pitchFamily="18" charset="0"/>
              </a:rPr>
              <a:t>Be open to critique from your notification partner.</a:t>
            </a:r>
          </a:p>
          <a:p>
            <a:pPr marL="800100" lvl="1" indent="-342900">
              <a:spcBef>
                <a:spcPts val="800"/>
              </a:spcBef>
              <a:spcAft>
                <a:spcPts val="0"/>
              </a:spcAft>
              <a:buFont typeface="Arial" panose="020B0604020202020204" pitchFamily="34" charset="0"/>
              <a:buChar char="•"/>
            </a:pPr>
            <a:r>
              <a:rPr lang="en-CA" sz="2400" i="0" dirty="0">
                <a:solidFill>
                  <a:srgbClr val="000000"/>
                </a:solidFill>
                <a:ea typeface="Verdana" panose="020B0604030504040204" pitchFamily="34" charset="0"/>
                <a:cs typeface="Times New Roman" panose="02020603050405020304" pitchFamily="18" charset="0"/>
              </a:rPr>
              <a:t>Note</a:t>
            </a:r>
            <a:r>
              <a:rPr lang="en-CA" sz="2400" b="0" i="0" dirty="0">
                <a:solidFill>
                  <a:srgbClr val="000000"/>
                </a:solidFill>
                <a:ea typeface="Verdana" panose="020B0604030504040204" pitchFamily="34" charset="0"/>
                <a:cs typeface="Times New Roman" panose="02020603050405020304" pitchFamily="18" charset="0"/>
              </a:rPr>
              <a:t> – Showing sadness and/or emotion during the notification process indicates you are human</a:t>
            </a:r>
          </a:p>
          <a:p>
            <a:pPr marL="0" lvl="0" indent="0">
              <a:spcBef>
                <a:spcPts val="800"/>
              </a:spcBef>
              <a:spcAft>
                <a:spcPts val="0"/>
              </a:spcAft>
              <a:buFont typeface="Arial" panose="020B0604020202020204" pitchFamily="34" charset="0"/>
              <a:buNone/>
            </a:pPr>
            <a:endParaRPr lang="en-CA" sz="2400" b="0" i="0" dirty="0">
              <a:solidFill>
                <a:srgbClr val="000000"/>
              </a:solidFill>
              <a:ea typeface="Verdana" panose="020B0604030504040204" pitchFamily="34" charset="0"/>
              <a:cs typeface="Times New Roman" panose="02020603050405020304" pitchFamily="18" charset="0"/>
            </a:endParaRPr>
          </a:p>
          <a:p>
            <a:pPr marL="0" lvl="0" indent="0">
              <a:spcBef>
                <a:spcPts val="800"/>
              </a:spcBef>
              <a:spcAft>
                <a:spcPts val="0"/>
              </a:spcAft>
              <a:buFont typeface="Arial" panose="020B0604020202020204" pitchFamily="34" charset="0"/>
              <a:buNone/>
            </a:pPr>
            <a:r>
              <a:rPr lang="en-CA" sz="2400" b="0" i="0" dirty="0">
                <a:solidFill>
                  <a:srgbClr val="000000"/>
                </a:solidFill>
                <a:ea typeface="Verdana" panose="020B0604030504040204" pitchFamily="34" charset="0"/>
                <a:cs typeface="Times New Roman" panose="02020603050405020304" pitchFamily="18" charset="0"/>
              </a:rPr>
              <a:t>5. Notify</a:t>
            </a:r>
          </a:p>
          <a:p>
            <a:pPr marL="0" lvl="0" indent="0">
              <a:spcBef>
                <a:spcPts val="800"/>
              </a:spcBef>
              <a:spcAft>
                <a:spcPts val="0"/>
              </a:spcAft>
              <a:buFont typeface="Arial" panose="020B0604020202020204" pitchFamily="34" charset="0"/>
              <a:buNone/>
            </a:pPr>
            <a:endParaRPr lang="en-CA" sz="2400" b="0" i="0" dirty="0">
              <a:solidFill>
                <a:srgbClr val="000000"/>
              </a:solidFill>
              <a:ea typeface="Verdana" panose="020B0604030504040204" pitchFamily="34" charset="0"/>
              <a:cs typeface="Times New Roman" panose="02020603050405020304" pitchFamily="18" charset="0"/>
            </a:endParaRPr>
          </a:p>
          <a:p>
            <a:pPr marL="457189" indent="-457189">
              <a:spcBef>
                <a:spcPts val="800"/>
              </a:spcBef>
              <a:spcAft>
                <a:spcPts val="0"/>
              </a:spcAft>
              <a:buFont typeface="Arial" panose="020B0604020202020204" pitchFamily="34" charset="0"/>
              <a:buChar char="•"/>
            </a:pPr>
            <a:r>
              <a:rPr lang="en-CA" sz="2400" b="0" i="0" dirty="0">
                <a:solidFill>
                  <a:srgbClr val="000000"/>
                </a:solidFill>
                <a:ea typeface="Verdana" panose="020B0604030504040204" pitchFamily="34" charset="0"/>
                <a:cs typeface="Times New Roman" panose="02020603050405020304" pitchFamily="18" charset="0"/>
              </a:rPr>
              <a:t>Have </a:t>
            </a:r>
            <a:r>
              <a:rPr lang="en-CA" sz="2400" b="0" i="0" u="sng" dirty="0">
                <a:solidFill>
                  <a:srgbClr val="000000"/>
                </a:solidFill>
                <a:ea typeface="Verdana" panose="020B0604030504040204" pitchFamily="34" charset="0"/>
                <a:cs typeface="Times New Roman" panose="02020603050405020304" pitchFamily="18" charset="0"/>
              </a:rPr>
              <a:t>at least</a:t>
            </a:r>
            <a:r>
              <a:rPr lang="en-CA" sz="2400" b="0" i="0" dirty="0">
                <a:solidFill>
                  <a:srgbClr val="000000"/>
                </a:solidFill>
                <a:ea typeface="Verdana" panose="020B0604030504040204" pitchFamily="34" charset="0"/>
                <a:cs typeface="Times New Roman" panose="02020603050405020304" pitchFamily="18" charset="0"/>
              </a:rPr>
              <a:t> two people present to make notification. </a:t>
            </a:r>
            <a:endParaRPr lang="en-CA" sz="1600" b="0" i="0" dirty="0">
              <a:ea typeface="Verdana" panose="020B0604030504040204" pitchFamily="34" charset="0"/>
              <a:cs typeface="Times New Roman" panose="02020603050405020304" pitchFamily="18" charset="0"/>
            </a:endParaRPr>
          </a:p>
          <a:p>
            <a:pPr marL="457189" indent="-457189">
              <a:spcBef>
                <a:spcPts val="800"/>
              </a:spcBef>
              <a:spcAft>
                <a:spcPts val="0"/>
              </a:spcAft>
              <a:buFont typeface="Arial" panose="020B0604020202020204" pitchFamily="34" charset="0"/>
              <a:buChar char="•"/>
              <a:tabLst>
                <a:tab pos="-304792" algn="l"/>
              </a:tabLst>
            </a:pPr>
            <a:r>
              <a:rPr lang="en-CA" sz="2400" b="0" i="0" dirty="0">
                <a:ea typeface="Verdana" panose="020B0604030504040204" pitchFamily="34" charset="0"/>
                <a:cs typeface="Times New Roman" panose="02020603050405020304" pitchFamily="18" charset="0"/>
              </a:rPr>
              <a:t>Park several houses away if possible and walk to the house where the notification will take place. </a:t>
            </a:r>
          </a:p>
          <a:p>
            <a:pPr marL="457189" indent="-457189">
              <a:spcBef>
                <a:spcPts val="800"/>
              </a:spcBef>
              <a:spcAft>
                <a:spcPts val="0"/>
              </a:spcAft>
              <a:buFont typeface="Arial" panose="020B0604020202020204" pitchFamily="34" charset="0"/>
              <a:buChar char="•"/>
              <a:tabLst>
                <a:tab pos="-304792" algn="l"/>
              </a:tabLst>
            </a:pPr>
            <a:r>
              <a:rPr lang="en-CA" sz="2400" b="0" i="0" dirty="0">
                <a:solidFill>
                  <a:srgbClr val="000000"/>
                </a:solidFill>
                <a:ea typeface="Verdana" panose="020B0604030504040204" pitchFamily="34" charset="0"/>
                <a:cs typeface="Times New Roman" panose="02020603050405020304" pitchFamily="18" charset="0"/>
              </a:rPr>
              <a:t>Introduce yourself at the door, ask if the NOK identified on the ECN form is present, and ask to be admitted to the home.  </a:t>
            </a:r>
          </a:p>
          <a:p>
            <a:pPr marL="457189" indent="-457189">
              <a:spcBef>
                <a:spcPts val="800"/>
              </a:spcBef>
              <a:spcAft>
                <a:spcPts val="0"/>
              </a:spcAft>
              <a:buFont typeface="Arial" panose="020B0604020202020204" pitchFamily="34" charset="0"/>
              <a:buChar char="•"/>
              <a:tabLst>
                <a:tab pos="-304792" algn="l"/>
              </a:tabLst>
            </a:pPr>
            <a:r>
              <a:rPr lang="en-CA" sz="2400" b="0" i="0" dirty="0">
                <a:solidFill>
                  <a:srgbClr val="000000"/>
                </a:solidFill>
                <a:ea typeface="Verdana" panose="020B0604030504040204" pitchFamily="34" charset="0"/>
                <a:cs typeface="Times New Roman" panose="02020603050405020304" pitchFamily="18" charset="0"/>
              </a:rPr>
              <a:t>Preface your notification with “I have some difficult/tragic news. Can we sit down?”  </a:t>
            </a:r>
          </a:p>
          <a:p>
            <a:pPr marL="457189" indent="-457189">
              <a:spcBef>
                <a:spcPts val="800"/>
              </a:spcBef>
              <a:spcAft>
                <a:spcPts val="0"/>
              </a:spcAft>
              <a:buFont typeface="Arial" panose="020B0604020202020204" pitchFamily="34" charset="0"/>
              <a:buChar char="•"/>
              <a:tabLst>
                <a:tab pos="-304792" algn="l"/>
              </a:tabLst>
            </a:pPr>
            <a:r>
              <a:rPr lang="en-CA" sz="2400" b="0" i="0" dirty="0">
                <a:ea typeface="Verdana" panose="020B0604030504040204" pitchFamily="34" charset="0"/>
                <a:cs typeface="Times New Roman" panose="02020603050405020304" pitchFamily="18" charset="0"/>
              </a:rPr>
              <a:t>Be very straightforward and direct with the notification. </a:t>
            </a:r>
            <a:r>
              <a:rPr lang="en-CA" sz="1867" i="0" dirty="0">
                <a:ea typeface="Verdana" panose="020B0604030504040204" pitchFamily="34" charset="0"/>
              </a:rPr>
              <a:t> </a:t>
            </a:r>
            <a:endParaRPr lang="en-CA" sz="1400" i="0" dirty="0">
              <a:ea typeface="Verdana" panose="020B0604030504040204" pitchFamily="34" charset="0"/>
            </a:endParaRPr>
          </a:p>
          <a:p>
            <a:pPr marL="0" lvl="0" indent="0">
              <a:spcBef>
                <a:spcPts val="800"/>
              </a:spcBef>
              <a:spcAft>
                <a:spcPts val="0"/>
              </a:spcAft>
              <a:buFont typeface="Arial" panose="020B0604020202020204" pitchFamily="34" charset="0"/>
              <a:buNone/>
            </a:pPr>
            <a:endParaRPr lang="en-CA" sz="2400" b="0" i="0" dirty="0">
              <a:solidFill>
                <a:srgbClr val="000000"/>
              </a:solidFill>
              <a:ea typeface="Verdana" panose="020B0604030504040204" pitchFamily="34" charset="0"/>
            </a:endParaRPr>
          </a:p>
          <a:p>
            <a:pPr marL="0" lvl="0" indent="0">
              <a:spcBef>
                <a:spcPts val="800"/>
              </a:spcBef>
              <a:spcAft>
                <a:spcPts val="0"/>
              </a:spcAft>
              <a:buFont typeface="Arial" panose="020B0604020202020204" pitchFamily="34" charset="0"/>
              <a:buNone/>
            </a:pPr>
            <a:r>
              <a:rPr lang="en-CA" sz="2400" b="0" i="0" dirty="0">
                <a:solidFill>
                  <a:srgbClr val="000000"/>
                </a:solidFill>
                <a:ea typeface="Verdana" panose="020B0604030504040204" pitchFamily="34" charset="0"/>
              </a:rPr>
              <a:t>6. Support</a:t>
            </a:r>
          </a:p>
          <a:p>
            <a:pPr marL="228051">
              <a:spcAft>
                <a:spcPts val="0"/>
              </a:spcAft>
            </a:pPr>
            <a:endParaRPr lang="en-CA" sz="2400" b="0" i="0" dirty="0">
              <a:solidFill>
                <a:srgbClr val="000000"/>
              </a:solidFill>
              <a:effectLst/>
              <a:latin typeface="+mn-lt"/>
              <a:ea typeface="Verdana" panose="020B0604030504040204" pitchFamily="34" charset="0"/>
            </a:endParaRPr>
          </a:p>
          <a:p>
            <a:pPr marL="171450" indent="-171450">
              <a:spcAft>
                <a:spcPts val="0"/>
              </a:spcAft>
              <a:buFont typeface="Arial" panose="020B0604020202020204" pitchFamily="34" charset="0"/>
              <a:buChar char="•"/>
            </a:pPr>
            <a:r>
              <a:rPr lang="en-CA" sz="1050" b="1" dirty="0">
                <a:solidFill>
                  <a:srgbClr val="000000"/>
                </a:solidFill>
                <a:effectLst>
                  <a:outerShdw blurRad="50800" dist="38100" dir="2700000" algn="tl">
                    <a:srgbClr val="000000">
                      <a:alpha val="40000"/>
                    </a:srgbClr>
                  </a:outerShdw>
                </a:effectLst>
                <a:latin typeface="Verdana" panose="020B0604030504040204" pitchFamily="34" charset="0"/>
                <a:ea typeface="Verdana" panose="020B0604030504040204" pitchFamily="34" charset="0"/>
              </a:rPr>
              <a:t>LISTEN</a:t>
            </a:r>
            <a:r>
              <a:rPr lang="en-CA" sz="500" b="1" dirty="0">
                <a:solidFill>
                  <a:srgbClr val="000000"/>
                </a:solidFill>
                <a:effectLst>
                  <a:outerShdw blurRad="50800" dist="38100" dir="2700000" algn="tl">
                    <a:srgbClr val="000000">
                      <a:alpha val="40000"/>
                    </a:srgbClr>
                  </a:outerShdw>
                </a:effectLst>
                <a:latin typeface="Verdana" panose="020B0604030504040204" pitchFamily="34" charset="0"/>
                <a:ea typeface="Verdana" panose="020B0604030504040204" pitchFamily="34" charset="0"/>
              </a:rPr>
              <a:t> </a:t>
            </a:r>
            <a:endParaRPr lang="en-CA" sz="700" dirty="0">
              <a:latin typeface="Verdana" panose="020B0604030504040204" pitchFamily="34" charset="0"/>
              <a:ea typeface="Verdana" panose="020B0604030504040204" pitchFamily="34" charset="0"/>
            </a:endParaRPr>
          </a:p>
          <a:p>
            <a:pPr marL="457200" lvl="1" indent="-164704" algn="just">
              <a:spcAft>
                <a:spcPts val="0"/>
              </a:spcAft>
              <a:buFont typeface="Arial" panose="020B0604020202020204" pitchFamily="34" charset="0"/>
              <a:buChar char="•"/>
            </a:pPr>
            <a:r>
              <a:rPr lang="en-CA" sz="1100" dirty="0">
                <a:solidFill>
                  <a:srgbClr val="000000"/>
                </a:solidFill>
                <a:effectLst/>
                <a:latin typeface="Verdana" panose="020B0604030504040204" pitchFamily="34" charset="0"/>
                <a:ea typeface="Verdana" panose="020B0604030504040204" pitchFamily="34" charset="0"/>
              </a:rPr>
              <a:t>The most effective assistance can be given in in the form of listening.  In most cases, the bereaved person needs to talk and be heard.  Let them show their emotion without judgment.</a:t>
            </a:r>
            <a:endParaRPr lang="en-CA" sz="700" dirty="0">
              <a:latin typeface="Verdana" panose="020B0604030504040204" pitchFamily="34" charset="0"/>
              <a:ea typeface="Verdana" panose="020B0604030504040204" pitchFamily="34" charset="0"/>
            </a:endParaRPr>
          </a:p>
          <a:p>
            <a:pPr marL="6746" indent="-171450" algn="just">
              <a:spcAft>
                <a:spcPts val="0"/>
              </a:spcAft>
              <a:buFont typeface="Arial" panose="020B0604020202020204" pitchFamily="34" charset="0"/>
              <a:buChar char="•"/>
            </a:pPr>
            <a:r>
              <a:rPr lang="en-CA" sz="1050" b="1" dirty="0">
                <a:solidFill>
                  <a:srgbClr val="000000"/>
                </a:solidFill>
                <a:latin typeface="Verdana" panose="020B0604030504040204" pitchFamily="34" charset="0"/>
                <a:ea typeface="Verdana" panose="020B0604030504040204" pitchFamily="34" charset="0"/>
              </a:rPr>
              <a:t>REASSURE</a:t>
            </a:r>
            <a:r>
              <a:rPr lang="en-CA" sz="500" b="1" dirty="0">
                <a:solidFill>
                  <a:srgbClr val="000000"/>
                </a:solidFill>
                <a:latin typeface="Verdana" panose="020B0604030504040204" pitchFamily="34" charset="0"/>
                <a:ea typeface="Verdana" panose="020B0604030504040204" pitchFamily="34" charset="0"/>
              </a:rPr>
              <a:t> </a:t>
            </a:r>
            <a:endParaRPr lang="en-CA" sz="700" dirty="0">
              <a:latin typeface="Verdana" panose="020B0604030504040204" pitchFamily="34" charset="0"/>
              <a:ea typeface="Verdana" panose="020B0604030504040204" pitchFamily="34" charset="0"/>
            </a:endParaRPr>
          </a:p>
          <a:p>
            <a:pPr marL="457200" lvl="1" indent="-164704" algn="just">
              <a:spcAft>
                <a:spcPts val="0"/>
              </a:spcAft>
              <a:buFont typeface="Arial" panose="020B0604020202020204" pitchFamily="34" charset="0"/>
              <a:buChar char="•"/>
            </a:pPr>
            <a:r>
              <a:rPr lang="en-CA" sz="1100" dirty="0">
                <a:solidFill>
                  <a:srgbClr val="000000"/>
                </a:solidFill>
                <a:effectLst/>
                <a:latin typeface="Verdana" panose="020B0604030504040204" pitchFamily="34" charset="0"/>
                <a:ea typeface="Verdana" panose="020B0604030504040204" pitchFamily="34" charset="0"/>
              </a:rPr>
              <a:t>Give reassurance that you will do all you can to help them (phone calls, wait with them until others arrive, help them prioritize what needs to be done, etc.).</a:t>
            </a:r>
            <a:r>
              <a:rPr lang="en-CA" sz="1050" b="1" dirty="0">
                <a:solidFill>
                  <a:srgbClr val="000000"/>
                </a:solidFill>
                <a:latin typeface="Verdana" panose="020B0604030504040204" pitchFamily="34" charset="0"/>
                <a:ea typeface="Verdana" panose="020B0604030504040204" pitchFamily="34" charset="0"/>
              </a:rPr>
              <a:t> </a:t>
            </a:r>
            <a:endParaRPr lang="en-CA" sz="700" dirty="0">
              <a:latin typeface="Verdana" panose="020B0604030504040204" pitchFamily="34" charset="0"/>
              <a:ea typeface="Verdana" panose="020B0604030504040204" pitchFamily="34" charset="0"/>
            </a:endParaRPr>
          </a:p>
          <a:p>
            <a:pPr marL="6746" indent="-171450" algn="just">
              <a:spcAft>
                <a:spcPts val="0"/>
              </a:spcAft>
              <a:buFont typeface="Arial" panose="020B0604020202020204" pitchFamily="34" charset="0"/>
              <a:buChar char="•"/>
            </a:pPr>
            <a:r>
              <a:rPr lang="en-CA" sz="1050" b="1" dirty="0">
                <a:solidFill>
                  <a:srgbClr val="000000"/>
                </a:solidFill>
                <a:latin typeface="Verdana" panose="020B0604030504040204" pitchFamily="34" charset="0"/>
                <a:ea typeface="Verdana" panose="020B0604030504040204" pitchFamily="34" charset="0"/>
              </a:rPr>
              <a:t>COMFORT</a:t>
            </a:r>
            <a:r>
              <a:rPr lang="en-CA" sz="500" b="1" dirty="0">
                <a:solidFill>
                  <a:srgbClr val="000000"/>
                </a:solidFill>
                <a:latin typeface="Verdana" panose="020B0604030504040204" pitchFamily="34" charset="0"/>
                <a:ea typeface="Verdana" panose="020B0604030504040204" pitchFamily="34" charset="0"/>
              </a:rPr>
              <a:t> </a:t>
            </a:r>
            <a:endParaRPr lang="en-CA" sz="700" dirty="0">
              <a:latin typeface="Verdana" panose="020B0604030504040204" pitchFamily="34" charset="0"/>
              <a:ea typeface="Verdana" panose="020B0604030504040204" pitchFamily="34" charset="0"/>
            </a:endParaRPr>
          </a:p>
          <a:p>
            <a:pPr marL="457200" lvl="1" indent="-164704" algn="just">
              <a:spcAft>
                <a:spcPts val="0"/>
              </a:spcAft>
              <a:buFont typeface="Arial" panose="020B0604020202020204" pitchFamily="34" charset="0"/>
              <a:buChar char="•"/>
            </a:pPr>
            <a:r>
              <a:rPr lang="en-CA" sz="1100" dirty="0">
                <a:solidFill>
                  <a:srgbClr val="000000"/>
                </a:solidFill>
                <a:effectLst/>
                <a:latin typeface="Verdana" panose="020B0604030504040204" pitchFamily="34" charset="0"/>
                <a:ea typeface="Verdana" panose="020B0604030504040204" pitchFamily="34" charset="0"/>
              </a:rPr>
              <a:t>Do not initiate holding or embracing.  If they initiate it, however, don’t back away</a:t>
            </a:r>
            <a:r>
              <a:rPr lang="en-CA" sz="1100" dirty="0">
                <a:solidFill>
                  <a:srgbClr val="000000"/>
                </a:solidFill>
                <a:latin typeface="Verdana" panose="020B0604030504040204" pitchFamily="34" charset="0"/>
                <a:ea typeface="Verdana" panose="020B0604030504040204" pitchFamily="34" charset="0"/>
              </a:rPr>
              <a:t>. Physical comforting can be a powerful support tool when needed by the NOK.</a:t>
            </a:r>
            <a:endParaRPr lang="en-CA" sz="700" dirty="0">
              <a:latin typeface="Verdana" panose="020B0604030504040204" pitchFamily="34" charset="0"/>
              <a:ea typeface="Verdana" panose="020B0604030504040204" pitchFamily="34" charset="0"/>
            </a:endParaRPr>
          </a:p>
          <a:p>
            <a:pPr marL="6746" indent="-171450" algn="just">
              <a:spcAft>
                <a:spcPts val="0"/>
              </a:spcAft>
              <a:buFont typeface="Arial" panose="020B0604020202020204" pitchFamily="34" charset="0"/>
              <a:buChar char="•"/>
            </a:pPr>
            <a:r>
              <a:rPr lang="en-CA" sz="1050" b="1" dirty="0">
                <a:solidFill>
                  <a:srgbClr val="000000"/>
                </a:solidFill>
                <a:latin typeface="Verdana" panose="020B0604030504040204" pitchFamily="34" charset="0"/>
                <a:ea typeface="Verdana" panose="020B0604030504040204" pitchFamily="34" charset="0"/>
              </a:rPr>
              <a:t>ASSIST</a:t>
            </a:r>
            <a:r>
              <a:rPr lang="en-CA" sz="500" b="1" dirty="0">
                <a:solidFill>
                  <a:srgbClr val="000000"/>
                </a:solidFill>
                <a:latin typeface="Verdana" panose="020B0604030504040204" pitchFamily="34" charset="0"/>
                <a:ea typeface="Verdana" panose="020B0604030504040204" pitchFamily="34" charset="0"/>
              </a:rPr>
              <a:t> </a:t>
            </a:r>
            <a:endParaRPr lang="en-CA" sz="700" dirty="0">
              <a:latin typeface="Verdana" panose="020B0604030504040204" pitchFamily="34" charset="0"/>
              <a:ea typeface="Verdana" panose="020B0604030504040204" pitchFamily="34" charset="0"/>
            </a:endParaRPr>
          </a:p>
          <a:p>
            <a:pPr marL="457200" lvl="1" indent="-171039" algn="just">
              <a:spcAft>
                <a:spcPts val="0"/>
              </a:spcAft>
              <a:buFont typeface="Arial" panose="020B0604020202020204" pitchFamily="34" charset="0"/>
              <a:buChar char="•"/>
            </a:pPr>
            <a:r>
              <a:rPr lang="en-CA" sz="1100" dirty="0">
                <a:solidFill>
                  <a:srgbClr val="000000"/>
                </a:solidFill>
                <a:effectLst/>
                <a:latin typeface="Verdana" panose="020B0604030504040204" pitchFamily="34" charset="0"/>
                <a:ea typeface="Verdana" panose="020B0604030504040204" pitchFamily="34" charset="0"/>
              </a:rPr>
              <a:t>Try to locate a relative, friend, neighbour, or clergy person who will stay with the bereaved once you leave.</a:t>
            </a:r>
            <a:endParaRPr lang="en-CA" sz="700" dirty="0">
              <a:latin typeface="Verdana" panose="020B0604030504040204" pitchFamily="34" charset="0"/>
              <a:ea typeface="Verdana" panose="020B0604030504040204" pitchFamily="34" charset="0"/>
            </a:endParaRPr>
          </a:p>
          <a:p>
            <a:pPr marL="457200" lvl="2" indent="-171039" algn="just">
              <a:spcAft>
                <a:spcPts val="0"/>
              </a:spcAft>
              <a:buFont typeface="Arial" panose="020B0604020202020204" pitchFamily="34" charset="0"/>
              <a:buChar char="•"/>
            </a:pPr>
            <a:r>
              <a:rPr lang="en-CA" sz="1100" dirty="0">
                <a:solidFill>
                  <a:srgbClr val="000000"/>
                </a:solidFill>
                <a:effectLst/>
                <a:latin typeface="Verdana" panose="020B0604030504040204" pitchFamily="34" charset="0"/>
                <a:ea typeface="Verdana" panose="020B0604030504040204" pitchFamily="34" charset="0"/>
              </a:rPr>
              <a:t>Ask – is there anyone else I can help you notify who will be able to support you?</a:t>
            </a:r>
            <a:endParaRPr lang="en-CA" sz="700" dirty="0">
              <a:latin typeface="Verdana" panose="020B0604030504040204" pitchFamily="34" charset="0"/>
              <a:ea typeface="Verdana" panose="020B0604030504040204" pitchFamily="34" charset="0"/>
            </a:endParaRPr>
          </a:p>
          <a:p>
            <a:pPr marL="6746" indent="-171450" algn="just">
              <a:spcAft>
                <a:spcPts val="0"/>
              </a:spcAft>
              <a:buFont typeface="Arial" panose="020B0604020202020204" pitchFamily="34" charset="0"/>
              <a:buChar char="•"/>
            </a:pPr>
            <a:r>
              <a:rPr lang="en-CA" sz="1050" b="1" dirty="0">
                <a:solidFill>
                  <a:srgbClr val="000000"/>
                </a:solidFill>
                <a:latin typeface="Verdana" panose="020B0604030504040204" pitchFamily="34" charset="0"/>
                <a:ea typeface="Verdana" panose="020B0604030504040204" pitchFamily="34" charset="0"/>
              </a:rPr>
              <a:t>INFORM</a:t>
            </a:r>
            <a:r>
              <a:rPr lang="en-CA" sz="500" b="1" dirty="0">
                <a:solidFill>
                  <a:srgbClr val="000000"/>
                </a:solidFill>
                <a:latin typeface="Verdana" panose="020B0604030504040204" pitchFamily="34" charset="0"/>
                <a:ea typeface="Verdana" panose="020B0604030504040204" pitchFamily="34" charset="0"/>
              </a:rPr>
              <a:t> </a:t>
            </a:r>
            <a:endParaRPr lang="en-CA" sz="700" dirty="0">
              <a:latin typeface="Verdana" panose="020B0604030504040204" pitchFamily="34" charset="0"/>
              <a:ea typeface="Verdana" panose="020B0604030504040204" pitchFamily="34" charset="0"/>
            </a:endParaRPr>
          </a:p>
          <a:p>
            <a:pPr marL="457200" lvl="1" indent="-264477" algn="just">
              <a:spcAft>
                <a:spcPts val="0"/>
              </a:spcAft>
              <a:buFont typeface="Arial" panose="020B0604020202020204" pitchFamily="34" charset="0"/>
              <a:buChar char="•"/>
            </a:pPr>
            <a:r>
              <a:rPr lang="en-CA" sz="1100" dirty="0">
                <a:solidFill>
                  <a:srgbClr val="000000"/>
                </a:solidFill>
                <a:latin typeface="Verdana" panose="020B0604030504040204" pitchFamily="34" charset="0"/>
                <a:ea typeface="Verdana" panose="020B0604030504040204" pitchFamily="34" charset="0"/>
              </a:rPr>
              <a:t>Once the person/s have calmed and are able to listen, inform them of the next steps that will take place.</a:t>
            </a:r>
            <a:endParaRPr lang="en-CA" sz="700" dirty="0">
              <a:latin typeface="Verdana" panose="020B0604030504040204" pitchFamily="34" charset="0"/>
              <a:ea typeface="Verdana" panose="020B0604030504040204" pitchFamily="34" charset="0"/>
            </a:endParaRPr>
          </a:p>
          <a:p>
            <a:pPr marL="457200" lvl="1" indent="-264477" algn="just">
              <a:spcAft>
                <a:spcPts val="0"/>
              </a:spcAft>
              <a:buFont typeface="Arial" panose="020B0604020202020204" pitchFamily="34" charset="0"/>
              <a:buChar char="•"/>
            </a:pPr>
            <a:r>
              <a:rPr lang="en-CA" sz="1100" dirty="0">
                <a:solidFill>
                  <a:srgbClr val="000000"/>
                </a:solidFill>
                <a:latin typeface="Verdana" panose="020B0604030504040204" pitchFamily="34" charset="0"/>
                <a:ea typeface="Verdana" panose="020B0604030504040204" pitchFamily="34" charset="0"/>
              </a:rPr>
              <a:t>A person called a Designated Assistant should have already been assigned and will be contacting the family shortly.  Their job is to walk with the family through the repatriation (if necessary) and facilitate their needs through this process.</a:t>
            </a:r>
            <a:endParaRPr lang="en-CA" sz="700" dirty="0">
              <a:latin typeface="Verdana" panose="020B0604030504040204" pitchFamily="34" charset="0"/>
              <a:ea typeface="Verdana" panose="020B0604030504040204" pitchFamily="34" charset="0"/>
            </a:endParaRPr>
          </a:p>
          <a:p>
            <a:pPr marL="457200" lvl="1" indent="-264477" algn="just">
              <a:spcAft>
                <a:spcPts val="0"/>
              </a:spcAft>
              <a:buFont typeface="Arial" panose="020B0604020202020204" pitchFamily="34" charset="0"/>
              <a:buChar char="•"/>
            </a:pPr>
            <a:r>
              <a:rPr lang="en-CA" sz="1100" dirty="0">
                <a:solidFill>
                  <a:srgbClr val="000000"/>
                </a:solidFill>
                <a:latin typeface="Verdana" panose="020B0604030504040204" pitchFamily="34" charset="0"/>
                <a:ea typeface="Verdana" panose="020B0604030504040204" pitchFamily="34" charset="0"/>
              </a:rPr>
              <a:t>Know the role of the DA and who that will be.  There is value in the chaplain meeting and returning with the DA to help manage the grief and ‘people side’ of the process as the DA is likely doing this for the first time and may not have the skills or experience to navigate some of the emotional challenges.</a:t>
            </a:r>
            <a:endParaRPr lang="en-CA" sz="700" dirty="0">
              <a:latin typeface="Verdana" panose="020B0604030504040204" pitchFamily="34" charset="0"/>
              <a:ea typeface="Verdana" panose="020B0604030504040204" pitchFamily="34" charset="0"/>
            </a:endParaRPr>
          </a:p>
          <a:p>
            <a:pPr marL="6746" indent="-171450" algn="just">
              <a:spcAft>
                <a:spcPts val="0"/>
              </a:spcAft>
              <a:buFont typeface="Arial" panose="020B0604020202020204" pitchFamily="34" charset="0"/>
              <a:buChar char="•"/>
            </a:pPr>
            <a:r>
              <a:rPr lang="en-CA" sz="1050" b="1" dirty="0">
                <a:solidFill>
                  <a:srgbClr val="000000"/>
                </a:solidFill>
                <a:latin typeface="Verdana" panose="020B0604030504040204" pitchFamily="34" charset="0"/>
                <a:ea typeface="Verdana" panose="020B0604030504040204" pitchFamily="34" charset="0"/>
              </a:rPr>
              <a:t>REASSESS</a:t>
            </a:r>
            <a:r>
              <a:rPr lang="en-CA" sz="500" b="1" dirty="0">
                <a:solidFill>
                  <a:srgbClr val="000000"/>
                </a:solidFill>
                <a:latin typeface="Verdana" panose="020B0604030504040204" pitchFamily="34" charset="0"/>
                <a:ea typeface="Verdana" panose="020B0604030504040204" pitchFamily="34" charset="0"/>
              </a:rPr>
              <a:t> </a:t>
            </a:r>
            <a:endParaRPr lang="en-CA" sz="700" dirty="0">
              <a:latin typeface="Verdana" panose="020B0604030504040204" pitchFamily="34" charset="0"/>
              <a:ea typeface="Verdana" panose="020B0604030504040204" pitchFamily="34" charset="0"/>
            </a:endParaRPr>
          </a:p>
          <a:p>
            <a:pPr marL="457200" lvl="1" indent="-164704" algn="just">
              <a:spcAft>
                <a:spcPts val="0"/>
              </a:spcAft>
              <a:buFont typeface="Arial" panose="020B0604020202020204" pitchFamily="34" charset="0"/>
              <a:buChar char="•"/>
            </a:pPr>
            <a:r>
              <a:rPr lang="en-CA" sz="1100" dirty="0">
                <a:solidFill>
                  <a:srgbClr val="000000"/>
                </a:solidFill>
                <a:effectLst/>
                <a:latin typeface="Verdana" panose="020B0604030504040204" pitchFamily="34" charset="0"/>
                <a:ea typeface="Verdana" panose="020B0604030504040204" pitchFamily="34" charset="0"/>
              </a:rPr>
              <a:t>Before leaving, make sure that the NOK is able to cope with the situation and will have the support needed after you are gone. </a:t>
            </a:r>
          </a:p>
          <a:p>
            <a:pPr marL="0" indent="-164704" algn="just">
              <a:spcAft>
                <a:spcPts val="0"/>
              </a:spcAft>
              <a:buFont typeface="Arial" panose="020B0604020202020204" pitchFamily="34" charset="0"/>
              <a:buChar char="•"/>
            </a:pPr>
            <a:r>
              <a:rPr lang="en-CA" sz="1100" b="1" dirty="0">
                <a:solidFill>
                  <a:srgbClr val="000000"/>
                </a:solidFill>
                <a:effectLst/>
                <a:latin typeface="Verdana" panose="020B0604030504040204" pitchFamily="34" charset="0"/>
                <a:ea typeface="Verdana" panose="020B0604030504040204" pitchFamily="34" charset="0"/>
              </a:rPr>
              <a:t>Do not leave the NOK alone when departing! </a:t>
            </a:r>
            <a:r>
              <a:rPr lang="en-CA" sz="1100" dirty="0">
                <a:solidFill>
                  <a:srgbClr val="000000"/>
                </a:solidFill>
                <a:effectLst/>
                <a:latin typeface="Verdana" panose="020B0604030504040204" pitchFamily="34" charset="0"/>
                <a:ea typeface="Verdana" panose="020B0604030504040204" pitchFamily="34" charset="0"/>
              </a:rPr>
              <a:t> Ensure the NOK has a physical person present to support them before departing. </a:t>
            </a:r>
          </a:p>
          <a:p>
            <a:pPr marL="0" lvl="0" indent="0">
              <a:spcBef>
                <a:spcPts val="800"/>
              </a:spcBef>
              <a:spcAft>
                <a:spcPts val="0"/>
              </a:spcAft>
              <a:buFont typeface="Arial" panose="020B0604020202020204" pitchFamily="34" charset="0"/>
              <a:buNone/>
            </a:pPr>
            <a:endParaRPr lang="en-CA" sz="2400" b="0" i="0" dirty="0">
              <a:solidFill>
                <a:srgbClr val="000000"/>
              </a:solidFill>
              <a:ea typeface="Verdana" panose="020B0604030504040204" pitchFamily="34" charset="0"/>
            </a:endParaRPr>
          </a:p>
          <a:p>
            <a:pPr marL="0" lvl="0" indent="0">
              <a:spcBef>
                <a:spcPts val="800"/>
              </a:spcBef>
              <a:spcAft>
                <a:spcPts val="0"/>
              </a:spcAft>
              <a:buFont typeface="Arial" panose="020B0604020202020204" pitchFamily="34" charset="0"/>
              <a:buNone/>
            </a:pPr>
            <a:r>
              <a:rPr lang="en-CA" sz="2400" b="0" i="0" dirty="0">
                <a:solidFill>
                  <a:srgbClr val="000000"/>
                </a:solidFill>
                <a:ea typeface="Verdana" panose="020B0604030504040204" pitchFamily="34" charset="0"/>
              </a:rPr>
              <a:t>7. Depart</a:t>
            </a:r>
          </a:p>
          <a:p>
            <a:pPr marL="0" lvl="0" indent="0">
              <a:spcBef>
                <a:spcPts val="800"/>
              </a:spcBef>
              <a:spcAft>
                <a:spcPts val="0"/>
              </a:spcAft>
              <a:buFont typeface="Arial" panose="020B0604020202020204" pitchFamily="34" charset="0"/>
              <a:buNone/>
            </a:pPr>
            <a:endParaRPr lang="en-CA" sz="2400" b="0" i="0" dirty="0">
              <a:solidFill>
                <a:srgbClr val="000000"/>
              </a:solidFill>
              <a:ea typeface="Verdana" panose="020B0604030504040204" pitchFamily="34" charset="0"/>
            </a:endParaRPr>
          </a:p>
          <a:p>
            <a:pPr marL="342900" indent="-342900">
              <a:buFont typeface="Arial" panose="020B0604020202020204" pitchFamily="34" charset="0"/>
              <a:buChar char="•"/>
              <a:tabLst>
                <a:tab pos="285750" algn="l"/>
                <a:tab pos="1889125" algn="l"/>
              </a:tabLst>
            </a:pPr>
            <a:r>
              <a:rPr lang="en-CA" sz="2400" dirty="0">
                <a:latin typeface="Verdana" panose="020B0604030504040204" pitchFamily="34" charset="0"/>
                <a:ea typeface="Verdana" panose="020B0604030504040204" pitchFamily="34" charset="0"/>
              </a:rPr>
              <a:t> One person (ideally the Chaplain to provide care) should be the POC until the DA is able to engage.  Leave a business card, including name, office phone number, file number, and name and number of the appropriate support service’s information, such as names, addresses, phone numbers, and hours of operation.  </a:t>
            </a:r>
          </a:p>
          <a:p>
            <a:pPr marL="342900" indent="-342900">
              <a:buFont typeface="Arial" panose="020B0604020202020204" pitchFamily="34" charset="0"/>
              <a:buChar char="•"/>
              <a:tabLst>
                <a:tab pos="285750" algn="l"/>
                <a:tab pos="1889125" algn="l"/>
              </a:tabLst>
            </a:pPr>
            <a:r>
              <a:rPr lang="en-CA" sz="2400" dirty="0">
                <a:latin typeface="Verdana" panose="020B0604030504040204" pitchFamily="34" charset="0"/>
                <a:ea typeface="Verdana" panose="020B0604030504040204" pitchFamily="34" charset="0"/>
              </a:rPr>
              <a:t> If the DA is not yet present explain that the Chaplain will return with a DA who will help the family walk through all the steps in the process. (See role of the DA pg. 25)  If the DA has already arrived, this is a natural opportunity for the CO/CWO to exit and allow the Chaplain to support the DA and family as they begin their process. </a:t>
            </a:r>
          </a:p>
          <a:p>
            <a:pPr marL="342900" lvl="0" indent="-342900">
              <a:buFont typeface="Arial" panose="020B0604020202020204" pitchFamily="34" charset="0"/>
              <a:buChar char="•"/>
              <a:tabLst>
                <a:tab pos="285750" algn="l"/>
                <a:tab pos="1889125" algn="l"/>
              </a:tabLst>
            </a:pPr>
            <a:r>
              <a:rPr lang="en-CA" sz="2400" dirty="0">
                <a:solidFill>
                  <a:srgbClr val="000000"/>
                </a:solidFill>
                <a:effectLst/>
                <a:latin typeface="Verdana" panose="020B0604030504040204" pitchFamily="34" charset="0"/>
                <a:ea typeface="Verdana" panose="020B0604030504040204" pitchFamily="34" charset="0"/>
              </a:rPr>
              <a:t> </a:t>
            </a:r>
            <a:r>
              <a:rPr lang="en-CA" sz="2400" b="1" dirty="0">
                <a:solidFill>
                  <a:srgbClr val="000000"/>
                </a:solidFill>
                <a:effectLst/>
                <a:latin typeface="Verdana" panose="020B0604030504040204" pitchFamily="34" charset="0"/>
                <a:ea typeface="Verdana" panose="020B0604030504040204" pitchFamily="34" charset="0"/>
              </a:rPr>
              <a:t>Once the notification team has left the family, the CO and Chaplain must notify their respective CoCs</a:t>
            </a:r>
            <a:r>
              <a:rPr lang="en-CA" sz="2400" dirty="0">
                <a:solidFill>
                  <a:srgbClr val="000000"/>
                </a:solidFill>
                <a:effectLst/>
                <a:latin typeface="Verdana" panose="020B0604030504040204" pitchFamily="34" charset="0"/>
                <a:ea typeface="Verdana" panose="020B0604030504040204" pitchFamily="34" charset="0"/>
              </a:rPr>
              <a:t> that the notification has been completed. If the notification is taking more time or the family wishes to have the team stay with them, then members of the team will need to separately excuse themselves for a few moments to inform their CoCs. In some cases, there may be other family members (e.g., divorced parents) who need to be notified.  If a secondary notification is required, command must be advised ASAP and a second team may need to be launched.  Once the Primary NOK have been notified, the notification process is complete, and information can be released by the CoC to the media.</a:t>
            </a:r>
            <a:endParaRPr lang="en-CA" sz="2400" dirty="0">
              <a:effectLst/>
              <a:latin typeface="Verdana" panose="020B0604030504040204" pitchFamily="34" charset="0"/>
              <a:ea typeface="Verdana" panose="020B0604030504040204" pitchFamily="34" charset="0"/>
            </a:endParaRPr>
          </a:p>
          <a:p>
            <a:pPr marL="0" lvl="0" indent="0">
              <a:spcBef>
                <a:spcPts val="800"/>
              </a:spcBef>
              <a:spcAft>
                <a:spcPts val="0"/>
              </a:spcAft>
              <a:buFont typeface="Arial" panose="020B0604020202020204" pitchFamily="34" charset="0"/>
              <a:buNone/>
            </a:pPr>
            <a:endParaRPr lang="en-CA" sz="2400" b="0" i="0" dirty="0">
              <a:solidFill>
                <a:srgbClr val="000000"/>
              </a:solidFill>
              <a:ea typeface="Verdana" panose="020B0604030504040204" pitchFamily="34" charset="0"/>
            </a:endParaRPr>
          </a:p>
          <a:p>
            <a:pPr marL="0" lvl="0" indent="0">
              <a:spcBef>
                <a:spcPts val="800"/>
              </a:spcBef>
              <a:spcAft>
                <a:spcPts val="0"/>
              </a:spcAft>
              <a:buFont typeface="Arial" panose="020B0604020202020204" pitchFamily="34" charset="0"/>
              <a:buNone/>
            </a:pPr>
            <a:r>
              <a:rPr lang="en-CA" sz="2400" b="0" i="0" dirty="0">
                <a:solidFill>
                  <a:srgbClr val="000000"/>
                </a:solidFill>
                <a:ea typeface="Verdana" panose="020B0604030504040204" pitchFamily="34" charset="0"/>
              </a:rPr>
              <a:t>8. Defuse / Debrief</a:t>
            </a:r>
          </a:p>
          <a:p>
            <a:pPr marL="0" lvl="0" indent="0">
              <a:spcBef>
                <a:spcPts val="800"/>
              </a:spcBef>
              <a:spcAft>
                <a:spcPts val="0"/>
              </a:spcAft>
              <a:buFont typeface="Arial" panose="020B0604020202020204" pitchFamily="34" charset="0"/>
              <a:buNone/>
            </a:pPr>
            <a:endParaRPr lang="en-CA" sz="2400" b="0" i="0" dirty="0">
              <a:solidFill>
                <a:srgbClr val="000000"/>
              </a:solidFill>
              <a:ea typeface="Verdana" panose="020B0604030504040204" pitchFamily="34" charset="0"/>
            </a:endParaRPr>
          </a:p>
          <a:p>
            <a:pPr marL="0" indent="-480472">
              <a:spcBef>
                <a:spcPts val="800"/>
              </a:spcBef>
              <a:spcAft>
                <a:spcPts val="0"/>
              </a:spcAft>
              <a:buFont typeface="Arial" panose="020B0604020202020204" pitchFamily="34" charset="0"/>
              <a:buChar char="•"/>
            </a:pPr>
            <a:r>
              <a:rPr lang="en-CA" sz="2400" b="0" i="0" dirty="0">
                <a:solidFill>
                  <a:srgbClr val="000000"/>
                </a:solidFill>
                <a:ea typeface="Verdana" panose="020B0604030504040204" pitchFamily="34" charset="0"/>
              </a:rPr>
              <a:t>Members of the notification team should meet as soon as possible, after the notification, to debrief the situation.</a:t>
            </a:r>
            <a:endParaRPr lang="en-CA" sz="2400" b="0" i="0" dirty="0">
              <a:ea typeface="Verdana" panose="020B0604030504040204" pitchFamily="34" charset="0"/>
            </a:endParaRPr>
          </a:p>
          <a:p>
            <a:pPr marL="0" indent="-480472">
              <a:spcBef>
                <a:spcPts val="800"/>
              </a:spcBef>
              <a:spcAft>
                <a:spcPts val="0"/>
              </a:spcAft>
              <a:buFont typeface="Arial" panose="020B0604020202020204" pitchFamily="34" charset="0"/>
              <a:buChar char="•"/>
            </a:pPr>
            <a:r>
              <a:rPr lang="en-CA" sz="2400" b="0" i="0" dirty="0">
                <a:solidFill>
                  <a:srgbClr val="000000"/>
                </a:solidFill>
                <a:ea typeface="Verdana" panose="020B0604030504040204" pitchFamily="34" charset="0"/>
              </a:rPr>
              <a:t>Double check as to who is responsible for any follow up tasks to ease pain and suffering of the survivor(s).</a:t>
            </a:r>
            <a:endParaRPr lang="en-CA" sz="2400" b="0" i="0" dirty="0">
              <a:ea typeface="Verdana" panose="020B0604030504040204" pitchFamily="34" charset="0"/>
            </a:endParaRPr>
          </a:p>
          <a:p>
            <a:pPr marL="0" indent="-480472">
              <a:spcBef>
                <a:spcPts val="800"/>
              </a:spcBef>
              <a:spcAft>
                <a:spcPts val="0"/>
              </a:spcAft>
              <a:buFont typeface="Arial" panose="020B0604020202020204" pitchFamily="34" charset="0"/>
              <a:buChar char="•"/>
            </a:pPr>
            <a:r>
              <a:rPr lang="en-CA" sz="2400" b="0" i="0" dirty="0">
                <a:solidFill>
                  <a:srgbClr val="000000"/>
                </a:solidFill>
                <a:ea typeface="Verdana" panose="020B0604030504040204" pitchFamily="34" charset="0"/>
              </a:rPr>
              <a:t>Review the notification: what went wrong, what went right, how could it be done better in the future.</a:t>
            </a:r>
            <a:endParaRPr lang="en-CA" sz="2400" b="0" i="0" dirty="0">
              <a:ea typeface="Verdana" panose="020B0604030504040204" pitchFamily="34" charset="0"/>
            </a:endParaRPr>
          </a:p>
          <a:p>
            <a:pPr marL="0" indent="-480472">
              <a:spcBef>
                <a:spcPts val="800"/>
              </a:spcBef>
              <a:spcAft>
                <a:spcPts val="0"/>
              </a:spcAft>
              <a:buFont typeface="Arial" panose="020B0604020202020204" pitchFamily="34" charset="0"/>
              <a:buChar char="•"/>
            </a:pPr>
            <a:r>
              <a:rPr lang="en-CA" sz="2400" b="0" i="0" dirty="0">
                <a:solidFill>
                  <a:srgbClr val="000000"/>
                </a:solidFill>
                <a:ea typeface="Verdana" panose="020B0604030504040204" pitchFamily="34" charset="0"/>
              </a:rPr>
              <a:t>Share personal feelings and emotions among the team. </a:t>
            </a:r>
            <a:r>
              <a:rPr lang="en-CA" sz="2400" i="0" dirty="0">
                <a:solidFill>
                  <a:srgbClr val="000000"/>
                </a:solidFill>
                <a:ea typeface="Verdana" panose="020B0604030504040204" pitchFamily="34" charset="0"/>
              </a:rPr>
              <a:t>(Key to processing)</a:t>
            </a:r>
            <a:endParaRPr lang="en-CA" sz="2400" i="0" dirty="0">
              <a:ea typeface="Verdana" panose="020B0604030504040204" pitchFamily="34" charset="0"/>
            </a:endParaRPr>
          </a:p>
          <a:p>
            <a:pPr marL="0" indent="-480472">
              <a:spcBef>
                <a:spcPts val="800"/>
              </a:spcBef>
              <a:spcAft>
                <a:spcPts val="0"/>
              </a:spcAft>
              <a:buFont typeface="Arial" panose="020B0604020202020204" pitchFamily="34" charset="0"/>
              <a:buChar char="•"/>
            </a:pPr>
            <a:r>
              <a:rPr lang="en-CA" sz="2400" b="0" i="0" dirty="0">
                <a:solidFill>
                  <a:srgbClr val="000000"/>
                </a:solidFill>
                <a:ea typeface="Verdana" panose="020B0604030504040204" pitchFamily="34" charset="0"/>
              </a:rPr>
              <a:t>Be honest.  Share your concerns with one another.  Discuss any personal feelings that may have been triggered during the notification process.</a:t>
            </a:r>
            <a:endParaRPr lang="en-CA" sz="2400" b="0" i="0" dirty="0">
              <a:ea typeface="Verdana" panose="020B0604030504040204" pitchFamily="34" charset="0"/>
            </a:endParaRPr>
          </a:p>
          <a:p>
            <a:pPr marL="0" indent="-480472">
              <a:spcBef>
                <a:spcPts val="800"/>
              </a:spcBef>
              <a:spcAft>
                <a:spcPts val="0"/>
              </a:spcAft>
              <a:buFont typeface="Arial" panose="020B0604020202020204" pitchFamily="34" charset="0"/>
              <a:buChar char="•"/>
            </a:pPr>
            <a:r>
              <a:rPr lang="en-CA" sz="2400" b="0" i="0" dirty="0">
                <a:solidFill>
                  <a:srgbClr val="000000"/>
                </a:solidFill>
                <a:ea typeface="Verdana" panose="020B0604030504040204" pitchFamily="34" charset="0"/>
              </a:rPr>
              <a:t>Support one another.</a:t>
            </a:r>
            <a:endParaRPr lang="en-CA" sz="2400" b="0" i="0" dirty="0">
              <a:ea typeface="Verdana" panose="020B0604030504040204" pitchFamily="34" charset="0"/>
            </a:endParaRPr>
          </a:p>
          <a:p>
            <a:pPr marL="0" indent="-480472">
              <a:spcBef>
                <a:spcPts val="800"/>
              </a:spcBef>
              <a:spcAft>
                <a:spcPts val="0"/>
              </a:spcAft>
              <a:buFont typeface="Arial" panose="020B0604020202020204" pitchFamily="34" charset="0"/>
              <a:buChar char="•"/>
            </a:pPr>
            <a:r>
              <a:rPr lang="en-CA" sz="2400" b="0" i="0" dirty="0">
                <a:solidFill>
                  <a:srgbClr val="000000"/>
                </a:solidFill>
                <a:ea typeface="Verdana" panose="020B0604030504040204" pitchFamily="34" charset="0"/>
              </a:rPr>
              <a:t>Respect confidentiality.</a:t>
            </a:r>
            <a:endParaRPr lang="en-CA" sz="2400" b="0" i="0" dirty="0">
              <a:ea typeface="Verdana" panose="020B0604030504040204" pitchFamily="34" charset="0"/>
            </a:endParaRPr>
          </a:p>
          <a:p>
            <a:pPr marL="0" lvl="0" indent="0">
              <a:spcBef>
                <a:spcPts val="800"/>
              </a:spcBef>
              <a:spcAft>
                <a:spcPts val="0"/>
              </a:spcAft>
              <a:buFont typeface="Arial" panose="020B0604020202020204" pitchFamily="34" charset="0"/>
              <a:buNone/>
            </a:pPr>
            <a:endParaRPr lang="en-CA" sz="2400" b="0" i="0" dirty="0">
              <a:solidFill>
                <a:srgbClr val="000000"/>
              </a:solidFill>
              <a:ea typeface="Verdana" panose="020B0604030504040204" pitchFamily="34" charset="0"/>
            </a:endParaRPr>
          </a:p>
          <a:p>
            <a:pPr marL="0" lvl="0" indent="0">
              <a:spcBef>
                <a:spcPts val="800"/>
              </a:spcBef>
              <a:spcAft>
                <a:spcPts val="0"/>
              </a:spcAft>
              <a:buFont typeface="Arial" panose="020B0604020202020204" pitchFamily="34" charset="0"/>
              <a:buNone/>
            </a:pPr>
            <a:endParaRPr lang="en-CA" sz="2400" b="0" i="0" dirty="0">
              <a:solidFill>
                <a:srgbClr val="000000"/>
              </a:solidFill>
              <a:ea typeface="Verdana" panose="020B0604030504040204" pitchFamily="34" charset="0"/>
            </a:endParaRPr>
          </a:p>
          <a:p>
            <a:pPr marL="0" lvl="0" indent="0">
              <a:spcBef>
                <a:spcPts val="800"/>
              </a:spcBef>
              <a:spcAft>
                <a:spcPts val="0"/>
              </a:spcAft>
              <a:buFont typeface="Arial" panose="020B0604020202020204" pitchFamily="34" charset="0"/>
              <a:buNone/>
            </a:pPr>
            <a:r>
              <a:rPr lang="en-CA" sz="2400" b="0" i="0" dirty="0">
                <a:solidFill>
                  <a:srgbClr val="000000"/>
                </a:solidFill>
                <a:ea typeface="Verdana" panose="020B0604030504040204" pitchFamily="34" charset="0"/>
              </a:rPr>
              <a:t>* The course and PD also go into detail on notifications following a non-operational death (e.g., suicide) and procedures for the death / serious illness of civilian DND employees.</a:t>
            </a:r>
          </a:p>
        </p:txBody>
      </p:sp>
      <p:sp>
        <p:nvSpPr>
          <p:cNvPr id="4" name="Slide Number Placeholder 3"/>
          <p:cNvSpPr>
            <a:spLocks noGrp="1"/>
          </p:cNvSpPr>
          <p:nvPr>
            <p:ph type="sldNum" sz="quarter" idx="5"/>
          </p:nvPr>
        </p:nvSpPr>
        <p:spPr/>
        <p:txBody>
          <a:bodyPr/>
          <a:lstStyle/>
          <a:p>
            <a:fld id="{52E4AAE1-F80D-43FF-8E3B-BA2D477DB442}" type="slidenum">
              <a:rPr lang="en-CA" smtClean="0"/>
              <a:t>11</a:t>
            </a:fld>
            <a:endParaRPr lang="en-CA"/>
          </a:p>
        </p:txBody>
      </p:sp>
    </p:spTree>
    <p:extLst>
      <p:ext uri="{BB962C8B-B14F-4D97-AF65-F5344CB8AC3E}">
        <p14:creationId xmlns:p14="http://schemas.microsoft.com/office/powerpoint/2010/main" val="3851347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CA" sz="1200" b="0" i="0" u="none" strike="noStrike" baseline="0" dirty="0">
                <a:solidFill>
                  <a:srgbClr val="595959"/>
                </a:solidFill>
                <a:latin typeface="Roboto-Medium"/>
              </a:rPr>
              <a:t>Not every service member for whom you will have to perform an NOK notification will have died in combat or during a training accident.  There is a possibility that you will have to notify NOK after a suicide.</a:t>
            </a:r>
          </a:p>
          <a:p>
            <a:pPr algn="l"/>
            <a:endParaRPr lang="en-CA" sz="1200" b="0" i="0" u="none" strike="noStrike" baseline="0" dirty="0">
              <a:solidFill>
                <a:srgbClr val="595959"/>
              </a:solidFill>
              <a:latin typeface="Roboto-Medium"/>
            </a:endParaRPr>
          </a:p>
          <a:p>
            <a:pPr algn="l"/>
            <a:r>
              <a:rPr lang="en-CA" sz="1200" b="0" i="0" u="none" strike="noStrike" baseline="0" dirty="0">
                <a:solidFill>
                  <a:srgbClr val="595959"/>
                </a:solidFill>
                <a:latin typeface="Roboto-Medium"/>
              </a:rPr>
              <a:t>Every sudden death is tragic, but suicide can be especially difficult to process, and reactions from the NOK may be much stronger.</a:t>
            </a:r>
          </a:p>
          <a:p>
            <a:pPr algn="l"/>
            <a:endParaRPr lang="en-CA" sz="1200" b="0" i="0" u="none" strike="noStrike" baseline="0" dirty="0">
              <a:solidFill>
                <a:srgbClr val="595959"/>
              </a:solidFill>
              <a:latin typeface="Roboto-Regular"/>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i="0" u="none" strike="noStrike" baseline="0" dirty="0">
                <a:solidFill>
                  <a:srgbClr val="595959"/>
                </a:solidFill>
                <a:latin typeface="Roboto-Regular"/>
              </a:rPr>
              <a:t>Upon learning of a subordinate’s death by suicide, before taking any action, a leader will need to pause and prepare themselves mentally for the tasks ahead. The coming days will be busy and difficult. Take a breath, ground yourself and identify your feelings and reactions to this event.  Ensure you have a fire-team partner with whom you can accomplish the tasks below, support one another  and debrief.</a:t>
            </a:r>
            <a:endParaRPr lang="en-CA" sz="1200" dirty="0"/>
          </a:p>
          <a:p>
            <a:pPr algn="l"/>
            <a:endParaRPr lang="en-CA" sz="1200" b="0" i="0" u="none" strike="noStrike" baseline="0" dirty="0">
              <a:solidFill>
                <a:srgbClr val="595959"/>
              </a:solidFill>
              <a:latin typeface="Roboto-Regular"/>
            </a:endParaRPr>
          </a:p>
          <a:p>
            <a:pPr algn="l"/>
            <a:endParaRPr lang="en-CA" sz="1200" b="0" i="0" u="none" strike="noStrike" baseline="0" dirty="0">
              <a:solidFill>
                <a:srgbClr val="595959"/>
              </a:solidFill>
              <a:latin typeface="Roboto-Regular"/>
            </a:endParaRPr>
          </a:p>
          <a:p>
            <a:pPr algn="l"/>
            <a:r>
              <a:rPr lang="en-CA" sz="1200" b="0" i="0" u="none" strike="noStrike" baseline="0" dirty="0">
                <a:solidFill>
                  <a:srgbClr val="595959"/>
                </a:solidFill>
                <a:latin typeface="Roboto-Regular"/>
              </a:rPr>
              <a:t>The Suicide Prevention Resource Center defines postvention as an organized response in the aftermath of a suicide to accomplish any one or more of the following:</a:t>
            </a:r>
          </a:p>
          <a:p>
            <a:pPr algn="l"/>
            <a:endParaRPr lang="en-CA" sz="1200" b="0" i="0" u="none" strike="noStrike" baseline="0" dirty="0">
              <a:solidFill>
                <a:srgbClr val="595959"/>
              </a:solidFill>
              <a:latin typeface="Roboto-Regular"/>
            </a:endParaRPr>
          </a:p>
          <a:p>
            <a:pPr algn="l"/>
            <a:r>
              <a:rPr lang="en-CA" sz="1200" b="0" i="0" u="none" strike="noStrike" baseline="0" dirty="0">
                <a:solidFill>
                  <a:srgbClr val="595959"/>
                </a:solidFill>
                <a:latin typeface="Symbol" panose="05050102010706020507" pitchFamily="18" charset="2"/>
              </a:rPr>
              <a:t>• </a:t>
            </a:r>
            <a:r>
              <a:rPr lang="en-CA" sz="1200" b="0" i="0" u="none" strike="noStrike" baseline="0" dirty="0">
                <a:solidFill>
                  <a:srgbClr val="595959"/>
                </a:solidFill>
                <a:latin typeface="Roboto-Regular"/>
              </a:rPr>
              <a:t>To facilitate the healing of individuals from the grief and distress of suicide loss</a:t>
            </a:r>
          </a:p>
          <a:p>
            <a:pPr algn="l"/>
            <a:r>
              <a:rPr lang="en-CA" sz="1200" b="0" i="0" u="none" strike="noStrike" baseline="0" dirty="0">
                <a:solidFill>
                  <a:srgbClr val="595959"/>
                </a:solidFill>
                <a:latin typeface="Symbol" panose="05050102010706020507" pitchFamily="18" charset="2"/>
              </a:rPr>
              <a:t>• </a:t>
            </a:r>
            <a:r>
              <a:rPr lang="en-CA" sz="1200" b="0" i="0" u="none" strike="noStrike" baseline="0" dirty="0">
                <a:solidFill>
                  <a:srgbClr val="595959"/>
                </a:solidFill>
                <a:latin typeface="Roboto-Regular"/>
              </a:rPr>
              <a:t>To mitigate other negative effects of exposure to suicide</a:t>
            </a:r>
          </a:p>
          <a:p>
            <a:pPr algn="l"/>
            <a:r>
              <a:rPr lang="en-CA" sz="1200" b="0" i="0" u="none" strike="noStrike" baseline="0" dirty="0">
                <a:solidFill>
                  <a:srgbClr val="595959"/>
                </a:solidFill>
                <a:latin typeface="Symbol" panose="05050102010706020507" pitchFamily="18" charset="2"/>
              </a:rPr>
              <a:t>• </a:t>
            </a:r>
            <a:r>
              <a:rPr lang="en-CA" sz="1200" b="0" i="0" u="none" strike="noStrike" baseline="0" dirty="0">
                <a:solidFill>
                  <a:srgbClr val="595959"/>
                </a:solidFill>
                <a:latin typeface="Roboto-Regular"/>
              </a:rPr>
              <a:t>To prevent suicide among people who are at high risk after exposure to suicide</a:t>
            </a:r>
            <a:endParaRPr lang="en-CA" dirty="0"/>
          </a:p>
          <a:p>
            <a:pPr algn="l"/>
            <a:endParaRPr lang="en-CA" dirty="0"/>
          </a:p>
          <a:p>
            <a:pPr marL="0" indent="0" algn="l">
              <a:buFont typeface="Symbol" panose="05050102010706020507" pitchFamily="18" charset="2"/>
              <a:buNone/>
            </a:pPr>
            <a:r>
              <a:rPr lang="en-CA" sz="1200" b="0" i="0" u="none" strike="noStrike" baseline="0" dirty="0">
                <a:solidFill>
                  <a:srgbClr val="595959"/>
                </a:solidFill>
                <a:latin typeface="Roboto-Regular"/>
              </a:rPr>
              <a:t>When speaking to your unit:</a:t>
            </a:r>
          </a:p>
          <a:p>
            <a:pPr marL="0" indent="0" algn="l">
              <a:buFont typeface="Symbol" panose="05050102010706020507" pitchFamily="18" charset="2"/>
              <a:buNone/>
            </a:pPr>
            <a:endParaRPr lang="en-CA" sz="1200" b="0" i="0" u="none" strike="noStrike" baseline="0" dirty="0">
              <a:solidFill>
                <a:srgbClr val="595959"/>
              </a:solidFill>
              <a:latin typeface="Roboto-Regular"/>
            </a:endParaRPr>
          </a:p>
          <a:p>
            <a:pPr marL="171450" indent="-171450" algn="l">
              <a:buFont typeface="Symbol" panose="05050102010706020507" pitchFamily="18" charset="2"/>
              <a:buChar char="•"/>
            </a:pPr>
            <a:r>
              <a:rPr lang="en-CA" sz="1200" b="0" i="0" u="none" strike="noStrike" baseline="0" dirty="0">
                <a:solidFill>
                  <a:srgbClr val="595959"/>
                </a:solidFill>
                <a:latin typeface="Roboto-Regular"/>
              </a:rPr>
              <a:t>Avoid discussion of specific details of the suicide. There is no need to discuss the method, specific location of the death, whether or not a note was left or why the service member may have died by suicide. These types of details can increase suicide risk in others. In addition, this information would be considered subject to the Privacy Act and can only be shared in accordance with the Act.</a:t>
            </a:r>
          </a:p>
          <a:p>
            <a:pPr marL="0" indent="0" algn="l">
              <a:buFont typeface="Symbol" panose="05050102010706020507" pitchFamily="18" charset="2"/>
              <a:buNone/>
            </a:pPr>
            <a:endParaRPr lang="en-CA" sz="1200" b="0" i="0" u="none" strike="noStrike" baseline="0" dirty="0">
              <a:solidFill>
                <a:srgbClr val="595959"/>
              </a:solidFill>
              <a:latin typeface="Roboto-Regular"/>
            </a:endParaRPr>
          </a:p>
          <a:p>
            <a:pPr marL="171450" indent="-171450" algn="l">
              <a:buFont typeface="Symbol" panose="05050102010706020507" pitchFamily="18" charset="2"/>
              <a:buChar char="•"/>
            </a:pPr>
            <a:r>
              <a:rPr lang="en-CA" sz="1200" b="0" i="0" u="none" strike="noStrike" baseline="0" dirty="0">
                <a:solidFill>
                  <a:srgbClr val="595959"/>
                </a:solidFill>
                <a:latin typeface="Roboto-Regular"/>
              </a:rPr>
              <a:t>Avoid simplistic explanations for what has happened such as the suicide arising from a single cause or event. Instead, emphasize that suicide is complex and that there are usually multiple factors involved.</a:t>
            </a:r>
          </a:p>
          <a:p>
            <a:pPr marL="0" indent="0" algn="l">
              <a:buFont typeface="Symbol" panose="05050102010706020507" pitchFamily="18" charset="2"/>
              <a:buNone/>
            </a:pPr>
            <a:endParaRPr lang="en-CA" sz="1200" b="0" i="0" u="none" strike="noStrike" baseline="0" dirty="0">
              <a:solidFill>
                <a:srgbClr val="595959"/>
              </a:solidFill>
              <a:latin typeface="Roboto-Regular"/>
            </a:endParaRPr>
          </a:p>
          <a:p>
            <a:pPr marL="171450" indent="-171450" algn="l">
              <a:buFont typeface="Symbol" panose="05050102010706020507" pitchFamily="18" charset="2"/>
              <a:buChar char="•"/>
            </a:pPr>
            <a:r>
              <a:rPr lang="en-CA" sz="1200" b="0" i="0" u="none" strike="noStrike" baseline="0" dirty="0">
                <a:solidFill>
                  <a:srgbClr val="595959"/>
                </a:solidFill>
                <a:latin typeface="Roboto-Regular"/>
              </a:rPr>
              <a:t>Avoid any description of death as solving a problem, being quick, easy or painless, relieving suffering or leading to peace. Instead, emphasize alternatives to suicide such as reaching out for help and seeking treatment for mental health problems.</a:t>
            </a:r>
          </a:p>
          <a:p>
            <a:pPr marL="171450" indent="-171450" algn="l">
              <a:buFont typeface="Symbol" panose="05050102010706020507" pitchFamily="18" charset="2"/>
              <a:buChar char="•"/>
            </a:pPr>
            <a:endParaRPr lang="en-CA" sz="1200" b="0" i="0" u="none" strike="noStrike" baseline="0" dirty="0">
              <a:solidFill>
                <a:srgbClr val="595959"/>
              </a:solidFill>
              <a:latin typeface="Roboto-Regular"/>
            </a:endParaRPr>
          </a:p>
          <a:p>
            <a:pPr algn="l"/>
            <a:r>
              <a:rPr lang="en-CA" sz="1200" b="0" i="0" u="none" strike="noStrike" baseline="0" dirty="0">
                <a:solidFill>
                  <a:srgbClr val="595959"/>
                </a:solidFill>
                <a:latin typeface="Roboto-Regular"/>
              </a:rPr>
              <a:t>Managing the aftermath of any critical event as a leader can be stressful but suicides can be especially difficult as leaders will need to manage their own reactions and strong emotions to the tragic event as well as monitor their subordinates’ reactions. Self-monitoring and self-care is crucial to a leader’s effectiveness in supporting others through a crisis. Managing stress is also essential to preventing burnout and empathic strain.</a:t>
            </a:r>
          </a:p>
          <a:p>
            <a:pPr algn="l"/>
            <a:endParaRPr lang="en-CA" sz="1200" b="0" i="0" u="none" strike="noStrike" baseline="0" dirty="0">
              <a:solidFill>
                <a:srgbClr val="595959"/>
              </a:solidFill>
              <a:latin typeface="Roboto-Regular"/>
            </a:endParaRPr>
          </a:p>
          <a:p>
            <a:pPr algn="l"/>
            <a:r>
              <a:rPr lang="en-CA" sz="1200" b="0" i="0" u="none" strike="noStrike" baseline="0" dirty="0">
                <a:solidFill>
                  <a:srgbClr val="595959"/>
                </a:solidFill>
                <a:latin typeface="Roboto-Regular"/>
              </a:rPr>
              <a:t>Loneliness in leadership can increase during times of crisis such as following a subordinate’s death by suicide. Feeling isolated and lonely, despite being surrounded by people, is to be expected in these moments. Leaders need to reach out to their peers, mentors or care teams to ensure proper support.</a:t>
            </a:r>
          </a:p>
          <a:p>
            <a:pPr algn="l"/>
            <a:endParaRPr lang="en-CA" sz="1200" b="0" i="0" u="none" strike="noStrike" baseline="0" dirty="0">
              <a:solidFill>
                <a:srgbClr val="595959"/>
              </a:solidFill>
              <a:latin typeface="Roboto-Regular"/>
            </a:endParaRPr>
          </a:p>
          <a:p>
            <a:pPr algn="l"/>
            <a:r>
              <a:rPr lang="en-CA" sz="1200" b="0" i="0" u="none" strike="noStrike" baseline="0" dirty="0">
                <a:solidFill>
                  <a:srgbClr val="595959"/>
                </a:solidFill>
                <a:latin typeface="Roboto-Regular"/>
              </a:rPr>
              <a:t>Leaders are encouraged to assess where they are on the Mental Health Continuum (see above).  </a:t>
            </a:r>
            <a:r>
              <a:rPr lang="en-CA" sz="1200" b="0" i="0" u="none" strike="noStrike" baseline="0">
                <a:solidFill>
                  <a:srgbClr val="595959"/>
                </a:solidFill>
                <a:latin typeface="Roboto-Regular"/>
              </a:rPr>
              <a:t>Signs that it is time to seek help include: negative feelings that persist over an extended period of time, decreased enjoyment, changes in performance, ongoing sleep problems, physical symptoms of stress, and problems that are negatively impacting relationships in your life.</a:t>
            </a:r>
            <a:endParaRPr lang="en-CA" sz="1200"/>
          </a:p>
          <a:p>
            <a:pPr marL="0" indent="0" algn="l">
              <a:buFont typeface="Symbol" panose="05050102010706020507" pitchFamily="18" charset="2"/>
              <a:buNone/>
            </a:pPr>
            <a:endParaRPr lang="en-CA" sz="1200" b="0" i="0" u="none" strike="noStrike" baseline="0" dirty="0">
              <a:solidFill>
                <a:srgbClr val="595959"/>
              </a:solidFill>
              <a:latin typeface="Roboto-Regular"/>
            </a:endParaRPr>
          </a:p>
          <a:p>
            <a:endParaRPr lang="en-CA" dirty="0"/>
          </a:p>
        </p:txBody>
      </p:sp>
      <p:sp>
        <p:nvSpPr>
          <p:cNvPr id="4" name="Slide Number Placeholder 3"/>
          <p:cNvSpPr>
            <a:spLocks noGrp="1"/>
          </p:cNvSpPr>
          <p:nvPr>
            <p:ph type="sldNum" sz="quarter" idx="5"/>
          </p:nvPr>
        </p:nvSpPr>
        <p:spPr/>
        <p:txBody>
          <a:bodyPr/>
          <a:lstStyle/>
          <a:p>
            <a:fld id="{52E4AAE1-F80D-43FF-8E3B-BA2D477DB442}" type="slidenum">
              <a:rPr lang="en-CA" smtClean="0"/>
              <a:t>12</a:t>
            </a:fld>
            <a:endParaRPr lang="en-CA"/>
          </a:p>
        </p:txBody>
      </p:sp>
    </p:spTree>
    <p:extLst>
      <p:ext uri="{BB962C8B-B14F-4D97-AF65-F5344CB8AC3E}">
        <p14:creationId xmlns:p14="http://schemas.microsoft.com/office/powerpoint/2010/main" val="12657057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CA" sz="1050" b="0" kern="1200" dirty="0">
                <a:solidFill>
                  <a:schemeClr val="tx1"/>
                </a:solidFill>
                <a:effectLst/>
                <a:latin typeface="Verdana" panose="020B0604030504040204" pitchFamily="34" charset="0"/>
                <a:ea typeface="Verdana" panose="020B0604030504040204" pitchFamily="34" charset="0"/>
              </a:rPr>
              <a:t>Exact same steps as the Notification process except what?  Step one.</a:t>
            </a:r>
          </a:p>
          <a:p>
            <a:pPr lvl="0"/>
            <a:endParaRPr lang="en-CA" sz="1050" b="1" kern="1200" dirty="0">
              <a:solidFill>
                <a:schemeClr val="tx1"/>
              </a:solidFill>
              <a:effectLst/>
              <a:latin typeface="Verdana" panose="020B0604030504040204" pitchFamily="34" charset="0"/>
              <a:ea typeface="Verdana" panose="020B0604030504040204" pitchFamily="34" charset="0"/>
            </a:endParaRPr>
          </a:p>
          <a:p>
            <a:r>
              <a:rPr lang="en-CA" dirty="0"/>
              <a:t>In all likelihood, however, in this age of mass communication, the member will know about the death / illness before the Chain of Command.  </a:t>
            </a:r>
          </a:p>
          <a:p>
            <a:endParaRPr lang="en-CA" dirty="0"/>
          </a:p>
          <a:p>
            <a:r>
              <a:rPr lang="en-CA" dirty="0"/>
              <a:t>If this is the case, a Condolence Visit or Call is appropriate.</a:t>
            </a:r>
          </a:p>
        </p:txBody>
      </p:sp>
      <p:sp>
        <p:nvSpPr>
          <p:cNvPr id="4" name="Slide Number Placeholder 3"/>
          <p:cNvSpPr>
            <a:spLocks noGrp="1"/>
          </p:cNvSpPr>
          <p:nvPr>
            <p:ph type="sldNum" sz="quarter" idx="5"/>
          </p:nvPr>
        </p:nvSpPr>
        <p:spPr/>
        <p:txBody>
          <a:bodyPr/>
          <a:lstStyle/>
          <a:p>
            <a:fld id="{52E4AAE1-F80D-43FF-8E3B-BA2D477DB442}" type="slidenum">
              <a:rPr lang="en-CA" smtClean="0"/>
              <a:t>13</a:t>
            </a:fld>
            <a:endParaRPr lang="en-CA"/>
          </a:p>
        </p:txBody>
      </p:sp>
    </p:spTree>
    <p:extLst>
      <p:ext uri="{BB962C8B-B14F-4D97-AF65-F5344CB8AC3E}">
        <p14:creationId xmlns:p14="http://schemas.microsoft.com/office/powerpoint/2010/main" val="773256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lnSpc>
                <a:spcPct val="83000"/>
              </a:lnSpc>
              <a:spcBef>
                <a:spcPts val="0"/>
              </a:spcBef>
              <a:spcAft>
                <a:spcPts val="200"/>
              </a:spcAft>
            </a:pPr>
            <a:r>
              <a:rPr lang="en-CA" sz="800" dirty="0">
                <a:effectLst/>
                <a:latin typeface="Arial" panose="020B0604020202020204" pitchFamily="34" charset="0"/>
                <a:ea typeface="Times New Roman" panose="02020603050405020304" pitchFamily="18" charset="0"/>
                <a:cs typeface="Arial" panose="020B0604020202020204" pitchFamily="34" charset="0"/>
              </a:rPr>
              <a:t>When NOK or a Service Member have already been notified :</a:t>
            </a:r>
          </a:p>
          <a:p>
            <a:pPr algn="l">
              <a:lnSpc>
                <a:spcPct val="83000"/>
              </a:lnSpc>
              <a:spcBef>
                <a:spcPts val="0"/>
              </a:spcBef>
              <a:spcAft>
                <a:spcPts val="200"/>
              </a:spcAft>
            </a:pPr>
            <a:endParaRPr lang="en-CA" sz="800" dirty="0">
              <a:effectLst/>
              <a:latin typeface="Arial" panose="020B0604020202020204" pitchFamily="34" charset="0"/>
              <a:ea typeface="Times New Roman" panose="02020603050405020304" pitchFamily="18" charset="0"/>
              <a:cs typeface="Arial" panose="020B0604020202020204" pitchFamily="34" charset="0"/>
            </a:endParaRPr>
          </a:p>
          <a:p>
            <a:pPr>
              <a:lnSpc>
                <a:spcPct val="83000"/>
              </a:lnSpc>
              <a:spcBef>
                <a:spcPts val="0"/>
              </a:spcBef>
              <a:spcAft>
                <a:spcPts val="200"/>
              </a:spcAft>
              <a:tabLst>
                <a:tab pos="171450" algn="l"/>
              </a:tabLst>
            </a:pPr>
            <a:r>
              <a:rPr lang="en-CA" sz="800" dirty="0">
                <a:effectLst/>
                <a:latin typeface="Arial" panose="020B0604020202020204" pitchFamily="34" charset="0"/>
                <a:ea typeface="Times New Roman" panose="02020603050405020304" pitchFamily="18" charset="0"/>
                <a:cs typeface="Arial" panose="020B0604020202020204" pitchFamily="34" charset="0"/>
              </a:rPr>
              <a:t>In this age of multi-media it is not uncommon for information about a loved one’s illness, injury or death to be received before the CoC is aware themselves.  For NOK, this happens most often in situations where a service member is injured or dies in a non-controllable communications environment.  In the same way a member will often hear the news of an issue with a loved one via a personal electronic device unless they are in a situation where a device is not available.  In the case where the NOK or service member have already learned of the death, injury or illness of a loved one prior to official CoC notification, a follow-up visit or call is important.  The purpose of this call/visit is to express sympathy and support to the NOK or member and to ensure that the CoC has the same information as that which the NOK or service member has already received.  The following condolence guidelines should be applied:</a:t>
            </a:r>
          </a:p>
          <a:p>
            <a:pPr>
              <a:lnSpc>
                <a:spcPct val="83000"/>
              </a:lnSpc>
              <a:spcBef>
                <a:spcPts val="0"/>
              </a:spcBef>
              <a:spcAft>
                <a:spcPts val="200"/>
              </a:spcAft>
            </a:pPr>
            <a:endParaRPr lang="en-CA" sz="800" b="1" dirty="0">
              <a:effectLst/>
              <a:latin typeface="Arial" panose="020B0604020202020204" pitchFamily="34" charset="0"/>
              <a:ea typeface="Times New Roman" panose="02020603050405020304" pitchFamily="18" charset="0"/>
              <a:cs typeface="Arial" panose="020B0604020202020204" pitchFamily="34" charset="0"/>
            </a:endParaRPr>
          </a:p>
          <a:p>
            <a:pPr>
              <a:lnSpc>
                <a:spcPct val="83000"/>
              </a:lnSpc>
              <a:spcBef>
                <a:spcPts val="0"/>
              </a:spcBef>
              <a:spcAft>
                <a:spcPts val="200"/>
              </a:spcAft>
            </a:pPr>
            <a:r>
              <a:rPr lang="en-CA" sz="800" b="1" dirty="0">
                <a:effectLst/>
                <a:latin typeface="Arial" panose="020B0604020202020204" pitchFamily="34" charset="0"/>
                <a:ea typeface="Times New Roman" panose="02020603050405020304" pitchFamily="18" charset="0"/>
                <a:cs typeface="Arial" panose="020B0604020202020204" pitchFamily="34" charset="0"/>
              </a:rPr>
              <a:t>Death</a:t>
            </a:r>
          </a:p>
          <a:p>
            <a:pPr>
              <a:lnSpc>
                <a:spcPct val="83000"/>
              </a:lnSpc>
              <a:spcBef>
                <a:spcPts val="0"/>
              </a:spcBef>
              <a:spcAft>
                <a:spcPts val="200"/>
              </a:spcAft>
            </a:pPr>
            <a:endParaRPr lang="en-CA" sz="800" dirty="0">
              <a:effectLst/>
              <a:latin typeface="Arial" panose="020B0604020202020204" pitchFamily="34" charset="0"/>
              <a:ea typeface="Times New Roman" panose="02020603050405020304" pitchFamily="18" charset="0"/>
              <a:cs typeface="Arial" panose="020B0604020202020204" pitchFamily="34" charset="0"/>
            </a:endParaRPr>
          </a:p>
          <a:p>
            <a:pPr>
              <a:lnSpc>
                <a:spcPct val="83000"/>
              </a:lnSpc>
              <a:spcBef>
                <a:spcPts val="0"/>
              </a:spcBef>
              <a:spcAft>
                <a:spcPts val="200"/>
              </a:spcAft>
              <a:tabLst>
                <a:tab pos="171450" algn="l"/>
              </a:tabLst>
            </a:pPr>
            <a:r>
              <a:rPr lang="en-CA" sz="800" dirty="0">
                <a:effectLst/>
                <a:latin typeface="Arial" panose="020B0604020202020204" pitchFamily="34" charset="0"/>
                <a:ea typeface="Times New Roman" panose="02020603050405020304" pitchFamily="18" charset="0"/>
                <a:cs typeface="Arial" panose="020B0604020202020204" pitchFamily="34" charset="0"/>
              </a:rPr>
              <a:t>Given the severe impact that receiving news of a loved one’s death has on an NOK or Service member is a best practice, whenever possible, for the command team to perform a condolence visit in person.  The notification steps and team make up as described in this manual should be followed when performing a condolence visit. Any variances made should be based on the guiding principles located on page 4 in this document. The main difference between a CoC death notification and a condolence visit following the death of a loved one is what is said once the command team arrives at the place where the NOK or Service member is located.</a:t>
            </a:r>
          </a:p>
          <a:p>
            <a:pPr>
              <a:lnSpc>
                <a:spcPct val="83000"/>
              </a:lnSpc>
              <a:spcBef>
                <a:spcPts val="0"/>
              </a:spcBef>
              <a:spcAft>
                <a:spcPts val="200"/>
              </a:spcAft>
              <a:tabLst>
                <a:tab pos="171450" algn="l"/>
              </a:tabLst>
            </a:pPr>
            <a:endParaRPr lang="en-CA" sz="800" dirty="0">
              <a:effectLst/>
              <a:latin typeface="Arial" panose="020B0604020202020204" pitchFamily="34" charset="0"/>
              <a:ea typeface="Times New Roman" panose="02020603050405020304" pitchFamily="18" charset="0"/>
              <a:cs typeface="Arial" panose="020B0604020202020204" pitchFamily="34" charset="0"/>
            </a:endParaRPr>
          </a:p>
          <a:p>
            <a:pPr marL="341313" indent="-169863">
              <a:lnSpc>
                <a:spcPct val="83000"/>
              </a:lnSpc>
              <a:spcBef>
                <a:spcPts val="0"/>
              </a:spcBef>
              <a:spcAft>
                <a:spcPts val="200"/>
              </a:spcAft>
              <a:buFont typeface="+mj-lt"/>
              <a:buAutoNum type="arabicPeriod"/>
            </a:pPr>
            <a:r>
              <a:rPr lang="en-CA" sz="800" dirty="0">
                <a:latin typeface="Arial" panose="020B0604020202020204" pitchFamily="34" charset="0"/>
                <a:ea typeface="Times New Roman" panose="02020603050405020304" pitchFamily="18" charset="0"/>
                <a:cs typeface="Arial" panose="020B0604020202020204" pitchFamily="34" charset="0"/>
              </a:rPr>
              <a:t>Follow steps 1-4 of the notification process in preparation then proceed to the Notification Phase (step 5).</a:t>
            </a:r>
          </a:p>
          <a:p>
            <a:pPr marL="741167" lvl="1" indent="-285064">
              <a:lnSpc>
                <a:spcPct val="83000"/>
              </a:lnSpc>
              <a:spcBef>
                <a:spcPts val="0"/>
              </a:spcBef>
              <a:spcAft>
                <a:spcPts val="200"/>
              </a:spcAft>
              <a:buFont typeface="+mj-lt"/>
              <a:buAutoNum type="alphaLcPeriod"/>
            </a:pPr>
            <a:r>
              <a:rPr lang="en-CA" sz="800" dirty="0">
                <a:latin typeface="Arial" panose="020B0604020202020204" pitchFamily="34" charset="0"/>
                <a:ea typeface="Times New Roman" panose="02020603050405020304" pitchFamily="18" charset="0"/>
                <a:cs typeface="Arial" panose="020B0604020202020204" pitchFamily="34" charset="0"/>
              </a:rPr>
              <a:t>Confirm that the person to whom you are speaking is in fact who you want to express the condolence to;</a:t>
            </a:r>
          </a:p>
          <a:p>
            <a:pPr marL="741167" lvl="1" indent="-285064">
              <a:lnSpc>
                <a:spcPct val="83000"/>
              </a:lnSpc>
              <a:spcBef>
                <a:spcPts val="0"/>
              </a:spcBef>
              <a:spcAft>
                <a:spcPts val="200"/>
              </a:spcAft>
              <a:buFont typeface="+mj-lt"/>
              <a:buAutoNum type="alphaLcPeriod"/>
            </a:pPr>
            <a:r>
              <a:rPr lang="en-CA" sz="800" dirty="0">
                <a:latin typeface="Arial" panose="020B0604020202020204" pitchFamily="34" charset="0"/>
                <a:ea typeface="Times New Roman" panose="02020603050405020304" pitchFamily="18" charset="0"/>
                <a:cs typeface="Arial" panose="020B0604020202020204" pitchFamily="34" charset="0"/>
              </a:rPr>
              <a:t>Ask to come in and be seated;</a:t>
            </a:r>
          </a:p>
          <a:p>
            <a:pPr marL="741167" lvl="1" indent="-285064">
              <a:lnSpc>
                <a:spcPct val="83000"/>
              </a:lnSpc>
              <a:spcBef>
                <a:spcPts val="0"/>
              </a:spcBef>
              <a:spcAft>
                <a:spcPts val="200"/>
              </a:spcAft>
              <a:buFont typeface="+mj-lt"/>
              <a:buAutoNum type="alphaLcPeriod"/>
            </a:pPr>
            <a:r>
              <a:rPr lang="en-CA" sz="800" dirty="0">
                <a:latin typeface="Arial" panose="020B0604020202020204" pitchFamily="34" charset="0"/>
                <a:ea typeface="Times New Roman" panose="02020603050405020304" pitchFamily="18" charset="0"/>
                <a:cs typeface="Arial" panose="020B0604020202020204" pitchFamily="34" charset="0"/>
              </a:rPr>
              <a:t>Express your sympathy or condolence to the person/s who you are meeting with.</a:t>
            </a:r>
          </a:p>
          <a:p>
            <a:pPr marL="456103" lvl="1" indent="0">
              <a:lnSpc>
                <a:spcPct val="83000"/>
              </a:lnSpc>
              <a:spcBef>
                <a:spcPts val="0"/>
              </a:spcBef>
              <a:spcAft>
                <a:spcPts val="200"/>
              </a:spcAft>
              <a:buFont typeface="+mj-lt"/>
              <a:buNone/>
            </a:pPr>
            <a:endParaRPr lang="en-CA" sz="800" dirty="0">
              <a:latin typeface="Arial" panose="020B0604020202020204" pitchFamily="34" charset="0"/>
              <a:ea typeface="Times New Roman" panose="02020603050405020304" pitchFamily="18" charset="0"/>
              <a:cs typeface="Arial" panose="020B0604020202020204" pitchFamily="34" charset="0"/>
            </a:endParaRPr>
          </a:p>
          <a:p>
            <a:pPr marL="341313" indent="-169863">
              <a:lnSpc>
                <a:spcPct val="83000"/>
              </a:lnSpc>
              <a:spcBef>
                <a:spcPts val="0"/>
              </a:spcBef>
              <a:spcAft>
                <a:spcPts val="200"/>
              </a:spcAft>
              <a:buFont typeface="+mj-lt"/>
              <a:buAutoNum type="arabicPeriod"/>
            </a:pPr>
            <a:r>
              <a:rPr lang="en-CA" sz="800" dirty="0">
                <a:latin typeface="Arial" panose="020B0604020202020204" pitchFamily="34" charset="0"/>
                <a:ea typeface="Times New Roman" panose="02020603050405020304" pitchFamily="18" charset="0"/>
                <a:cs typeface="Arial" panose="020B0604020202020204" pitchFamily="34" charset="0"/>
              </a:rPr>
              <a:t>Move into the support phase (Part 6) of the notification process.</a:t>
            </a:r>
            <a:endParaRPr lang="en-CA" sz="800" dirty="0">
              <a:effectLst/>
              <a:latin typeface="Arial" panose="020B0604020202020204" pitchFamily="34" charset="0"/>
              <a:ea typeface="Times New Roman" panose="02020603050405020304" pitchFamily="18" charset="0"/>
              <a:cs typeface="Arial" panose="020B0604020202020204" pitchFamily="34" charset="0"/>
            </a:endParaRPr>
          </a:p>
          <a:p>
            <a:pPr>
              <a:lnSpc>
                <a:spcPct val="83000"/>
              </a:lnSpc>
              <a:spcBef>
                <a:spcPts val="0"/>
              </a:spcBef>
              <a:spcAft>
                <a:spcPts val="200"/>
              </a:spcAft>
            </a:pPr>
            <a:endParaRPr lang="en-CA" sz="800" b="1" dirty="0">
              <a:effectLst/>
              <a:latin typeface="Arial" panose="020B0604020202020204" pitchFamily="34" charset="0"/>
              <a:ea typeface="Times New Roman" panose="02020603050405020304" pitchFamily="18" charset="0"/>
              <a:cs typeface="Arial" panose="020B0604020202020204" pitchFamily="34" charset="0"/>
            </a:endParaRPr>
          </a:p>
          <a:p>
            <a:pPr>
              <a:lnSpc>
                <a:spcPct val="83000"/>
              </a:lnSpc>
              <a:spcBef>
                <a:spcPts val="0"/>
              </a:spcBef>
              <a:spcAft>
                <a:spcPts val="200"/>
              </a:spcAft>
            </a:pPr>
            <a:r>
              <a:rPr lang="en-CA" sz="800" b="1" dirty="0">
                <a:effectLst/>
                <a:latin typeface="Arial" panose="020B0604020202020204" pitchFamily="34" charset="0"/>
                <a:ea typeface="Times New Roman" panose="02020603050405020304" pitchFamily="18" charset="0"/>
                <a:cs typeface="Arial" panose="020B0604020202020204" pitchFamily="34" charset="0"/>
              </a:rPr>
              <a:t>Illness/injury</a:t>
            </a:r>
          </a:p>
          <a:p>
            <a:pPr>
              <a:lnSpc>
                <a:spcPct val="83000"/>
              </a:lnSpc>
              <a:spcBef>
                <a:spcPts val="0"/>
              </a:spcBef>
              <a:spcAft>
                <a:spcPts val="200"/>
              </a:spcAft>
            </a:pPr>
            <a:endParaRPr lang="en-CA" sz="800" dirty="0">
              <a:effectLst/>
              <a:latin typeface="Arial" panose="020B0604020202020204" pitchFamily="34" charset="0"/>
              <a:ea typeface="Times New Roman" panose="02020603050405020304" pitchFamily="18" charset="0"/>
              <a:cs typeface="Arial" panose="020B0604020202020204" pitchFamily="34" charset="0"/>
            </a:endParaRPr>
          </a:p>
          <a:p>
            <a:pPr>
              <a:lnSpc>
                <a:spcPct val="83000"/>
              </a:lnSpc>
              <a:spcBef>
                <a:spcPts val="0"/>
              </a:spcBef>
              <a:spcAft>
                <a:spcPts val="200"/>
              </a:spcAft>
              <a:tabLst>
                <a:tab pos="171450" algn="l"/>
              </a:tabLst>
            </a:pPr>
            <a:r>
              <a:rPr lang="en-CA" sz="800" dirty="0">
                <a:effectLst/>
                <a:latin typeface="Arial" panose="020B0604020202020204" pitchFamily="34" charset="0"/>
                <a:ea typeface="Times New Roman" panose="02020603050405020304" pitchFamily="18" charset="0"/>
                <a:cs typeface="Arial" panose="020B0604020202020204" pitchFamily="34" charset="0"/>
              </a:rPr>
              <a:t>When a member or family member has experienced a serious injury or illness, they will typically self-notify or have someone notify on their behalf if they are unable.  Given that the person notified is already aware of the situation, it is perfectly acceptable for the CoC to call and express sympathy for what their loved one is going through.  If, however, the illness or injury is life threatening, an in-person visit is more appropriate.</a:t>
            </a:r>
          </a:p>
          <a:p>
            <a:pPr>
              <a:lnSpc>
                <a:spcPct val="83000"/>
              </a:lnSpc>
              <a:spcBef>
                <a:spcPts val="0"/>
              </a:spcBef>
              <a:spcAft>
                <a:spcPts val="200"/>
              </a:spcAft>
              <a:tabLst>
                <a:tab pos="171450" algn="l"/>
              </a:tabLst>
            </a:pPr>
            <a:endParaRPr lang="en-CA" sz="800" dirty="0">
              <a:effectLst/>
              <a:latin typeface="Arial" panose="020B0604020202020204" pitchFamily="34" charset="0"/>
              <a:ea typeface="Times New Roman" panose="02020603050405020304" pitchFamily="18" charset="0"/>
              <a:cs typeface="Arial" panose="020B0604020202020204" pitchFamily="34" charset="0"/>
            </a:endParaRPr>
          </a:p>
          <a:p>
            <a:pPr marL="341313" indent="-169863">
              <a:lnSpc>
                <a:spcPct val="83000"/>
              </a:lnSpc>
              <a:spcBef>
                <a:spcPts val="0"/>
              </a:spcBef>
              <a:spcAft>
                <a:spcPts val="200"/>
              </a:spcAft>
              <a:buFont typeface="+mj-lt"/>
              <a:buAutoNum type="arabicPeriod"/>
            </a:pPr>
            <a:r>
              <a:rPr lang="en-CA" sz="800" dirty="0">
                <a:latin typeface="Arial" panose="020B0604020202020204" pitchFamily="34" charset="0"/>
                <a:ea typeface="Times New Roman" panose="02020603050405020304" pitchFamily="18" charset="0"/>
                <a:cs typeface="Arial" panose="020B0604020202020204" pitchFamily="34" charset="0"/>
              </a:rPr>
              <a:t>Follow steps 1-4 of the notification process in preparation then proceed to the Notification Phase (step 5).</a:t>
            </a:r>
          </a:p>
          <a:p>
            <a:pPr marL="741167" lvl="1" indent="-285064">
              <a:lnSpc>
                <a:spcPct val="83000"/>
              </a:lnSpc>
              <a:spcBef>
                <a:spcPts val="0"/>
              </a:spcBef>
              <a:spcAft>
                <a:spcPts val="200"/>
              </a:spcAft>
              <a:buFont typeface="+mj-lt"/>
              <a:buAutoNum type="alphaLcPeriod"/>
            </a:pPr>
            <a:r>
              <a:rPr lang="en-CA" sz="800" dirty="0">
                <a:latin typeface="Arial" panose="020B0604020202020204" pitchFamily="34" charset="0"/>
                <a:ea typeface="Times New Roman" panose="02020603050405020304" pitchFamily="18" charset="0"/>
                <a:cs typeface="Arial" panose="020B0604020202020204" pitchFamily="34" charset="0"/>
              </a:rPr>
              <a:t>Confirm that the person to whom you are speaking is in fact who you want to express sympathy and support to;</a:t>
            </a:r>
          </a:p>
          <a:p>
            <a:pPr marL="741167" lvl="1" indent="-285064">
              <a:lnSpc>
                <a:spcPct val="83000"/>
              </a:lnSpc>
              <a:spcBef>
                <a:spcPts val="0"/>
              </a:spcBef>
              <a:spcAft>
                <a:spcPts val="200"/>
              </a:spcAft>
              <a:buFont typeface="+mj-lt"/>
              <a:buAutoNum type="alphaLcPeriod"/>
            </a:pPr>
            <a:r>
              <a:rPr lang="en-CA" sz="800" dirty="0">
                <a:latin typeface="Arial" panose="020B0604020202020204" pitchFamily="34" charset="0"/>
                <a:ea typeface="Times New Roman" panose="02020603050405020304" pitchFamily="18" charset="0"/>
                <a:cs typeface="Arial" panose="020B0604020202020204" pitchFamily="34" charset="0"/>
              </a:rPr>
              <a:t>(If in person) – Ask to come in and be seated;</a:t>
            </a:r>
          </a:p>
          <a:p>
            <a:pPr marL="741167" lvl="1" indent="-285064">
              <a:lnSpc>
                <a:spcPct val="83000"/>
              </a:lnSpc>
              <a:spcBef>
                <a:spcPts val="0"/>
              </a:spcBef>
              <a:spcAft>
                <a:spcPts val="200"/>
              </a:spcAft>
              <a:buFont typeface="+mj-lt"/>
              <a:buAutoNum type="alphaLcPeriod"/>
            </a:pPr>
            <a:r>
              <a:rPr lang="en-CA" sz="800" dirty="0">
                <a:latin typeface="Arial" panose="020B0604020202020204" pitchFamily="34" charset="0"/>
                <a:ea typeface="Times New Roman" panose="02020603050405020304" pitchFamily="18" charset="0"/>
                <a:cs typeface="Arial" panose="020B0604020202020204" pitchFamily="34" charset="0"/>
              </a:rPr>
              <a:t>Express your sympathy to the person/s whom you are meeting with.</a:t>
            </a:r>
          </a:p>
          <a:p>
            <a:pPr marL="456103" lvl="1" indent="0">
              <a:lnSpc>
                <a:spcPct val="83000"/>
              </a:lnSpc>
              <a:spcBef>
                <a:spcPts val="0"/>
              </a:spcBef>
              <a:spcAft>
                <a:spcPts val="200"/>
              </a:spcAft>
              <a:buFont typeface="+mj-lt"/>
              <a:buNone/>
            </a:pPr>
            <a:endParaRPr lang="en-CA" sz="800" dirty="0">
              <a:latin typeface="Arial" panose="020B0604020202020204" pitchFamily="34" charset="0"/>
              <a:ea typeface="Times New Roman" panose="02020603050405020304" pitchFamily="18" charset="0"/>
              <a:cs typeface="Arial" panose="020B0604020202020204" pitchFamily="34" charset="0"/>
            </a:endParaRPr>
          </a:p>
          <a:p>
            <a:pPr marL="341313" indent="-169863">
              <a:lnSpc>
                <a:spcPct val="83000"/>
              </a:lnSpc>
              <a:spcBef>
                <a:spcPts val="0"/>
              </a:spcBef>
              <a:spcAft>
                <a:spcPts val="200"/>
              </a:spcAft>
              <a:buFont typeface="+mj-lt"/>
              <a:buAutoNum type="arabicPeriod"/>
            </a:pPr>
            <a:r>
              <a:rPr lang="en-CA" sz="800" dirty="0">
                <a:latin typeface="Arial" panose="020B0604020202020204" pitchFamily="34" charset="0"/>
                <a:ea typeface="Times New Roman" panose="02020603050405020304" pitchFamily="18" charset="0"/>
                <a:cs typeface="Arial" panose="020B0604020202020204" pitchFamily="34" charset="0"/>
              </a:rPr>
              <a:t>Move into the support phase (Part 6) of the notification process.</a:t>
            </a:r>
          </a:p>
          <a:p>
            <a:pPr>
              <a:lnSpc>
                <a:spcPct val="83000"/>
              </a:lnSpc>
              <a:spcBef>
                <a:spcPts val="0"/>
              </a:spcBef>
              <a:spcAft>
                <a:spcPts val="200"/>
              </a:spcAft>
            </a:pPr>
            <a:endParaRPr lang="en-CA" sz="800" dirty="0">
              <a:latin typeface="Arial" panose="020B0604020202020204" pitchFamily="34" charset="0"/>
              <a:cs typeface="Arial" panose="020B0604020202020204" pitchFamily="34" charset="0"/>
            </a:endParaRPr>
          </a:p>
          <a:p>
            <a:endParaRPr lang="en-CA" dirty="0"/>
          </a:p>
        </p:txBody>
      </p:sp>
      <p:sp>
        <p:nvSpPr>
          <p:cNvPr id="4" name="Slide Number Placeholder 3"/>
          <p:cNvSpPr>
            <a:spLocks noGrp="1"/>
          </p:cNvSpPr>
          <p:nvPr>
            <p:ph type="sldNum" sz="quarter" idx="5"/>
          </p:nvPr>
        </p:nvSpPr>
        <p:spPr/>
        <p:txBody>
          <a:bodyPr/>
          <a:lstStyle/>
          <a:p>
            <a:fld id="{52E4AAE1-F80D-43FF-8E3B-BA2D477DB442}" type="slidenum">
              <a:rPr lang="en-CA" smtClean="0"/>
              <a:t>14</a:t>
            </a:fld>
            <a:endParaRPr lang="en-CA"/>
          </a:p>
        </p:txBody>
      </p:sp>
    </p:spTree>
    <p:extLst>
      <p:ext uri="{BB962C8B-B14F-4D97-AF65-F5344CB8AC3E}">
        <p14:creationId xmlns:p14="http://schemas.microsoft.com/office/powerpoint/2010/main" val="40780599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0" fontAlgn="base" hangingPunct="0"/>
            <a:r>
              <a:rPr lang="en-CA" sz="1200" b="1" dirty="0">
                <a:latin typeface="Verdana" panose="020B0604030504040204" pitchFamily="34" charset="0"/>
                <a:ea typeface="Verdana" panose="020B0604030504040204" pitchFamily="34" charset="0"/>
              </a:rPr>
              <a:t>It is important that all members of the team monitor each other for psychological impacts.</a:t>
            </a:r>
          </a:p>
          <a:p>
            <a:pPr marL="171450" indent="-171450" eaLnBrk="0" fontAlgn="base" hangingPunct="0">
              <a:buFont typeface="Arial" panose="020B0604020202020204" pitchFamily="34" charset="0"/>
              <a:buChar char="•"/>
            </a:pPr>
            <a:r>
              <a:rPr lang="en-CA" sz="1200" dirty="0">
                <a:latin typeface="Verdana" panose="020B0604030504040204" pitchFamily="34" charset="0"/>
                <a:ea typeface="Verdana" panose="020B0604030504040204" pitchFamily="34" charset="0"/>
              </a:rPr>
              <a:t>This is much better than going home and debriefing with your spouse.  You can debrief with others who have been through the same experience, and it’s unfair to your spouse to draw them into the difficult events of your day.</a:t>
            </a:r>
          </a:p>
          <a:p>
            <a:pPr marL="171450" indent="-171450" eaLnBrk="0" fontAlgn="base" hangingPunct="0">
              <a:buFont typeface="Arial" panose="020B0604020202020204" pitchFamily="34" charset="0"/>
              <a:buChar char="•"/>
            </a:pPr>
            <a:r>
              <a:rPr lang="en-CA" sz="1200" dirty="0">
                <a:latin typeface="Verdana" panose="020B0604030504040204" pitchFamily="34" charset="0"/>
                <a:ea typeface="Verdana" panose="020B0604030504040204" pitchFamily="34" charset="0"/>
              </a:rPr>
              <a:t>Team leaders look after the team.</a:t>
            </a:r>
          </a:p>
        </p:txBody>
      </p:sp>
      <p:sp>
        <p:nvSpPr>
          <p:cNvPr id="4" name="Slide Number Placeholder 3"/>
          <p:cNvSpPr>
            <a:spLocks noGrp="1"/>
          </p:cNvSpPr>
          <p:nvPr>
            <p:ph type="sldNum" sz="quarter" idx="5"/>
          </p:nvPr>
        </p:nvSpPr>
        <p:spPr/>
        <p:txBody>
          <a:bodyPr/>
          <a:lstStyle/>
          <a:p>
            <a:fld id="{52E4AAE1-F80D-43FF-8E3B-BA2D477DB442}" type="slidenum">
              <a:rPr lang="en-CA" smtClean="0"/>
              <a:t>15</a:t>
            </a:fld>
            <a:endParaRPr lang="en-CA"/>
          </a:p>
        </p:txBody>
      </p:sp>
    </p:spTree>
    <p:extLst>
      <p:ext uri="{BB962C8B-B14F-4D97-AF65-F5344CB8AC3E}">
        <p14:creationId xmlns:p14="http://schemas.microsoft.com/office/powerpoint/2010/main" val="9734718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pPr>
              <a:defRPr/>
            </a:pPr>
            <a:fld id="{1E660280-989A-4087-B9C7-381DB2A30D84}" type="slidenum">
              <a:rPr lang="en-CA" smtClean="0"/>
              <a:pPr>
                <a:defRPr/>
              </a:pPr>
              <a:t>16</a:t>
            </a:fld>
            <a:endParaRPr lang="en-CA" dirty="0"/>
          </a:p>
        </p:txBody>
      </p:sp>
    </p:spTree>
    <p:extLst>
      <p:ext uri="{BB962C8B-B14F-4D97-AF65-F5344CB8AC3E}">
        <p14:creationId xmlns:p14="http://schemas.microsoft.com/office/powerpoint/2010/main" val="8114562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CA" dirty="0"/>
              <a:t>As a Commander, the relationship with chaplains at your base has shifted. QR&amp;O 33 states clearly the advisory role chaplains have and what they do, they carry out because it is a command responsibility to provide Spiritual and Religious Care for members and their family. “Shall” – imperative</a:t>
            </a:r>
          </a:p>
          <a:p>
            <a:pPr algn="l"/>
            <a:endParaRPr lang="en-CA" b="1" i="0" dirty="0">
              <a:solidFill>
                <a:srgbClr val="333333"/>
              </a:solidFill>
              <a:effectLst/>
              <a:highlight>
                <a:srgbClr val="FFFFFF"/>
              </a:highlight>
              <a:latin typeface="Lato" panose="020F0502020204030203" pitchFamily="34" charset="0"/>
            </a:endParaRPr>
          </a:p>
          <a:p>
            <a:r>
              <a:rPr lang="en-CA" dirty="0"/>
              <a:t>When it comes to a death of a member (NOK) or relaying a death of a family member (reverse NOK) IOT care for all we may need due to cultural, language, location or Spiritual/Religious background engage other chaplain colleagues.  In these instances, we will need the support of the Chain of Command to connect across commands to ensure chaplains can carry out the full services required: NOK, assisting the DA, or taskings for BOIs. </a:t>
            </a:r>
          </a:p>
          <a:p>
            <a:endParaRPr lang="en-CA" dirty="0"/>
          </a:p>
          <a:p>
            <a:endParaRPr lang="en-CA" dirty="0"/>
          </a:p>
        </p:txBody>
      </p:sp>
      <p:sp>
        <p:nvSpPr>
          <p:cNvPr id="4" name="Slide Number Placeholder 3"/>
          <p:cNvSpPr>
            <a:spLocks noGrp="1"/>
          </p:cNvSpPr>
          <p:nvPr>
            <p:ph type="sldNum" sz="quarter" idx="10"/>
          </p:nvPr>
        </p:nvSpPr>
        <p:spPr/>
        <p:txBody>
          <a:bodyPr/>
          <a:lstStyle/>
          <a:p>
            <a:fld id="{DE369A3B-D55B-4386-82B7-9B9447A86B87}" type="slidenum">
              <a:rPr lang="en-CA" smtClean="0"/>
              <a:t>2</a:t>
            </a:fld>
            <a:endParaRPr lang="en-CA"/>
          </a:p>
        </p:txBody>
      </p:sp>
    </p:spTree>
    <p:extLst>
      <p:ext uri="{BB962C8B-B14F-4D97-AF65-F5344CB8AC3E}">
        <p14:creationId xmlns:p14="http://schemas.microsoft.com/office/powerpoint/2010/main" val="28286984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Every human being has a Spiritual core. World Health Organization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The topics we will discuss today will be hard stories to tell  and hard stories to hear.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The hours which you will be called upon to stand up a NOK Team, how close the relationship you have with the family and deceased, and influencers internal and external.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News will impact all aspects of the human being from physical, mental and spiritual. Each person will react different. Today we will cover approaches and best practices but know the plan will not survive first contact as human beings (not machines) are involved. </a:t>
            </a:r>
          </a:p>
          <a:p>
            <a:endParaRPr lang="en-CA" dirty="0"/>
          </a:p>
        </p:txBody>
      </p:sp>
      <p:sp>
        <p:nvSpPr>
          <p:cNvPr id="4" name="Slide Number Placeholder 3"/>
          <p:cNvSpPr>
            <a:spLocks noGrp="1"/>
          </p:cNvSpPr>
          <p:nvPr>
            <p:ph type="sldNum" sz="quarter" idx="10"/>
          </p:nvPr>
        </p:nvSpPr>
        <p:spPr/>
        <p:txBody>
          <a:bodyPr/>
          <a:lstStyle/>
          <a:p>
            <a:fld id="{DE369A3B-D55B-4386-82B7-9B9447A86B87}" type="slidenum">
              <a:rPr lang="en-CA" smtClean="0"/>
              <a:t>3</a:t>
            </a:fld>
            <a:endParaRPr lang="en-CA"/>
          </a:p>
        </p:txBody>
      </p:sp>
    </p:spTree>
    <p:extLst>
      <p:ext uri="{BB962C8B-B14F-4D97-AF65-F5344CB8AC3E}">
        <p14:creationId xmlns:p14="http://schemas.microsoft.com/office/powerpoint/2010/main" val="42297882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Every human being has a Spiritual core. World Health Organization.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The person giving the information or receiving the information could be anywhere on this Spiritual Continuum.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Theorists have posited that individuals motivated by a strong human spirit experience a number of benefits including better able to accept the reality of a situation, develop creative coping strategies, find meaning in trauma, maintain an optimistic view of the future, access their social support network, generate the motivation to persevere, grow from adversity. </a:t>
            </a:r>
          </a:p>
        </p:txBody>
      </p:sp>
      <p:sp>
        <p:nvSpPr>
          <p:cNvPr id="4" name="Slide Number Placeholder 3"/>
          <p:cNvSpPr>
            <a:spLocks noGrp="1"/>
          </p:cNvSpPr>
          <p:nvPr>
            <p:ph type="sldNum" sz="quarter" idx="5"/>
          </p:nvPr>
        </p:nvSpPr>
        <p:spPr/>
        <p:txBody>
          <a:bodyPr/>
          <a:lstStyle/>
          <a:p>
            <a:fld id="{95864795-3BBE-4C05-B907-BC4D51D6D090}" type="slidenum">
              <a:rPr lang="en-CA" smtClean="0"/>
              <a:t>4</a:t>
            </a:fld>
            <a:endParaRPr lang="en-CA"/>
          </a:p>
        </p:txBody>
      </p:sp>
    </p:spTree>
    <p:extLst>
      <p:ext uri="{BB962C8B-B14F-4D97-AF65-F5344CB8AC3E}">
        <p14:creationId xmlns:p14="http://schemas.microsoft.com/office/powerpoint/2010/main" val="14468083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CA" b="1" i="0" dirty="0">
                <a:solidFill>
                  <a:srgbClr val="1C0E40"/>
                </a:solidFill>
                <a:effectLst/>
                <a:highlight>
                  <a:srgbClr val="FEFCF9"/>
                </a:highlight>
                <a:latin typeface="Plus Jakarta Sans"/>
              </a:rPr>
              <a:t>Shock</a:t>
            </a:r>
          </a:p>
          <a:p>
            <a:pPr algn="l"/>
            <a:r>
              <a:rPr lang="en-CA" b="0" i="0" dirty="0">
                <a:solidFill>
                  <a:srgbClr val="1C0E40"/>
                </a:solidFill>
                <a:effectLst/>
                <a:highlight>
                  <a:srgbClr val="FEFCF9"/>
                </a:highlight>
                <a:latin typeface="Source Serif Pro" panose="02040603050405020204" pitchFamily="18" charset="0"/>
              </a:rPr>
              <a:t>Grief can be a difficult and messy process. When a loss occurs, one of the first things you may experience is shock. Even when you anticipate a loss—like the death of a loved one with a terminal illness—it can still be surprising and distressing. That's because no one can ever be truly prepared for a loss so significant.</a:t>
            </a:r>
          </a:p>
          <a:p>
            <a:pPr algn="l"/>
            <a:r>
              <a:rPr lang="en-CA" b="0" i="0" dirty="0">
                <a:solidFill>
                  <a:srgbClr val="1C0E40"/>
                </a:solidFill>
                <a:effectLst/>
                <a:highlight>
                  <a:srgbClr val="FEFCF9"/>
                </a:highlight>
                <a:latin typeface="Source Serif Pro" panose="02040603050405020204" pitchFamily="18" charset="0"/>
              </a:rPr>
              <a:t>Consequently, when you are in shock after a loss, you may behave normally or as if nothing has happened. Most of the time, this is because your body has not processed the loss yet. You may feel like the situation hasn't "sunk in" just yet. You might also experience numbness or a sense of detachment from what has happened. These feelings and experiences are self-protective mechanisms that act as a buffer so that you are not overwhelmed all at once.</a:t>
            </a:r>
            <a:r>
              <a:rPr lang="en-CA" b="0" i="0" u="none" strike="noStrike" baseline="30000" dirty="0">
                <a:solidFill>
                  <a:srgbClr val="571AF2"/>
                </a:solidFill>
                <a:effectLst/>
                <a:highlight>
                  <a:srgbClr val="FEFCF9"/>
                </a:highlight>
                <a:latin typeface="Source Serif Pro" panose="02040603050405020204" pitchFamily="18" charset="0"/>
              </a:rPr>
              <a:t>2</a:t>
            </a:r>
            <a:endParaRPr lang="en-CA" b="0" i="0" dirty="0">
              <a:solidFill>
                <a:srgbClr val="1C0E40"/>
              </a:solidFill>
              <a:effectLst/>
              <a:highlight>
                <a:srgbClr val="FEFCF9"/>
              </a:highlight>
              <a:latin typeface="Source Serif Pro" panose="02040603050405020204" pitchFamily="18" charset="0"/>
            </a:endParaRPr>
          </a:p>
          <a:p>
            <a:pPr algn="l"/>
            <a:r>
              <a:rPr lang="en-CA" b="1" i="0" dirty="0">
                <a:solidFill>
                  <a:srgbClr val="1C0E40"/>
                </a:solidFill>
                <a:effectLst/>
                <a:highlight>
                  <a:srgbClr val="FEFCF9"/>
                </a:highlight>
                <a:latin typeface="Plus Jakarta Sans"/>
              </a:rPr>
              <a:t>Denial</a:t>
            </a:r>
          </a:p>
          <a:p>
            <a:pPr algn="l"/>
            <a:r>
              <a:rPr lang="en-CA" b="0" i="0" dirty="0">
                <a:solidFill>
                  <a:srgbClr val="1C0E40"/>
                </a:solidFill>
                <a:effectLst/>
                <a:highlight>
                  <a:srgbClr val="FEFCF9"/>
                </a:highlight>
                <a:latin typeface="Source Serif Pro" panose="02040603050405020204" pitchFamily="18" charset="0"/>
              </a:rPr>
              <a:t>Because the death of a loved one can have such a significant impact on you, you might experience denial. During this stage of grief, it is simply too hard for your brain to comprehend that your family member, friend, or other loved one is gone.</a:t>
            </a:r>
          </a:p>
          <a:p>
            <a:pPr algn="l"/>
            <a:r>
              <a:rPr lang="en-CA" b="0" i="0" dirty="0">
                <a:solidFill>
                  <a:srgbClr val="1C0E40"/>
                </a:solidFill>
                <a:effectLst/>
                <a:highlight>
                  <a:srgbClr val="FEFCF9"/>
                </a:highlight>
                <a:latin typeface="Source Serif Pro" panose="02040603050405020204" pitchFamily="18" charset="0"/>
              </a:rPr>
              <a:t>Denial is your brain's way of spacing out your feelings of grief, allowing you to acknowledge and experience only what you can handle in that moment. As you slowly begin to accept the loss and what it means for your life now, your denial will begin to diminish. You may have a broader range of feelings and emotions when denial wears off.</a:t>
            </a:r>
            <a:r>
              <a:rPr lang="en-CA" b="0" i="0" u="none" strike="noStrike" baseline="30000" dirty="0">
                <a:solidFill>
                  <a:srgbClr val="571AF2"/>
                </a:solidFill>
                <a:effectLst/>
                <a:highlight>
                  <a:srgbClr val="FEFCF9"/>
                </a:highlight>
                <a:latin typeface="Source Serif Pro" panose="02040603050405020204" pitchFamily="18" charset="0"/>
              </a:rPr>
              <a:t>2</a:t>
            </a:r>
            <a:endParaRPr lang="en-CA" b="0" i="0" dirty="0">
              <a:solidFill>
                <a:srgbClr val="1C0E40"/>
              </a:solidFill>
              <a:effectLst/>
              <a:highlight>
                <a:srgbClr val="FEFCF9"/>
              </a:highlight>
              <a:latin typeface="Source Serif Pro" panose="02040603050405020204" pitchFamily="18" charset="0"/>
            </a:endParaRPr>
          </a:p>
          <a:p>
            <a:pPr algn="l"/>
            <a:r>
              <a:rPr lang="en-CA" b="0" i="0" dirty="0">
                <a:solidFill>
                  <a:srgbClr val="1C0E40"/>
                </a:solidFill>
                <a:effectLst/>
                <a:highlight>
                  <a:srgbClr val="FEFCF9"/>
                </a:highlight>
                <a:latin typeface="Source Serif Pro" panose="02040603050405020204" pitchFamily="18" charset="0"/>
              </a:rPr>
              <a:t>Until then, you may have periods when you feel </a:t>
            </a:r>
            <a:r>
              <a:rPr lang="en-CA" b="0" i="0" dirty="0">
                <a:solidFill>
                  <a:srgbClr val="571AF2"/>
                </a:solidFill>
                <a:effectLst/>
                <a:highlight>
                  <a:srgbClr val="FEFCF9"/>
                </a:highlight>
                <a:latin typeface="Source Serif Pro" panose="02040603050405020204" pitchFamily="18" charset="0"/>
                <a:hlinkClick r:id="rId3"/>
              </a:rPr>
              <a:t>distressed</a:t>
            </a:r>
            <a:r>
              <a:rPr lang="en-CA" b="0" i="0" dirty="0">
                <a:solidFill>
                  <a:srgbClr val="1C0E40"/>
                </a:solidFill>
                <a:effectLst/>
                <a:highlight>
                  <a:srgbClr val="FEFCF9"/>
                </a:highlight>
                <a:latin typeface="Source Serif Pro" panose="02040603050405020204" pitchFamily="18" charset="0"/>
              </a:rPr>
              <a:t>, which can be triggered by reminders of your loved one. You also may feel emotionally "shut off" from the people around you. In some cases, it's a normal feeling to want to avoid others so that you do not have to acknowledge or discuss your loss.</a:t>
            </a:r>
            <a:r>
              <a:rPr lang="en-CA" b="0" i="0" u="none" strike="noStrike" baseline="30000" dirty="0">
                <a:solidFill>
                  <a:srgbClr val="571AF2"/>
                </a:solidFill>
                <a:effectLst/>
                <a:highlight>
                  <a:srgbClr val="FEFCF9"/>
                </a:highlight>
                <a:latin typeface="Source Serif Pro" panose="02040603050405020204" pitchFamily="18" charset="0"/>
              </a:rPr>
              <a:t>5</a:t>
            </a:r>
            <a:r>
              <a:rPr lang="en-CA" b="0" i="0" dirty="0">
                <a:solidFill>
                  <a:srgbClr val="1C0E40"/>
                </a:solidFill>
                <a:effectLst/>
                <a:highlight>
                  <a:srgbClr val="FEFCF9"/>
                </a:highlight>
                <a:latin typeface="Source Serif Pro" panose="02040603050405020204" pitchFamily="18" charset="0"/>
              </a:rPr>
              <a:t> Sometimes, you feel forgetful, get easily distracted, or procrastinate during this stage of grief. You may also try to stay busy all the time or shut down emotionally.</a:t>
            </a:r>
            <a:r>
              <a:rPr lang="en-CA" b="0" i="0" u="none" strike="noStrike" baseline="30000" dirty="0">
                <a:solidFill>
                  <a:srgbClr val="571AF2"/>
                </a:solidFill>
                <a:effectLst/>
                <a:highlight>
                  <a:srgbClr val="FEFCF9"/>
                </a:highlight>
                <a:latin typeface="Source Serif Pro" panose="02040603050405020204" pitchFamily="18" charset="0"/>
              </a:rPr>
              <a:t>4</a:t>
            </a:r>
            <a:endParaRPr lang="en-CA" b="0" i="0" dirty="0">
              <a:solidFill>
                <a:srgbClr val="1C0E40"/>
              </a:solidFill>
              <a:effectLst/>
              <a:highlight>
                <a:srgbClr val="FEFCF9"/>
              </a:highlight>
              <a:latin typeface="Source Serif Pro" panose="02040603050405020204" pitchFamily="18" charset="0"/>
            </a:endParaRPr>
          </a:p>
          <a:p>
            <a:pPr algn="l"/>
            <a:r>
              <a:rPr lang="en-CA" b="0" i="0" dirty="0">
                <a:solidFill>
                  <a:srgbClr val="1C0E40"/>
                </a:solidFill>
                <a:effectLst/>
                <a:highlight>
                  <a:srgbClr val="FEFCF9"/>
                </a:highlight>
                <a:latin typeface="Source Serif Pro" panose="02040603050405020204" pitchFamily="18" charset="0"/>
              </a:rPr>
              <a:t>The main takeaway is that denial can affect your behavior in several ways, and you don't really know how the situation will play out until you're in it. But it's important to remember that however you feel after a loss is valid and OK.</a:t>
            </a:r>
          </a:p>
          <a:p>
            <a:pPr algn="l"/>
            <a:r>
              <a:rPr lang="en-CA" b="1" i="0" dirty="0">
                <a:solidFill>
                  <a:srgbClr val="1C0E40"/>
                </a:solidFill>
                <a:effectLst/>
                <a:highlight>
                  <a:srgbClr val="FEFCF9"/>
                </a:highlight>
                <a:latin typeface="Plus Jakarta Sans"/>
              </a:rPr>
              <a:t>Anger</a:t>
            </a:r>
          </a:p>
          <a:p>
            <a:pPr algn="l"/>
            <a:r>
              <a:rPr lang="en-CA" b="0" i="0" dirty="0">
                <a:solidFill>
                  <a:srgbClr val="1C0E40"/>
                </a:solidFill>
                <a:effectLst/>
                <a:highlight>
                  <a:srgbClr val="FEFCF9"/>
                </a:highlight>
                <a:latin typeface="Source Serif Pro" panose="02040603050405020204" pitchFamily="18" charset="0"/>
              </a:rPr>
              <a:t>While it is completely normal to feel angry after the death of a loved one or the loss of something important to you, you may feel confused or even embarrassed by these feelings. In these cases, it will be tempting to squash, internalize, or even ignore your angry feelings—but they still exist and will likely manifest themselves in some way.</a:t>
            </a:r>
            <a:r>
              <a:rPr lang="en-CA" b="0" i="0" u="none" strike="noStrike" baseline="30000" dirty="0">
                <a:solidFill>
                  <a:srgbClr val="571AF2"/>
                </a:solidFill>
                <a:effectLst/>
                <a:highlight>
                  <a:srgbClr val="FEFCF9"/>
                </a:highlight>
                <a:latin typeface="Source Serif Pro" panose="02040603050405020204" pitchFamily="18" charset="0"/>
              </a:rPr>
              <a:t>6</a:t>
            </a:r>
            <a:endParaRPr lang="en-CA" b="0" i="0" dirty="0">
              <a:solidFill>
                <a:srgbClr val="1C0E40"/>
              </a:solidFill>
              <a:effectLst/>
              <a:highlight>
                <a:srgbClr val="FEFCF9"/>
              </a:highlight>
              <a:latin typeface="Source Serif Pro" panose="02040603050405020204" pitchFamily="18" charset="0"/>
            </a:endParaRPr>
          </a:p>
          <a:p>
            <a:pPr algn="l"/>
            <a:r>
              <a:rPr lang="en-CA" b="0" i="0" dirty="0">
                <a:solidFill>
                  <a:srgbClr val="1C0E40"/>
                </a:solidFill>
                <a:effectLst/>
                <a:highlight>
                  <a:srgbClr val="FEFCF9"/>
                </a:highlight>
                <a:latin typeface="Source Serif Pro" panose="02040603050405020204" pitchFamily="18" charset="0"/>
              </a:rPr>
              <a:t>You also may be surprised to learn that you direct your anger at the person or thing that was lost. In certain situations, you could also feel angry with the healthcare providers, your friends, family members, God, or any other spiritual being(s) you believe in. But under all that anger is your pain. While it may be uncomfortable to deal with, it provides more structure to your grieving than remaining numb.</a:t>
            </a:r>
            <a:r>
              <a:rPr lang="en-CA" b="0" i="0" u="none" strike="noStrike" baseline="30000" dirty="0">
                <a:solidFill>
                  <a:srgbClr val="571AF2"/>
                </a:solidFill>
                <a:effectLst/>
                <a:highlight>
                  <a:srgbClr val="FEFCF9"/>
                </a:highlight>
                <a:latin typeface="Source Serif Pro" panose="02040603050405020204" pitchFamily="18" charset="0"/>
              </a:rPr>
              <a:t>2</a:t>
            </a:r>
            <a:endParaRPr lang="en-CA" b="0" i="0" dirty="0">
              <a:solidFill>
                <a:srgbClr val="1C0E40"/>
              </a:solidFill>
              <a:effectLst/>
              <a:highlight>
                <a:srgbClr val="FEFCF9"/>
              </a:highlight>
              <a:latin typeface="Source Serif Pro" panose="02040603050405020204" pitchFamily="18" charset="0"/>
            </a:endParaRPr>
          </a:p>
          <a:p>
            <a:pPr algn="l"/>
            <a:r>
              <a:rPr lang="en-CA" b="1" i="0" dirty="0">
                <a:solidFill>
                  <a:srgbClr val="1C0E40"/>
                </a:solidFill>
                <a:effectLst/>
                <a:highlight>
                  <a:srgbClr val="FEFCF9"/>
                </a:highlight>
                <a:latin typeface="Plus Jakarta Sans"/>
              </a:rPr>
              <a:t>Bargaining</a:t>
            </a:r>
          </a:p>
          <a:p>
            <a:pPr algn="l"/>
            <a:r>
              <a:rPr lang="en-CA" b="0" i="0" dirty="0">
                <a:solidFill>
                  <a:srgbClr val="1C0E40"/>
                </a:solidFill>
                <a:effectLst/>
                <a:highlight>
                  <a:srgbClr val="FEFCF9"/>
                </a:highlight>
                <a:latin typeface="Source Serif Pro" panose="02040603050405020204" pitchFamily="18" charset="0"/>
              </a:rPr>
              <a:t>If you are having feelings of guilt, shame, or blame, your experience may fit into the bargaining stage of grief. During this stage, people often feel helpless and hopeless and ask themselves "what if" questions. You may feel guilty for not doing more to keep the loss from happening or for not spending more time with the person you lost.</a:t>
            </a:r>
            <a:r>
              <a:rPr lang="en-CA" b="0" i="0" u="none" strike="noStrike" baseline="30000" dirty="0">
                <a:solidFill>
                  <a:srgbClr val="571AF2"/>
                </a:solidFill>
                <a:effectLst/>
                <a:highlight>
                  <a:srgbClr val="FEFCF9"/>
                </a:highlight>
                <a:latin typeface="Source Serif Pro" panose="02040603050405020204" pitchFamily="18" charset="0"/>
              </a:rPr>
              <a:t>2</a:t>
            </a:r>
            <a:endParaRPr lang="en-CA" b="0" i="0" dirty="0">
              <a:solidFill>
                <a:srgbClr val="1C0E40"/>
              </a:solidFill>
              <a:effectLst/>
              <a:highlight>
                <a:srgbClr val="FEFCF9"/>
              </a:highlight>
              <a:latin typeface="Source Serif Pro" panose="02040603050405020204" pitchFamily="18" charset="0"/>
            </a:endParaRPr>
          </a:p>
          <a:p>
            <a:pPr algn="l"/>
            <a:r>
              <a:rPr lang="en-CA" b="0" i="0" dirty="0">
                <a:solidFill>
                  <a:srgbClr val="1C0E40"/>
                </a:solidFill>
                <a:effectLst/>
                <a:highlight>
                  <a:srgbClr val="FEFCF9"/>
                </a:highlight>
                <a:latin typeface="Source Serif Pro" panose="02040603050405020204" pitchFamily="18" charset="0"/>
              </a:rPr>
              <a:t>During the bargaining stage, it's common to wonder or say, "I should have done this..." or "If I had only done that..."</a:t>
            </a:r>
            <a:r>
              <a:rPr lang="en-CA" b="0" i="0" u="none" strike="noStrike" baseline="30000" dirty="0">
                <a:solidFill>
                  <a:srgbClr val="571AF2"/>
                </a:solidFill>
                <a:effectLst/>
                <a:highlight>
                  <a:srgbClr val="FEFCF9"/>
                </a:highlight>
                <a:latin typeface="Source Serif Pro" panose="02040603050405020204" pitchFamily="18" charset="0"/>
              </a:rPr>
              <a:t>4</a:t>
            </a:r>
            <a:r>
              <a:rPr lang="en-CA" b="0" i="0" dirty="0">
                <a:solidFill>
                  <a:srgbClr val="1C0E40"/>
                </a:solidFill>
                <a:effectLst/>
                <a:highlight>
                  <a:srgbClr val="FEFCF9"/>
                </a:highlight>
                <a:latin typeface="Source Serif Pro" panose="02040603050405020204" pitchFamily="18" charset="0"/>
              </a:rPr>
              <a:t> While these types of doubts are normal, they are not where you want your thought process to remain. It is impossible to go back and behave differently or change the circumstances surrounding your loss.</a:t>
            </a:r>
          </a:p>
          <a:p>
            <a:pPr algn="l"/>
            <a:r>
              <a:rPr lang="en-CA" b="0" i="0" dirty="0">
                <a:solidFill>
                  <a:srgbClr val="1C0E40"/>
                </a:solidFill>
                <a:effectLst/>
                <a:highlight>
                  <a:srgbClr val="FEFCF9"/>
                </a:highlight>
                <a:latin typeface="Source Serif Pro" panose="02040603050405020204" pitchFamily="18" charset="0"/>
              </a:rPr>
              <a:t>Instead, try thinking about any good memories you have with them. </a:t>
            </a:r>
          </a:p>
          <a:p>
            <a:pPr algn="l"/>
            <a:r>
              <a:rPr lang="en-CA" b="1" i="0" dirty="0">
                <a:solidFill>
                  <a:srgbClr val="1C0E40"/>
                </a:solidFill>
                <a:effectLst/>
                <a:highlight>
                  <a:srgbClr val="FEFCF9"/>
                </a:highlight>
                <a:latin typeface="Plus Jakarta Sans"/>
              </a:rPr>
              <a:t>Depression</a:t>
            </a:r>
          </a:p>
          <a:p>
            <a:pPr algn="l"/>
            <a:r>
              <a:rPr lang="en-CA" b="0" i="0" dirty="0">
                <a:solidFill>
                  <a:srgbClr val="1C0E40"/>
                </a:solidFill>
                <a:effectLst/>
                <a:highlight>
                  <a:srgbClr val="FEFCF9"/>
                </a:highlight>
                <a:latin typeface="Source Serif Pro" panose="02040603050405020204" pitchFamily="18" charset="0"/>
              </a:rPr>
              <a:t>One way to distinguish between the </a:t>
            </a:r>
            <a:r>
              <a:rPr lang="en-CA" b="0" i="0" dirty="0">
                <a:solidFill>
                  <a:srgbClr val="571AF2"/>
                </a:solidFill>
                <a:effectLst/>
                <a:highlight>
                  <a:srgbClr val="FEFCF9"/>
                </a:highlight>
                <a:latin typeface="Source Serif Pro" panose="02040603050405020204" pitchFamily="18" charset="0"/>
                <a:hlinkClick r:id="rId4"/>
              </a:rPr>
              <a:t>depression</a:t>
            </a:r>
            <a:r>
              <a:rPr lang="en-CA" b="0" i="0" dirty="0">
                <a:solidFill>
                  <a:srgbClr val="1C0E40"/>
                </a:solidFill>
                <a:effectLst/>
                <a:highlight>
                  <a:srgbClr val="FEFCF9"/>
                </a:highlight>
                <a:latin typeface="Source Serif Pro" panose="02040603050405020204" pitchFamily="18" charset="0"/>
              </a:rPr>
              <a:t> that is part of the grief process and clinical depression is to understand your symptoms and how often you are experiencing them. When you are grieving, you might have a depressed mood for a few days and then feel better the next. But with clinical depression, your depressed mood is ongoing, persistent, and accompanied by feelings of hopelessness and worthlessness.</a:t>
            </a:r>
            <a:r>
              <a:rPr lang="en-CA" b="0" i="0" u="none" strike="noStrike" baseline="30000" dirty="0">
                <a:solidFill>
                  <a:srgbClr val="571AF2"/>
                </a:solidFill>
                <a:effectLst/>
                <a:highlight>
                  <a:srgbClr val="FEFCF9"/>
                </a:highlight>
                <a:latin typeface="Source Serif Pro" panose="02040603050405020204" pitchFamily="18" charset="0"/>
              </a:rPr>
              <a:t>8</a:t>
            </a:r>
            <a:endParaRPr lang="en-CA" b="0" i="0" dirty="0">
              <a:solidFill>
                <a:srgbClr val="1C0E40"/>
              </a:solidFill>
              <a:effectLst/>
              <a:highlight>
                <a:srgbClr val="FEFCF9"/>
              </a:highlight>
              <a:latin typeface="Source Serif Pro" panose="02040603050405020204" pitchFamily="18" charset="0"/>
            </a:endParaRPr>
          </a:p>
          <a:p>
            <a:pPr algn="l"/>
            <a:r>
              <a:rPr lang="en-CA" b="0" i="0" dirty="0">
                <a:solidFill>
                  <a:srgbClr val="1C0E40"/>
                </a:solidFill>
                <a:effectLst/>
                <a:highlight>
                  <a:srgbClr val="FEFCF9"/>
                </a:highlight>
                <a:latin typeface="Source Serif Pro" panose="02040603050405020204" pitchFamily="18" charset="0"/>
              </a:rPr>
              <a:t>During grief, the sadness may also cause you to lose your appetite or be unable to sleep. If you find that you are not only experiencing these things but also no longer feeling a sense of joy, have decreased energy, and have </a:t>
            </a:r>
            <a:r>
              <a:rPr lang="en-CA" b="0" i="0" dirty="0">
                <a:solidFill>
                  <a:srgbClr val="571AF2"/>
                </a:solidFill>
                <a:effectLst/>
                <a:highlight>
                  <a:srgbClr val="FEFCF9"/>
                </a:highlight>
                <a:latin typeface="Source Serif Pro" panose="02040603050405020204" pitchFamily="18" charset="0"/>
                <a:hlinkClick r:id="rId5"/>
              </a:rPr>
              <a:t>thoughts of death or suicide</a:t>
            </a:r>
            <a:r>
              <a:rPr lang="en-CA" b="0" i="0" dirty="0">
                <a:solidFill>
                  <a:srgbClr val="1C0E40"/>
                </a:solidFill>
                <a:effectLst/>
                <a:highlight>
                  <a:srgbClr val="FEFCF9"/>
                </a:highlight>
                <a:latin typeface="Source Serif Pro" panose="02040603050405020204" pitchFamily="18" charset="0"/>
              </a:rPr>
              <a:t>, it is important to talk to a mental health professional for support.</a:t>
            </a:r>
            <a:r>
              <a:rPr lang="en-CA" b="0" i="0" u="none" strike="noStrike" baseline="30000" dirty="0">
                <a:solidFill>
                  <a:srgbClr val="571AF2"/>
                </a:solidFill>
                <a:effectLst/>
                <a:highlight>
                  <a:srgbClr val="FEFCF9"/>
                </a:highlight>
                <a:latin typeface="Source Serif Pro" panose="02040603050405020204" pitchFamily="18" charset="0"/>
              </a:rPr>
              <a:t>9</a:t>
            </a:r>
            <a:endParaRPr lang="en-CA" b="0" i="0" dirty="0">
              <a:solidFill>
                <a:srgbClr val="1C0E40"/>
              </a:solidFill>
              <a:effectLst/>
              <a:highlight>
                <a:srgbClr val="FEFCF9"/>
              </a:highlight>
              <a:latin typeface="Source Serif Pro" panose="02040603050405020204" pitchFamily="18" charset="0"/>
            </a:endParaRPr>
          </a:p>
          <a:p>
            <a:pPr algn="l"/>
            <a:r>
              <a:rPr lang="en-CA" b="1" i="0" dirty="0">
                <a:solidFill>
                  <a:srgbClr val="1C0E40"/>
                </a:solidFill>
                <a:effectLst/>
                <a:highlight>
                  <a:srgbClr val="FEFCF9"/>
                </a:highlight>
                <a:latin typeface="Plus Jakarta Sans"/>
              </a:rPr>
              <a:t>Testing</a:t>
            </a:r>
          </a:p>
          <a:p>
            <a:pPr algn="l"/>
            <a:r>
              <a:rPr lang="en-CA" b="0" i="0" dirty="0">
                <a:solidFill>
                  <a:srgbClr val="1C0E40"/>
                </a:solidFill>
                <a:effectLst/>
                <a:highlight>
                  <a:srgbClr val="FEFCF9"/>
                </a:highlight>
                <a:latin typeface="Source Serif Pro" panose="02040603050405020204" pitchFamily="18" charset="0"/>
              </a:rPr>
              <a:t>The testing stage of the grieving process often involves trying out different things that help you move forward. In this stage, you are starting to build your new normal as well as processing your feelings and emotions created by the loss. </a:t>
            </a:r>
          </a:p>
          <a:p>
            <a:pPr algn="l"/>
            <a:r>
              <a:rPr lang="en-CA" b="1" i="0" dirty="0">
                <a:solidFill>
                  <a:srgbClr val="1C0E40"/>
                </a:solidFill>
                <a:effectLst/>
                <a:highlight>
                  <a:srgbClr val="FEFCF9"/>
                </a:highlight>
                <a:latin typeface="Plus Jakarta Sans"/>
              </a:rPr>
              <a:t>Acceptance</a:t>
            </a:r>
          </a:p>
          <a:p>
            <a:pPr algn="l"/>
            <a:r>
              <a:rPr lang="en-CA" b="0" i="0" dirty="0">
                <a:solidFill>
                  <a:srgbClr val="1C0E40"/>
                </a:solidFill>
                <a:effectLst/>
                <a:highlight>
                  <a:srgbClr val="FEFCF9"/>
                </a:highlight>
                <a:latin typeface="Source Serif Pro" panose="02040603050405020204" pitchFamily="18" charset="0"/>
              </a:rPr>
              <a:t>Reaching the acceptance phase does not mean you are OK with what happened. Instead, this part of the grieving process is more about accepting what your life looks like now. You will still need to listen to your feelings and adjust, but you will start to feel more whole—even if it looks different than it did before.</a:t>
            </a:r>
            <a:r>
              <a:rPr lang="en-CA" b="0" i="0" u="none" strike="noStrike" baseline="30000" dirty="0">
                <a:solidFill>
                  <a:srgbClr val="571AF2"/>
                </a:solidFill>
                <a:effectLst/>
                <a:highlight>
                  <a:srgbClr val="FEFCF9"/>
                </a:highlight>
                <a:latin typeface="Source Serif Pro" panose="02040603050405020204" pitchFamily="18" charset="0"/>
              </a:rPr>
              <a:t>2</a:t>
            </a:r>
            <a:endParaRPr lang="en-CA" b="0" i="0" dirty="0">
              <a:solidFill>
                <a:srgbClr val="1C0E40"/>
              </a:solidFill>
              <a:effectLst/>
              <a:highlight>
                <a:srgbClr val="FEFCF9"/>
              </a:highlight>
              <a:latin typeface="Source Serif Pro" panose="02040603050405020204" pitchFamily="18" charset="0"/>
            </a:endParaRPr>
          </a:p>
          <a:p>
            <a:pPr algn="l"/>
            <a:endParaRPr lang="en-CA" b="1" i="0" dirty="0">
              <a:solidFill>
                <a:srgbClr val="1C0E40"/>
              </a:solidFill>
              <a:effectLst/>
              <a:highlight>
                <a:srgbClr val="FFFFFF"/>
              </a:highlight>
              <a:latin typeface="Plus Jakarta Sans"/>
              <a:hlinkClick r:id="rId6"/>
            </a:endParaRPr>
          </a:p>
          <a:p>
            <a:endParaRPr lang="en-CA" dirty="0"/>
          </a:p>
        </p:txBody>
      </p:sp>
      <p:sp>
        <p:nvSpPr>
          <p:cNvPr id="4" name="Slide Number Placeholder 3"/>
          <p:cNvSpPr>
            <a:spLocks noGrp="1"/>
          </p:cNvSpPr>
          <p:nvPr>
            <p:ph type="sldNum" sz="quarter" idx="5"/>
          </p:nvPr>
        </p:nvSpPr>
        <p:spPr/>
        <p:txBody>
          <a:bodyPr/>
          <a:lstStyle/>
          <a:p>
            <a:fld id="{95864795-3BBE-4C05-B907-BC4D51D6D090}" type="slidenum">
              <a:rPr lang="en-CA" smtClean="0"/>
              <a:t>5</a:t>
            </a:fld>
            <a:endParaRPr lang="en-CA"/>
          </a:p>
        </p:txBody>
      </p:sp>
    </p:spTree>
    <p:extLst>
      <p:ext uri="{BB962C8B-B14F-4D97-AF65-F5344CB8AC3E}">
        <p14:creationId xmlns:p14="http://schemas.microsoft.com/office/powerpoint/2010/main" val="19881188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NOK Notification training is not just a “how to” course – it requires participants to engage their emotional intelligence.  The more aware you become now of what will likely go on inside you and the people whom you notify, the more effective and compassionate you will be when the time comes to encounter a military family on the worst day of their lives.</a:t>
            </a:r>
          </a:p>
          <a:p>
            <a:endParaRPr lang="en-CA" dirty="0"/>
          </a:p>
          <a:p>
            <a:r>
              <a:rPr lang="en-CA" dirty="0"/>
              <a:t>A Manual accompanies this training and includes far more information than is included in the training available at your Wings through our RCAF Chaplain NOK Trainers. </a:t>
            </a:r>
          </a:p>
          <a:p>
            <a:endParaRPr lang="en-CA" dirty="0"/>
          </a:p>
          <a:p>
            <a:r>
              <a:rPr lang="en-CA" dirty="0"/>
              <a:t>You may wish to begin with a story of a time you were part of a notification team. If you have not, invite someone who has.  It may have gone well or not.  Be sure to emphasize the actual experience, including the emotions you experienced from the moment the call came in until the conduct of the notification itself.  </a:t>
            </a:r>
          </a:p>
        </p:txBody>
      </p:sp>
      <p:sp>
        <p:nvSpPr>
          <p:cNvPr id="4" name="Slide Number Placeholder 3"/>
          <p:cNvSpPr>
            <a:spLocks noGrp="1"/>
          </p:cNvSpPr>
          <p:nvPr>
            <p:ph type="sldNum" sz="quarter" idx="5"/>
          </p:nvPr>
        </p:nvSpPr>
        <p:spPr/>
        <p:txBody>
          <a:bodyPr/>
          <a:lstStyle/>
          <a:p>
            <a:fld id="{95864795-3BBE-4C05-B907-BC4D51D6D090}" type="slidenum">
              <a:rPr lang="en-CA" smtClean="0"/>
              <a:t>6</a:t>
            </a:fld>
            <a:endParaRPr lang="en-CA"/>
          </a:p>
        </p:txBody>
      </p:sp>
    </p:spTree>
    <p:extLst>
      <p:ext uri="{BB962C8B-B14F-4D97-AF65-F5344CB8AC3E}">
        <p14:creationId xmlns:p14="http://schemas.microsoft.com/office/powerpoint/2010/main" val="12551396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pPr>
              <a:defRPr/>
            </a:pPr>
            <a:fld id="{1E660280-989A-4087-B9C7-381DB2A30D84}" type="slidenum">
              <a:rPr lang="en-CA" smtClean="0"/>
              <a:pPr>
                <a:defRPr/>
              </a:pPr>
              <a:t>7</a:t>
            </a:fld>
            <a:endParaRPr lang="en-CA" dirty="0"/>
          </a:p>
        </p:txBody>
      </p:sp>
    </p:spTree>
    <p:extLst>
      <p:ext uri="{BB962C8B-B14F-4D97-AF65-F5344CB8AC3E}">
        <p14:creationId xmlns:p14="http://schemas.microsoft.com/office/powerpoint/2010/main" val="841834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43125" y="393700"/>
            <a:ext cx="3733800" cy="2100263"/>
          </a:xfrm>
        </p:spPr>
      </p:sp>
      <p:sp>
        <p:nvSpPr>
          <p:cNvPr id="3" name="Notes Placeholder 2"/>
          <p:cNvSpPr>
            <a:spLocks noGrp="1"/>
          </p:cNvSpPr>
          <p:nvPr>
            <p:ph type="body" idx="1"/>
          </p:nvPr>
        </p:nvSpPr>
        <p:spPr>
          <a:xfrm>
            <a:off x="381693" y="2614604"/>
            <a:ext cx="8521206" cy="4198634"/>
          </a:xfrm>
        </p:spPr>
        <p:txBody>
          <a:bodyPr>
            <a:normAutofit/>
          </a:bodyPr>
          <a:lstStyle/>
          <a:p>
            <a:r>
              <a:rPr lang="en-CA" dirty="0"/>
              <a:t>The Next of Kin Notification and Reverse Notification training package is a three-hour, intensive course offered during the Unit Command Team Course (Reg F and Res F) at the Canadian Army Command and Staff College.  It was developed by the chaplains of the Canadian Army and Doctrine Training Centre in Kingston.  It is based on training created by Mothers Against Drunk Driving (MADD) for Police Officers, uniquely adapted for the military context, including the many policies and procedures we have concerning casualty care.  It has quickly become the standard for Notifications, something that has been lacking in the CAF.  Due to the high demand for this training, several chaplains have participated in a Train the Trainer event, equipping them to deliver a Professional Development session, covering essentially the same material, in a 60-to-90-minute session.  Today’s “wavetops” presentation is little more than an introduction of the concepts from the CACSC course and the PD.</a:t>
            </a:r>
          </a:p>
        </p:txBody>
      </p:sp>
      <p:sp>
        <p:nvSpPr>
          <p:cNvPr id="4" name="Slide Number Placeholder 3"/>
          <p:cNvSpPr>
            <a:spLocks noGrp="1"/>
          </p:cNvSpPr>
          <p:nvPr>
            <p:ph type="sldNum" sz="quarter" idx="10"/>
          </p:nvPr>
        </p:nvSpPr>
        <p:spPr/>
        <p:txBody>
          <a:bodyPr/>
          <a:lstStyle/>
          <a:p>
            <a:fld id="{6CF82E85-B342-4B96-8D76-157BB55F08E6}" type="slidenum">
              <a:rPr lang="en-CA" smtClean="0">
                <a:solidFill>
                  <a:prstClr val="black"/>
                </a:solidFill>
              </a:rPr>
              <a:pPr/>
              <a:t>8</a:t>
            </a:fld>
            <a:endParaRPr lang="en-CA" dirty="0">
              <a:solidFill>
                <a:prstClr val="black"/>
              </a:solidFill>
            </a:endParaRPr>
          </a:p>
        </p:txBody>
      </p:sp>
    </p:spTree>
    <p:extLst>
      <p:ext uri="{BB962C8B-B14F-4D97-AF65-F5344CB8AC3E}">
        <p14:creationId xmlns:p14="http://schemas.microsoft.com/office/powerpoint/2010/main" val="30940504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Monica Bobbitt is the widow of </a:t>
            </a:r>
            <a:r>
              <a:rPr lang="en-CA" dirty="0" err="1"/>
              <a:t>LCol</a:t>
            </a:r>
            <a:r>
              <a:rPr lang="en-CA" dirty="0"/>
              <a:t> Daniel </a:t>
            </a:r>
            <a:r>
              <a:rPr lang="en-CA" dirty="0" err="1"/>
              <a:t>Bobbit</a:t>
            </a:r>
            <a:r>
              <a:rPr lang="en-CA" dirty="0"/>
              <a:t>, who was killed in LAV rollover during EX Maple Resolve in Wainwright, in 2014.</a:t>
            </a:r>
          </a:p>
          <a:p>
            <a:endParaRPr lang="en-CA" dirty="0"/>
          </a:p>
          <a:p>
            <a:r>
              <a:rPr lang="en-CA" dirty="0"/>
              <a:t>Reactions?</a:t>
            </a:r>
          </a:p>
          <a:p>
            <a:r>
              <a:rPr lang="en-CA" dirty="0"/>
              <a:t>- No perfect way to notify: is this good news or bad news?</a:t>
            </a:r>
          </a:p>
          <a:p>
            <a:r>
              <a:rPr lang="en-CA" dirty="0"/>
              <a:t>- What stuck with her: care, compassion.</a:t>
            </a:r>
          </a:p>
          <a:p>
            <a:r>
              <a:rPr lang="en-CA" dirty="0"/>
              <a:t>- Notification did not take place inside the house.</a:t>
            </a:r>
          </a:p>
          <a:p>
            <a:r>
              <a:rPr lang="en-CA" dirty="0"/>
              <a:t>- Attention to children (will take up this point later).</a:t>
            </a:r>
          </a:p>
          <a:p>
            <a:r>
              <a:rPr lang="en-CA" dirty="0"/>
              <a:t>- The notification was a turning point in her life.</a:t>
            </a:r>
          </a:p>
          <a:p>
            <a:endParaRPr lang="en-CA" dirty="0"/>
          </a:p>
          <a:p>
            <a:endParaRPr lang="en-CA" dirty="0"/>
          </a:p>
          <a:p>
            <a:endParaRPr lang="en-CA" dirty="0"/>
          </a:p>
        </p:txBody>
      </p:sp>
      <p:sp>
        <p:nvSpPr>
          <p:cNvPr id="4" name="Slide Number Placeholder 3"/>
          <p:cNvSpPr>
            <a:spLocks noGrp="1"/>
          </p:cNvSpPr>
          <p:nvPr>
            <p:ph type="sldNum" sz="quarter" idx="5"/>
          </p:nvPr>
        </p:nvSpPr>
        <p:spPr/>
        <p:txBody>
          <a:bodyPr/>
          <a:lstStyle/>
          <a:p>
            <a:fld id="{52E4AAE1-F80D-43FF-8E3B-BA2D477DB442}" type="slidenum">
              <a:rPr lang="en-CA" smtClean="0"/>
              <a:t>9</a:t>
            </a:fld>
            <a:endParaRPr lang="en-CA"/>
          </a:p>
        </p:txBody>
      </p:sp>
    </p:spTree>
    <p:extLst>
      <p:ext uri="{BB962C8B-B14F-4D97-AF65-F5344CB8AC3E}">
        <p14:creationId xmlns:p14="http://schemas.microsoft.com/office/powerpoint/2010/main" val="4731988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3A99BF5-9D1D-49DE-8CA7-2545D0BDE8E8}" type="datetimeFigureOut">
              <a:rPr lang="en-CA" smtClean="0"/>
              <a:t>2024-09-11</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ADFF4488-F8CF-4BDA-86F6-CF6EFA9B8F57}" type="slidenum">
              <a:rPr lang="en-CA" smtClean="0"/>
              <a:t>‹#›</a:t>
            </a:fld>
            <a:endParaRPr lang="en-CA"/>
          </a:p>
        </p:txBody>
      </p:sp>
    </p:spTree>
    <p:extLst>
      <p:ext uri="{BB962C8B-B14F-4D97-AF65-F5344CB8AC3E}">
        <p14:creationId xmlns:p14="http://schemas.microsoft.com/office/powerpoint/2010/main" val="33583678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3A99BF5-9D1D-49DE-8CA7-2545D0BDE8E8}" type="datetimeFigureOut">
              <a:rPr lang="en-CA" smtClean="0"/>
              <a:t>2024-09-11</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ADFF4488-F8CF-4BDA-86F6-CF6EFA9B8F57}" type="slidenum">
              <a:rPr lang="en-CA" smtClean="0"/>
              <a:t>‹#›</a:t>
            </a:fld>
            <a:endParaRPr lang="en-CA"/>
          </a:p>
        </p:txBody>
      </p:sp>
    </p:spTree>
    <p:extLst>
      <p:ext uri="{BB962C8B-B14F-4D97-AF65-F5344CB8AC3E}">
        <p14:creationId xmlns:p14="http://schemas.microsoft.com/office/powerpoint/2010/main" val="7197784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3A99BF5-9D1D-49DE-8CA7-2545D0BDE8E8}" type="datetimeFigureOut">
              <a:rPr lang="en-CA" smtClean="0"/>
              <a:t>2024-09-11</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ADFF4488-F8CF-4BDA-86F6-CF6EFA9B8F57}" type="slidenum">
              <a:rPr lang="en-CA" smtClean="0"/>
              <a:t>‹#›</a:t>
            </a:fld>
            <a:endParaRPr lang="en-CA"/>
          </a:p>
        </p:txBody>
      </p:sp>
    </p:spTree>
    <p:extLst>
      <p:ext uri="{BB962C8B-B14F-4D97-AF65-F5344CB8AC3E}">
        <p14:creationId xmlns:p14="http://schemas.microsoft.com/office/powerpoint/2010/main" val="18829438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Main">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458" y="0"/>
            <a:ext cx="12185085" cy="6858000"/>
          </a:xfrm>
          <a:prstGeom prst="rect">
            <a:avLst/>
          </a:prstGeom>
        </p:spPr>
      </p:pic>
      <p:sp>
        <p:nvSpPr>
          <p:cNvPr id="6" name="TextBox 5"/>
          <p:cNvSpPr txBox="1"/>
          <p:nvPr userDrawn="1"/>
        </p:nvSpPr>
        <p:spPr>
          <a:xfrm>
            <a:off x="0" y="6029616"/>
            <a:ext cx="5578763" cy="420756"/>
          </a:xfrm>
          <a:prstGeom prst="rect">
            <a:avLst/>
          </a:prstGeom>
          <a:noFill/>
        </p:spPr>
        <p:txBody>
          <a:bodyPr wrap="square" rtlCol="0">
            <a:spAutoFit/>
          </a:bodyPr>
          <a:lstStyle/>
          <a:p>
            <a:pPr algn="r"/>
            <a:r>
              <a:rPr lang="en-CA" sz="1067" b="1" i="1" cap="all" dirty="0">
                <a:latin typeface="Arial" panose="020B0604020202020204" pitchFamily="34" charset="0"/>
                <a:cs typeface="Arial" panose="020B0604020202020204" pitchFamily="34" charset="0"/>
              </a:rPr>
              <a:t>Canadian Army </a:t>
            </a:r>
          </a:p>
          <a:p>
            <a:pPr algn="r"/>
            <a:r>
              <a:rPr lang="en-CA" sz="1067" b="1" i="1" cap="all" dirty="0">
                <a:latin typeface="Arial" panose="020B0604020202020204" pitchFamily="34" charset="0"/>
                <a:cs typeface="Arial" panose="020B0604020202020204" pitchFamily="34" charset="0"/>
              </a:rPr>
              <a:t>Command and Staff College</a:t>
            </a:r>
          </a:p>
        </p:txBody>
      </p:sp>
      <p:sp>
        <p:nvSpPr>
          <p:cNvPr id="7" name="TextBox 6"/>
          <p:cNvSpPr txBox="1"/>
          <p:nvPr userDrawn="1"/>
        </p:nvSpPr>
        <p:spPr>
          <a:xfrm>
            <a:off x="6600793" y="6026717"/>
            <a:ext cx="5578763" cy="420756"/>
          </a:xfrm>
          <a:prstGeom prst="rect">
            <a:avLst/>
          </a:prstGeom>
          <a:noFill/>
        </p:spPr>
        <p:txBody>
          <a:bodyPr wrap="square" rtlCol="0">
            <a:spAutoFit/>
          </a:bodyPr>
          <a:lstStyle/>
          <a:p>
            <a:pPr algn="l"/>
            <a:r>
              <a:rPr lang="fr-CA" sz="1067" b="1" i="1" cap="all" dirty="0">
                <a:latin typeface="Arial" panose="020B0604020202020204" pitchFamily="34" charset="0"/>
                <a:cs typeface="Arial" panose="020B0604020202020204" pitchFamily="34" charset="0"/>
              </a:rPr>
              <a:t>Collège de commandement ET</a:t>
            </a:r>
          </a:p>
          <a:p>
            <a:pPr algn="l"/>
            <a:r>
              <a:rPr lang="fr-CA" sz="1067" b="1" i="1" cap="all" dirty="0">
                <a:latin typeface="Arial" panose="020B0604020202020204" pitchFamily="34" charset="0"/>
                <a:cs typeface="Arial" panose="020B0604020202020204" pitchFamily="34" charset="0"/>
              </a:rPr>
              <a:t>d’état-major de l’armée canadienne</a:t>
            </a:r>
          </a:p>
        </p:txBody>
      </p:sp>
      <p:sp>
        <p:nvSpPr>
          <p:cNvPr id="8" name="Text Placeholder 7"/>
          <p:cNvSpPr>
            <a:spLocks noGrp="1"/>
          </p:cNvSpPr>
          <p:nvPr>
            <p:ph type="body" sz="quarter" idx="11" hasCustomPrompt="1"/>
          </p:nvPr>
        </p:nvSpPr>
        <p:spPr>
          <a:xfrm>
            <a:off x="334434" y="1701801"/>
            <a:ext cx="11523133" cy="1919817"/>
          </a:xfrm>
          <a:prstGeom prst="rect">
            <a:avLst/>
          </a:prstGeom>
        </p:spPr>
        <p:txBody>
          <a:bodyPr anchor="ctr" anchorCtr="0"/>
          <a:lstStyle>
            <a:lvl1pPr marL="0" indent="0" algn="ctr">
              <a:buFont typeface="Arial" panose="020B0604020202020204" pitchFamily="34" charset="0"/>
              <a:buNone/>
              <a:defRPr sz="5867" b="1">
                <a:latin typeface="+mj-lt"/>
              </a:defRPr>
            </a:lvl1pPr>
          </a:lstStyle>
          <a:p>
            <a:pPr lvl="0"/>
            <a:r>
              <a:rPr lang="en-CA" sz="5867" b="1" noProof="0" dirty="0">
                <a:latin typeface="+mj-lt"/>
              </a:rPr>
              <a:t>Title, Arial 44pt bold (black)</a:t>
            </a:r>
            <a:endParaRPr lang="en-CA" noProof="0" dirty="0"/>
          </a:p>
        </p:txBody>
      </p:sp>
      <p:sp>
        <p:nvSpPr>
          <p:cNvPr id="10" name="Text Placeholder 9"/>
          <p:cNvSpPr>
            <a:spLocks noGrp="1"/>
          </p:cNvSpPr>
          <p:nvPr>
            <p:ph type="body" sz="quarter" idx="12" hasCustomPrompt="1"/>
          </p:nvPr>
        </p:nvSpPr>
        <p:spPr>
          <a:xfrm>
            <a:off x="334434" y="3813043"/>
            <a:ext cx="11523133" cy="672075"/>
          </a:xfrm>
          <a:prstGeom prst="rect">
            <a:avLst/>
          </a:prstGeom>
        </p:spPr>
        <p:txBody>
          <a:bodyPr anchor="ctr" anchorCtr="0"/>
          <a:lstStyle>
            <a:lvl1pPr marL="0" indent="0" algn="ctr" eaLnBrk="0" hangingPunct="0">
              <a:lnSpc>
                <a:spcPts val="5547"/>
              </a:lnSpc>
              <a:spcBef>
                <a:spcPts val="400"/>
              </a:spcBef>
              <a:buNone/>
              <a:defRPr/>
            </a:lvl1pPr>
          </a:lstStyle>
          <a:p>
            <a:pPr eaLnBrk="0" hangingPunct="0">
              <a:lnSpc>
                <a:spcPts val="4160"/>
              </a:lnSpc>
              <a:spcBef>
                <a:spcPts val="300"/>
              </a:spcBef>
              <a:defRPr/>
            </a:pPr>
            <a:r>
              <a:rPr lang="en-CA" sz="3733" noProof="0" dirty="0">
                <a:solidFill>
                  <a:schemeClr val="tx1"/>
                </a:solidFill>
                <a:latin typeface="Arial"/>
                <a:cs typeface="Arial"/>
              </a:rPr>
              <a:t>Presenter/Curriculum No, Arial 28pt (black)</a:t>
            </a:r>
          </a:p>
        </p:txBody>
      </p:sp>
      <p:sp>
        <p:nvSpPr>
          <p:cNvPr id="12" name="Text Placeholder 9"/>
          <p:cNvSpPr>
            <a:spLocks noGrp="1"/>
          </p:cNvSpPr>
          <p:nvPr>
            <p:ph type="body" sz="quarter" idx="13" hasCustomPrompt="1"/>
          </p:nvPr>
        </p:nvSpPr>
        <p:spPr>
          <a:xfrm>
            <a:off x="334434" y="4485579"/>
            <a:ext cx="11523133" cy="671612"/>
          </a:xfrm>
          <a:prstGeom prst="rect">
            <a:avLst/>
          </a:prstGeom>
        </p:spPr>
        <p:txBody>
          <a:bodyPr anchor="ctr" anchorCtr="0"/>
          <a:lstStyle>
            <a:lvl1pPr marL="0" marR="0" indent="0" algn="ctr" defTabSz="1219170" rtl="0" eaLnBrk="1" fontAlgn="base" latinLnBrk="0" hangingPunct="1">
              <a:lnSpc>
                <a:spcPct val="100000"/>
              </a:lnSpc>
              <a:spcBef>
                <a:spcPct val="20000"/>
              </a:spcBef>
              <a:spcAft>
                <a:spcPct val="0"/>
              </a:spcAft>
              <a:buClr>
                <a:srgbClr val="7F8354"/>
              </a:buClr>
              <a:buSzTx/>
              <a:buFont typeface="Arial" panose="020B0604020202020204" pitchFamily="34" charset="0"/>
              <a:buNone/>
              <a:tabLst/>
              <a:defRPr/>
            </a:lvl1pPr>
          </a:lstStyle>
          <a:p>
            <a:pPr marL="0" marR="0" lvl="0" indent="0" algn="ctr" defTabSz="1219170" rtl="0" eaLnBrk="1" fontAlgn="base" latinLnBrk="0" hangingPunct="1">
              <a:lnSpc>
                <a:spcPct val="100000"/>
              </a:lnSpc>
              <a:spcBef>
                <a:spcPct val="20000"/>
              </a:spcBef>
              <a:spcAft>
                <a:spcPct val="0"/>
              </a:spcAft>
              <a:buClr>
                <a:srgbClr val="7F8354"/>
              </a:buClr>
              <a:buSzTx/>
              <a:buFont typeface="Arial" panose="020B0604020202020204" pitchFamily="34" charset="0"/>
              <a:buNone/>
              <a:tabLst/>
              <a:defRPr/>
            </a:pPr>
            <a:r>
              <a:rPr lang="en-CA" sz="3733" noProof="0" dirty="0">
                <a:solidFill>
                  <a:schemeClr val="tx1"/>
                </a:solidFill>
                <a:latin typeface="Arial"/>
                <a:cs typeface="Arial"/>
              </a:rPr>
              <a:t>DD Month YYYY, Arial 28pt (black)</a:t>
            </a:r>
          </a:p>
        </p:txBody>
      </p:sp>
    </p:spTree>
    <p:extLst>
      <p:ext uri="{BB962C8B-B14F-4D97-AF65-F5344CB8AC3E}">
        <p14:creationId xmlns:p14="http://schemas.microsoft.com/office/powerpoint/2010/main" val="249076770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12" name="Content Placeholder 2"/>
          <p:cNvSpPr>
            <a:spLocks noGrp="1"/>
          </p:cNvSpPr>
          <p:nvPr>
            <p:ph sz="quarter" idx="13"/>
          </p:nvPr>
        </p:nvSpPr>
        <p:spPr>
          <a:xfrm>
            <a:off x="913774" y="2367092"/>
            <a:ext cx="10363826" cy="3424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9/11/24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14AFDDD-C126-4407-AC6B-B28C39ED7E3A}" type="slidenum">
              <a:rPr lang="en-CA" smtClean="0"/>
              <a:pPr/>
              <a:t>‹#›</a:t>
            </a:fld>
            <a:endParaRPr lang="en-CA" dirty="0"/>
          </a:p>
        </p:txBody>
      </p:sp>
    </p:spTree>
    <p:extLst>
      <p:ext uri="{BB962C8B-B14F-4D97-AF65-F5344CB8AC3E}">
        <p14:creationId xmlns:p14="http://schemas.microsoft.com/office/powerpoint/2010/main" val="361426633"/>
      </p:ext>
    </p:extLst>
  </p:cSld>
  <p:clrMapOvr>
    <a:masterClrMapping/>
  </p:clrMapOvr>
  <p:hf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cSld name="1_Two Content">
    <p:spTree>
      <p:nvGrpSpPr>
        <p:cNvPr id="1" name=""/>
        <p:cNvGrpSpPr/>
        <p:nvPr/>
      </p:nvGrpSpPr>
      <p:grpSpPr>
        <a:xfrm>
          <a:off x="0" y="0"/>
          <a:ext cx="0" cy="0"/>
          <a:chOff x="0" y="0"/>
          <a:chExt cx="0" cy="0"/>
        </a:xfrm>
      </p:grpSpPr>
      <p:sp>
        <p:nvSpPr>
          <p:cNvPr id="14" name="Title 1"/>
          <p:cNvSpPr>
            <a:spLocks noGrp="1"/>
          </p:cNvSpPr>
          <p:nvPr>
            <p:ph type="title"/>
          </p:nvPr>
        </p:nvSpPr>
        <p:spPr>
          <a:xfrm>
            <a:off x="913775" y="618517"/>
            <a:ext cx="10364451" cy="1596177"/>
          </a:xfrm>
        </p:spPr>
        <p:txBody>
          <a:bodyPr/>
          <a:lstStyle/>
          <a:p>
            <a:r>
              <a:rPr lang="en-US"/>
              <a:t>Click to edit Master title style</a:t>
            </a:r>
            <a:endParaRPr lang="en-US" dirty="0"/>
          </a:p>
        </p:txBody>
      </p:sp>
      <p:sp>
        <p:nvSpPr>
          <p:cNvPr id="12" name="Content Placeholder 2"/>
          <p:cNvSpPr>
            <a:spLocks noGrp="1"/>
          </p:cNvSpPr>
          <p:nvPr>
            <p:ph sz="quarter" idx="13"/>
          </p:nvPr>
        </p:nvSpPr>
        <p:spPr>
          <a:xfrm>
            <a:off x="913774" y="2367092"/>
            <a:ext cx="5106026" cy="3424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3"/>
          <p:cNvSpPr>
            <a:spLocks noGrp="1"/>
          </p:cNvSpPr>
          <p:nvPr>
            <p:ph sz="quarter" idx="14"/>
          </p:nvPr>
        </p:nvSpPr>
        <p:spPr>
          <a:xfrm>
            <a:off x="6172200" y="2367092"/>
            <a:ext cx="5105400" cy="3424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9/11/24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14AFDDD-C126-4407-AC6B-B28C39ED7E3A}" type="slidenum">
              <a:rPr lang="en-CA" smtClean="0"/>
              <a:pPr/>
              <a:t>‹#›</a:t>
            </a:fld>
            <a:endParaRPr lang="en-CA" dirty="0"/>
          </a:p>
        </p:txBody>
      </p:sp>
    </p:spTree>
    <p:extLst>
      <p:ext uri="{BB962C8B-B14F-4D97-AF65-F5344CB8AC3E}">
        <p14:creationId xmlns:p14="http://schemas.microsoft.com/office/powerpoint/2010/main" val="2690939739"/>
      </p:ext>
    </p:extLst>
  </p:cSld>
  <p:clrMapOvr>
    <a:masterClrMapping/>
  </p:clrMapOvr>
  <p:hf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Questions 1">
    <p:spTree>
      <p:nvGrpSpPr>
        <p:cNvPr id="1" name=""/>
        <p:cNvGrpSpPr/>
        <p:nvPr/>
      </p:nvGrpSpPr>
      <p:grpSpPr>
        <a:xfrm>
          <a:off x="0" y="0"/>
          <a:ext cx="0" cy="0"/>
          <a:chOff x="0" y="0"/>
          <a:chExt cx="0" cy="0"/>
        </a:xfrm>
      </p:grpSpPr>
      <p:pic>
        <p:nvPicPr>
          <p:cNvPr id="8" name="Picture 7" descr="gate copy"/>
          <p:cNvPicPr/>
          <p:nvPr userDrawn="1"/>
        </p:nvPicPr>
        <p:blipFill rotWithShape="1">
          <a:blip r:embed="rId2" cstate="print">
            <a:extLst>
              <a:ext uri="{28A0092B-C50C-407E-A947-70E740481C1C}">
                <a14:useLocalDpi xmlns:a14="http://schemas.microsoft.com/office/drawing/2010/main"/>
              </a:ext>
            </a:extLst>
          </a:blip>
          <a:srcRect/>
          <a:stretch/>
        </p:blipFill>
        <p:spPr bwMode="auto">
          <a:xfrm>
            <a:off x="3215680" y="0"/>
            <a:ext cx="6720747" cy="6858000"/>
          </a:xfrm>
          <a:prstGeom prst="rect">
            <a:avLst/>
          </a:prstGeom>
          <a:noFill/>
        </p:spPr>
      </p:pic>
      <p:sp>
        <p:nvSpPr>
          <p:cNvPr id="9" name="TextBox 8"/>
          <p:cNvSpPr txBox="1"/>
          <p:nvPr userDrawn="1"/>
        </p:nvSpPr>
        <p:spPr>
          <a:xfrm>
            <a:off x="1199456" y="68627"/>
            <a:ext cx="10657184" cy="913007"/>
          </a:xfrm>
          <a:prstGeom prst="rect">
            <a:avLst/>
          </a:prstGeom>
          <a:noFill/>
        </p:spPr>
        <p:txBody>
          <a:bodyPr wrap="square" rtlCol="0">
            <a:spAutoFit/>
          </a:bodyPr>
          <a:lstStyle/>
          <a:p>
            <a:pPr algn="ctr"/>
            <a:r>
              <a:rPr lang="fr-CA" sz="5333" i="0" dirty="0">
                <a:latin typeface="Arial" panose="020B0604020202020204" pitchFamily="34" charset="0"/>
                <a:cs typeface="Arial" panose="020B0604020202020204" pitchFamily="34" charset="0"/>
              </a:rPr>
              <a:t>Questions?</a:t>
            </a:r>
          </a:p>
        </p:txBody>
      </p:sp>
      <p:sp>
        <p:nvSpPr>
          <p:cNvPr id="14" name="Rectangle 13"/>
          <p:cNvSpPr/>
          <p:nvPr userDrawn="1"/>
        </p:nvSpPr>
        <p:spPr>
          <a:xfrm>
            <a:off x="5352256" y="6309320"/>
            <a:ext cx="1487488" cy="5486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3556" dirty="0"/>
          </a:p>
        </p:txBody>
      </p:sp>
    </p:spTree>
    <p:extLst>
      <p:ext uri="{BB962C8B-B14F-4D97-AF65-F5344CB8AC3E}">
        <p14:creationId xmlns:p14="http://schemas.microsoft.com/office/powerpoint/2010/main" val="26216648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3A99BF5-9D1D-49DE-8CA7-2545D0BDE8E8}" type="datetimeFigureOut">
              <a:rPr lang="en-CA" smtClean="0"/>
              <a:t>2024-09-11</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ADFF4488-F8CF-4BDA-86F6-CF6EFA9B8F57}" type="slidenum">
              <a:rPr lang="en-CA" smtClean="0"/>
              <a:t>‹#›</a:t>
            </a:fld>
            <a:endParaRPr lang="en-CA"/>
          </a:p>
        </p:txBody>
      </p:sp>
    </p:spTree>
    <p:extLst>
      <p:ext uri="{BB962C8B-B14F-4D97-AF65-F5344CB8AC3E}">
        <p14:creationId xmlns:p14="http://schemas.microsoft.com/office/powerpoint/2010/main" val="39059492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3A99BF5-9D1D-49DE-8CA7-2545D0BDE8E8}" type="datetimeFigureOut">
              <a:rPr lang="en-CA" smtClean="0"/>
              <a:t>2024-09-11</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ADFF4488-F8CF-4BDA-86F6-CF6EFA9B8F57}" type="slidenum">
              <a:rPr lang="en-CA" smtClean="0"/>
              <a:t>‹#›</a:t>
            </a:fld>
            <a:endParaRPr lang="en-CA"/>
          </a:p>
        </p:txBody>
      </p:sp>
    </p:spTree>
    <p:extLst>
      <p:ext uri="{BB962C8B-B14F-4D97-AF65-F5344CB8AC3E}">
        <p14:creationId xmlns:p14="http://schemas.microsoft.com/office/powerpoint/2010/main" val="37892246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3A99BF5-9D1D-49DE-8CA7-2545D0BDE8E8}" type="datetimeFigureOut">
              <a:rPr lang="en-CA" smtClean="0"/>
              <a:t>2024-09-11</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ADFF4488-F8CF-4BDA-86F6-CF6EFA9B8F57}" type="slidenum">
              <a:rPr lang="en-CA" smtClean="0"/>
              <a:t>‹#›</a:t>
            </a:fld>
            <a:endParaRPr lang="en-CA"/>
          </a:p>
        </p:txBody>
      </p:sp>
    </p:spTree>
    <p:extLst>
      <p:ext uri="{BB962C8B-B14F-4D97-AF65-F5344CB8AC3E}">
        <p14:creationId xmlns:p14="http://schemas.microsoft.com/office/powerpoint/2010/main" val="41898652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3A99BF5-9D1D-49DE-8CA7-2545D0BDE8E8}" type="datetimeFigureOut">
              <a:rPr lang="en-CA" smtClean="0"/>
              <a:t>2024-09-11</a:t>
            </a:fld>
            <a:endParaRPr lang="en-CA"/>
          </a:p>
        </p:txBody>
      </p:sp>
      <p:sp>
        <p:nvSpPr>
          <p:cNvPr id="8" name="Footer Placeholder 7"/>
          <p:cNvSpPr>
            <a:spLocks noGrp="1"/>
          </p:cNvSpPr>
          <p:nvPr>
            <p:ph type="ftr" sz="quarter" idx="11"/>
          </p:nvPr>
        </p:nvSpPr>
        <p:spPr/>
        <p:txBody>
          <a:bodyPr/>
          <a:lstStyle/>
          <a:p>
            <a:endParaRPr lang="en-CA"/>
          </a:p>
        </p:txBody>
      </p:sp>
      <p:sp>
        <p:nvSpPr>
          <p:cNvPr id="9" name="Slide Number Placeholder 8"/>
          <p:cNvSpPr>
            <a:spLocks noGrp="1"/>
          </p:cNvSpPr>
          <p:nvPr>
            <p:ph type="sldNum" sz="quarter" idx="12"/>
          </p:nvPr>
        </p:nvSpPr>
        <p:spPr/>
        <p:txBody>
          <a:bodyPr/>
          <a:lstStyle/>
          <a:p>
            <a:fld id="{ADFF4488-F8CF-4BDA-86F6-CF6EFA9B8F57}" type="slidenum">
              <a:rPr lang="en-CA" smtClean="0"/>
              <a:t>‹#›</a:t>
            </a:fld>
            <a:endParaRPr lang="en-CA"/>
          </a:p>
        </p:txBody>
      </p:sp>
    </p:spTree>
    <p:extLst>
      <p:ext uri="{BB962C8B-B14F-4D97-AF65-F5344CB8AC3E}">
        <p14:creationId xmlns:p14="http://schemas.microsoft.com/office/powerpoint/2010/main" val="25820701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3A99BF5-9D1D-49DE-8CA7-2545D0BDE8E8}" type="datetimeFigureOut">
              <a:rPr lang="en-CA" smtClean="0"/>
              <a:t>2024-09-11</a:t>
            </a:fld>
            <a:endParaRPr lang="en-CA"/>
          </a:p>
        </p:txBody>
      </p:sp>
      <p:sp>
        <p:nvSpPr>
          <p:cNvPr id="4" name="Footer Placeholder 3"/>
          <p:cNvSpPr>
            <a:spLocks noGrp="1"/>
          </p:cNvSpPr>
          <p:nvPr>
            <p:ph type="ftr" sz="quarter" idx="11"/>
          </p:nvPr>
        </p:nvSpPr>
        <p:spPr/>
        <p:txBody>
          <a:bodyPr/>
          <a:lstStyle/>
          <a:p>
            <a:endParaRPr lang="en-CA"/>
          </a:p>
        </p:txBody>
      </p:sp>
      <p:sp>
        <p:nvSpPr>
          <p:cNvPr id="5" name="Slide Number Placeholder 4"/>
          <p:cNvSpPr>
            <a:spLocks noGrp="1"/>
          </p:cNvSpPr>
          <p:nvPr>
            <p:ph type="sldNum" sz="quarter" idx="12"/>
          </p:nvPr>
        </p:nvSpPr>
        <p:spPr/>
        <p:txBody>
          <a:bodyPr/>
          <a:lstStyle/>
          <a:p>
            <a:fld id="{ADFF4488-F8CF-4BDA-86F6-CF6EFA9B8F57}" type="slidenum">
              <a:rPr lang="en-CA" smtClean="0"/>
              <a:t>‹#›</a:t>
            </a:fld>
            <a:endParaRPr lang="en-CA"/>
          </a:p>
        </p:txBody>
      </p:sp>
    </p:spTree>
    <p:extLst>
      <p:ext uri="{BB962C8B-B14F-4D97-AF65-F5344CB8AC3E}">
        <p14:creationId xmlns:p14="http://schemas.microsoft.com/office/powerpoint/2010/main" val="6528501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3A99BF5-9D1D-49DE-8CA7-2545D0BDE8E8}" type="datetimeFigureOut">
              <a:rPr lang="en-CA" smtClean="0"/>
              <a:t>2024-09-11</a:t>
            </a:fld>
            <a:endParaRPr lang="en-CA"/>
          </a:p>
        </p:txBody>
      </p:sp>
      <p:sp>
        <p:nvSpPr>
          <p:cNvPr id="3" name="Footer Placeholder 2"/>
          <p:cNvSpPr>
            <a:spLocks noGrp="1"/>
          </p:cNvSpPr>
          <p:nvPr>
            <p:ph type="ftr" sz="quarter" idx="11"/>
          </p:nvPr>
        </p:nvSpPr>
        <p:spPr/>
        <p:txBody>
          <a:bodyPr/>
          <a:lstStyle/>
          <a:p>
            <a:endParaRPr lang="en-CA"/>
          </a:p>
        </p:txBody>
      </p:sp>
      <p:sp>
        <p:nvSpPr>
          <p:cNvPr id="4" name="Slide Number Placeholder 3"/>
          <p:cNvSpPr>
            <a:spLocks noGrp="1"/>
          </p:cNvSpPr>
          <p:nvPr>
            <p:ph type="sldNum" sz="quarter" idx="12"/>
          </p:nvPr>
        </p:nvSpPr>
        <p:spPr/>
        <p:txBody>
          <a:bodyPr/>
          <a:lstStyle/>
          <a:p>
            <a:fld id="{ADFF4488-F8CF-4BDA-86F6-CF6EFA9B8F57}" type="slidenum">
              <a:rPr lang="en-CA" smtClean="0"/>
              <a:t>‹#›</a:t>
            </a:fld>
            <a:endParaRPr lang="en-CA"/>
          </a:p>
        </p:txBody>
      </p:sp>
    </p:spTree>
    <p:extLst>
      <p:ext uri="{BB962C8B-B14F-4D97-AF65-F5344CB8AC3E}">
        <p14:creationId xmlns:p14="http://schemas.microsoft.com/office/powerpoint/2010/main" val="6855123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3A99BF5-9D1D-49DE-8CA7-2545D0BDE8E8}" type="datetimeFigureOut">
              <a:rPr lang="en-CA" smtClean="0"/>
              <a:t>2024-09-11</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ADFF4488-F8CF-4BDA-86F6-CF6EFA9B8F57}" type="slidenum">
              <a:rPr lang="en-CA" smtClean="0"/>
              <a:t>‹#›</a:t>
            </a:fld>
            <a:endParaRPr lang="en-CA"/>
          </a:p>
        </p:txBody>
      </p:sp>
    </p:spTree>
    <p:extLst>
      <p:ext uri="{BB962C8B-B14F-4D97-AF65-F5344CB8AC3E}">
        <p14:creationId xmlns:p14="http://schemas.microsoft.com/office/powerpoint/2010/main" val="38659996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3A99BF5-9D1D-49DE-8CA7-2545D0BDE8E8}" type="datetimeFigureOut">
              <a:rPr lang="en-CA" smtClean="0"/>
              <a:t>2024-09-11</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ADFF4488-F8CF-4BDA-86F6-CF6EFA9B8F57}" type="slidenum">
              <a:rPr lang="en-CA" smtClean="0"/>
              <a:t>‹#›</a:t>
            </a:fld>
            <a:endParaRPr lang="en-CA"/>
          </a:p>
        </p:txBody>
      </p:sp>
    </p:spTree>
    <p:extLst>
      <p:ext uri="{BB962C8B-B14F-4D97-AF65-F5344CB8AC3E}">
        <p14:creationId xmlns:p14="http://schemas.microsoft.com/office/powerpoint/2010/main" val="37384648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3A99BF5-9D1D-49DE-8CA7-2545D0BDE8E8}" type="datetimeFigureOut">
              <a:rPr lang="en-CA" smtClean="0"/>
              <a:t>2024-09-11</a:t>
            </a:fld>
            <a:endParaRPr lang="en-CA"/>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DFF4488-F8CF-4BDA-86F6-CF6EFA9B8F57}" type="slidenum">
              <a:rPr lang="en-CA" smtClean="0"/>
              <a:t>‹#›</a:t>
            </a:fld>
            <a:endParaRPr lang="en-CA"/>
          </a:p>
        </p:txBody>
      </p:sp>
    </p:spTree>
    <p:extLst>
      <p:ext uri="{BB962C8B-B14F-4D97-AF65-F5344CB8AC3E}">
        <p14:creationId xmlns:p14="http://schemas.microsoft.com/office/powerpoint/2010/main" val="3801438913"/>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 id="2147483678" r:id="rId12"/>
    <p:sldLayoutId id="2147483679" r:id="rId13"/>
    <p:sldLayoutId id="2147483680" r:id="rId14"/>
    <p:sldLayoutId id="2147483681"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0.xml"/><Relationship Id="rId1" Type="http://schemas.openxmlformats.org/officeDocument/2006/relationships/slideLayout" Target="../slideLayouts/slideLayout1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1.xml"/><Relationship Id="rId1" Type="http://schemas.openxmlformats.org/officeDocument/2006/relationships/slideLayout" Target="../slideLayouts/slideLayout1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4.xml"/><Relationship Id="rId1" Type="http://schemas.openxmlformats.org/officeDocument/2006/relationships/slideLayout" Target="../slideLayouts/slideLayout13.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5.xml"/><Relationship Id="rId1" Type="http://schemas.openxmlformats.org/officeDocument/2006/relationships/slideLayout" Target="../slideLayouts/slideLayout13.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1.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8.emf"/></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0D0249-E831-2AA1-13AF-301E36B67E4F}"/>
              </a:ext>
            </a:extLst>
          </p:cNvPr>
          <p:cNvSpPr>
            <a:spLocks noGrp="1"/>
          </p:cNvSpPr>
          <p:nvPr>
            <p:ph type="ctrTitle"/>
          </p:nvPr>
        </p:nvSpPr>
        <p:spPr/>
        <p:txBody>
          <a:bodyPr>
            <a:normAutofit fontScale="90000"/>
          </a:bodyPr>
          <a:lstStyle/>
          <a:p>
            <a:r>
              <a:rPr lang="en-CA">
                <a:solidFill>
                  <a:schemeClr val="accent1">
                    <a:lumMod val="75000"/>
                  </a:schemeClr>
                </a:solidFill>
              </a:rPr>
              <a:t>RUCTOP </a:t>
            </a:r>
            <a:br>
              <a:rPr lang="en-CA">
                <a:solidFill>
                  <a:schemeClr val="accent1">
                    <a:lumMod val="75000"/>
                  </a:schemeClr>
                </a:solidFill>
              </a:rPr>
            </a:br>
            <a:r>
              <a:rPr lang="en-CA">
                <a:solidFill>
                  <a:schemeClr val="accent1">
                    <a:lumMod val="75000"/>
                  </a:schemeClr>
                </a:solidFill>
              </a:rPr>
              <a:t>NOK and Reverse Notification Presentation </a:t>
            </a:r>
            <a:endParaRPr lang="en-CA" dirty="0">
              <a:solidFill>
                <a:schemeClr val="accent1">
                  <a:lumMod val="75000"/>
                </a:schemeClr>
              </a:solidFill>
            </a:endParaRPr>
          </a:p>
        </p:txBody>
      </p:sp>
      <p:sp>
        <p:nvSpPr>
          <p:cNvPr id="3" name="Subtitle 2">
            <a:extLst>
              <a:ext uri="{FF2B5EF4-FFF2-40B4-BE49-F238E27FC236}">
                <a16:creationId xmlns:a16="http://schemas.microsoft.com/office/drawing/2014/main" id="{16805913-9543-3F76-B961-7CA1A7E1C04F}"/>
              </a:ext>
            </a:extLst>
          </p:cNvPr>
          <p:cNvSpPr>
            <a:spLocks noGrp="1"/>
          </p:cNvSpPr>
          <p:nvPr>
            <p:ph type="subTitle" idx="1"/>
          </p:nvPr>
        </p:nvSpPr>
        <p:spPr/>
        <p:txBody>
          <a:bodyPr>
            <a:normAutofit lnSpcReduction="10000"/>
          </a:bodyPr>
          <a:lstStyle/>
          <a:p>
            <a:r>
              <a:rPr lang="en-CA" sz="4400"/>
              <a:t>LCol Hope Winfield</a:t>
            </a:r>
          </a:p>
          <a:p>
            <a:r>
              <a:rPr lang="en-CA" sz="3600" kern="100">
                <a:solidFill>
                  <a:srgbClr val="1F497D"/>
                </a:solidFill>
                <a:effectLst/>
                <a:latin typeface="Aptos" panose="020B0004020202020204" pitchFamily="34" charset="0"/>
                <a:ea typeface="Times New Roman" panose="02020603050405020304" pitchFamily="18" charset="0"/>
                <a:cs typeface="Times New Roman" panose="02020603050405020304" pitchFamily="18" charset="0"/>
              </a:rPr>
              <a:t>Canadian Air Divisions and Canadian NORAD Region Senior Chaplain</a:t>
            </a:r>
            <a:endParaRPr lang="en-CA" sz="3600" kern="100">
              <a:effectLst/>
              <a:latin typeface="Aptos" panose="020B0004020202020204" pitchFamily="34" charset="0"/>
              <a:ea typeface="Aptos" panose="020B0004020202020204" pitchFamily="34" charset="0"/>
              <a:cs typeface="Times New Roman" panose="02020603050405020304" pitchFamily="18" charset="0"/>
            </a:endParaRPr>
          </a:p>
          <a:p>
            <a:endParaRPr lang="en-CA" dirty="0"/>
          </a:p>
        </p:txBody>
      </p:sp>
    </p:spTree>
    <p:extLst>
      <p:ext uri="{BB962C8B-B14F-4D97-AF65-F5344CB8AC3E}">
        <p14:creationId xmlns:p14="http://schemas.microsoft.com/office/powerpoint/2010/main" val="41541462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9F4A21-946E-814B-913F-6524003E701A}"/>
              </a:ext>
            </a:extLst>
          </p:cNvPr>
          <p:cNvSpPr>
            <a:spLocks noGrp="1"/>
          </p:cNvSpPr>
          <p:nvPr>
            <p:ph type="title"/>
          </p:nvPr>
        </p:nvSpPr>
        <p:spPr>
          <a:xfrm>
            <a:off x="641074" y="1314450"/>
            <a:ext cx="2844002" cy="3680244"/>
          </a:xfrm>
        </p:spPr>
        <p:txBody>
          <a:bodyPr>
            <a:normAutofit/>
          </a:bodyPr>
          <a:lstStyle/>
          <a:p>
            <a:pPr algn="l"/>
            <a:r>
              <a:rPr lang="en-CA" sz="3100" dirty="0"/>
              <a:t>Guiding Principles for Notifications </a:t>
            </a:r>
          </a:p>
        </p:txBody>
      </p:sp>
      <p:graphicFrame>
        <p:nvGraphicFramePr>
          <p:cNvPr id="7" name="Content Placeholder 2">
            <a:extLst>
              <a:ext uri="{FF2B5EF4-FFF2-40B4-BE49-F238E27FC236}">
                <a16:creationId xmlns:a16="http://schemas.microsoft.com/office/drawing/2014/main" id="{11D03AA8-494D-B812-18CE-156C20C415F5}"/>
              </a:ext>
            </a:extLst>
          </p:cNvPr>
          <p:cNvGraphicFramePr>
            <a:graphicFrameLocks noGrp="1"/>
          </p:cNvGraphicFramePr>
          <p:nvPr>
            <p:ph sz="quarter" idx="13"/>
          </p:nvPr>
        </p:nvGraphicFramePr>
        <p:xfrm>
          <a:off x="4126150" y="1"/>
          <a:ext cx="8065850" cy="685582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a:extLst>
              <a:ext uri="{FF2B5EF4-FFF2-40B4-BE49-F238E27FC236}">
                <a16:creationId xmlns:a16="http://schemas.microsoft.com/office/drawing/2014/main" id="{2EAB3EB1-7A0E-A308-A36B-527DF2445E25}"/>
              </a:ext>
            </a:extLst>
          </p:cNvPr>
          <p:cNvSpPr>
            <a:spLocks noGrp="1"/>
          </p:cNvSpPr>
          <p:nvPr>
            <p:ph type="sldNum" sz="quarter" idx="12"/>
          </p:nvPr>
        </p:nvSpPr>
        <p:spPr>
          <a:xfrm>
            <a:off x="10514011" y="5883275"/>
            <a:ext cx="764215" cy="365125"/>
          </a:xfrm>
        </p:spPr>
        <p:txBody>
          <a:bodyPr>
            <a:normAutofit/>
          </a:bodyPr>
          <a:lstStyle/>
          <a:p>
            <a:pPr>
              <a:spcAft>
                <a:spcPts val="600"/>
              </a:spcAft>
            </a:pPr>
            <a:fld id="{114AFDDD-C126-4407-AC6B-B28C39ED7E3A}" type="slidenum">
              <a:rPr lang="en-CA" smtClean="0"/>
              <a:pPr>
                <a:spcAft>
                  <a:spcPts val="600"/>
                </a:spcAft>
              </a:pPr>
              <a:t>10</a:t>
            </a:fld>
            <a:endParaRPr lang="en-CA"/>
          </a:p>
        </p:txBody>
      </p:sp>
    </p:spTree>
    <p:extLst>
      <p:ext uri="{BB962C8B-B14F-4D97-AF65-F5344CB8AC3E}">
        <p14:creationId xmlns:p14="http://schemas.microsoft.com/office/powerpoint/2010/main" val="9829829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D2C26B-8B0E-1ABF-A1EC-543964C388B7}"/>
              </a:ext>
            </a:extLst>
          </p:cNvPr>
          <p:cNvSpPr>
            <a:spLocks noGrp="1"/>
          </p:cNvSpPr>
          <p:nvPr>
            <p:ph type="title"/>
          </p:nvPr>
        </p:nvSpPr>
        <p:spPr>
          <a:xfrm>
            <a:off x="913775" y="618517"/>
            <a:ext cx="10364451" cy="1596177"/>
          </a:xfrm>
        </p:spPr>
        <p:txBody>
          <a:bodyPr>
            <a:normAutofit/>
          </a:bodyPr>
          <a:lstStyle/>
          <a:p>
            <a:r>
              <a:rPr lang="en-CA" dirty="0"/>
              <a:t>Eight Steps of the Death Notification </a:t>
            </a:r>
          </a:p>
        </p:txBody>
      </p:sp>
      <p:graphicFrame>
        <p:nvGraphicFramePr>
          <p:cNvPr id="6" name="Content Placeholder 2">
            <a:extLst>
              <a:ext uri="{FF2B5EF4-FFF2-40B4-BE49-F238E27FC236}">
                <a16:creationId xmlns:a16="http://schemas.microsoft.com/office/drawing/2014/main" id="{E3225DBB-51E8-2484-AD9C-805DF26DA7A5}"/>
              </a:ext>
            </a:extLst>
          </p:cNvPr>
          <p:cNvGraphicFramePr>
            <a:graphicFrameLocks noGrp="1"/>
          </p:cNvGraphicFramePr>
          <p:nvPr>
            <p:ph sz="quarter" idx="13"/>
          </p:nvPr>
        </p:nvGraphicFramePr>
        <p:xfrm>
          <a:off x="914400" y="2532475"/>
          <a:ext cx="10363200" cy="30290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a:extLst>
              <a:ext uri="{FF2B5EF4-FFF2-40B4-BE49-F238E27FC236}">
                <a16:creationId xmlns:a16="http://schemas.microsoft.com/office/drawing/2014/main" id="{8BE566E7-C64E-86B9-3DBC-9A12C218007F}"/>
              </a:ext>
            </a:extLst>
          </p:cNvPr>
          <p:cNvSpPr>
            <a:spLocks noGrp="1"/>
          </p:cNvSpPr>
          <p:nvPr>
            <p:ph type="sldNum" sz="quarter" idx="12"/>
          </p:nvPr>
        </p:nvSpPr>
        <p:spPr>
          <a:xfrm>
            <a:off x="10514011" y="5883275"/>
            <a:ext cx="764215" cy="365125"/>
          </a:xfrm>
        </p:spPr>
        <p:txBody>
          <a:bodyPr>
            <a:normAutofit/>
          </a:bodyPr>
          <a:lstStyle/>
          <a:p>
            <a:pPr>
              <a:spcAft>
                <a:spcPts val="600"/>
              </a:spcAft>
            </a:pPr>
            <a:fld id="{114AFDDD-C126-4407-AC6B-B28C39ED7E3A}" type="slidenum">
              <a:rPr lang="en-CA" smtClean="0"/>
              <a:pPr>
                <a:spcAft>
                  <a:spcPts val="600"/>
                </a:spcAft>
              </a:pPr>
              <a:t>11</a:t>
            </a:fld>
            <a:endParaRPr lang="en-CA"/>
          </a:p>
        </p:txBody>
      </p:sp>
    </p:spTree>
    <p:extLst>
      <p:ext uri="{BB962C8B-B14F-4D97-AF65-F5344CB8AC3E}">
        <p14:creationId xmlns:p14="http://schemas.microsoft.com/office/powerpoint/2010/main" val="23754702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38F245-A5D0-4ED2-312D-3897C6B3C366}"/>
              </a:ext>
            </a:extLst>
          </p:cNvPr>
          <p:cNvSpPr>
            <a:spLocks noGrp="1"/>
          </p:cNvSpPr>
          <p:nvPr>
            <p:ph type="title"/>
          </p:nvPr>
        </p:nvSpPr>
        <p:spPr>
          <a:xfrm>
            <a:off x="686834" y="1153572"/>
            <a:ext cx="3200400" cy="4461163"/>
          </a:xfrm>
        </p:spPr>
        <p:txBody>
          <a:bodyPr>
            <a:normAutofit/>
          </a:bodyPr>
          <a:lstStyle/>
          <a:p>
            <a:r>
              <a:rPr lang="en-CA" dirty="0">
                <a:solidFill>
                  <a:srgbClr val="FFFFFF"/>
                </a:solidFill>
              </a:rPr>
              <a:t>Notifying After a Suicide</a:t>
            </a:r>
          </a:p>
        </p:txBody>
      </p:sp>
      <p:sp>
        <p:nvSpPr>
          <p:cNvPr id="3" name="Content Placeholder 2">
            <a:extLst>
              <a:ext uri="{FF2B5EF4-FFF2-40B4-BE49-F238E27FC236}">
                <a16:creationId xmlns:a16="http://schemas.microsoft.com/office/drawing/2014/main" id="{DF3AD946-A59F-A84E-56B2-A000D37BAF54}"/>
              </a:ext>
            </a:extLst>
          </p:cNvPr>
          <p:cNvSpPr>
            <a:spLocks noGrp="1"/>
          </p:cNvSpPr>
          <p:nvPr>
            <p:ph sz="quarter" idx="13"/>
          </p:nvPr>
        </p:nvSpPr>
        <p:spPr>
          <a:xfrm>
            <a:off x="4447308" y="591344"/>
            <a:ext cx="6906491" cy="5585619"/>
          </a:xfrm>
        </p:spPr>
        <p:txBody>
          <a:bodyPr anchor="ctr">
            <a:normAutofit/>
          </a:bodyPr>
          <a:lstStyle/>
          <a:p>
            <a:r>
              <a:rPr lang="en-CA" dirty="0"/>
              <a:t>Same basic steps as any other notification.</a:t>
            </a:r>
          </a:p>
          <a:p>
            <a:r>
              <a:rPr lang="en-CA" dirty="0"/>
              <a:t>Always remember sensitivity.</a:t>
            </a:r>
          </a:p>
          <a:p>
            <a:endParaRPr lang="en-CA" dirty="0"/>
          </a:p>
          <a:p>
            <a:pPr lvl="2"/>
            <a:r>
              <a:rPr lang="en-CA" dirty="0"/>
              <a:t>Notifying the emergency contact of a loved one’s suicide may be one of the most difficult tasks a command team will face in their careers. This is a complex and stressful experience for which it is difficult to prepare. The way the death of a person is communicated can have a profound impact on the bereavement process.</a:t>
            </a:r>
          </a:p>
        </p:txBody>
      </p:sp>
      <p:sp>
        <p:nvSpPr>
          <p:cNvPr id="4" name="Slide Number Placeholder 3">
            <a:extLst>
              <a:ext uri="{FF2B5EF4-FFF2-40B4-BE49-F238E27FC236}">
                <a16:creationId xmlns:a16="http://schemas.microsoft.com/office/drawing/2014/main" id="{A27E95DF-7B16-0367-CDC1-3F6DC45BCDC5}"/>
              </a:ext>
            </a:extLst>
          </p:cNvPr>
          <p:cNvSpPr>
            <a:spLocks noGrp="1"/>
          </p:cNvSpPr>
          <p:nvPr>
            <p:ph type="sldNum" sz="quarter" idx="12"/>
          </p:nvPr>
        </p:nvSpPr>
        <p:spPr>
          <a:xfrm>
            <a:off x="9541564" y="6356350"/>
            <a:ext cx="1812235" cy="365125"/>
          </a:xfrm>
        </p:spPr>
        <p:txBody>
          <a:bodyPr>
            <a:normAutofit/>
          </a:bodyPr>
          <a:lstStyle/>
          <a:p>
            <a:pPr>
              <a:spcAft>
                <a:spcPts val="600"/>
              </a:spcAft>
            </a:pPr>
            <a:fld id="{114AFDDD-C126-4407-AC6B-B28C39ED7E3A}" type="slidenum">
              <a:rPr lang="en-CA" smtClean="0"/>
              <a:pPr>
                <a:spcAft>
                  <a:spcPts val="600"/>
                </a:spcAft>
              </a:pPr>
              <a:t>12</a:t>
            </a:fld>
            <a:endParaRPr lang="en-CA"/>
          </a:p>
        </p:txBody>
      </p:sp>
    </p:spTree>
    <p:extLst>
      <p:ext uri="{BB962C8B-B14F-4D97-AF65-F5344CB8AC3E}">
        <p14:creationId xmlns:p14="http://schemas.microsoft.com/office/powerpoint/2010/main" val="956262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DFF3C8F-53BF-0081-D21B-11786C122BB7}"/>
              </a:ext>
            </a:extLst>
          </p:cNvPr>
          <p:cNvSpPr>
            <a:spLocks noGrp="1"/>
          </p:cNvSpPr>
          <p:nvPr>
            <p:ph type="title"/>
          </p:nvPr>
        </p:nvSpPr>
        <p:spPr/>
        <p:txBody>
          <a:bodyPr vert="horz" lIns="91440" tIns="45720" rIns="91440" bIns="45720" rtlCol="0" anchor="ctr">
            <a:normAutofit/>
          </a:bodyPr>
          <a:lstStyle/>
          <a:p>
            <a:r>
              <a:rPr lang="en-US"/>
              <a:t>The Reverse notification process follows the same general procedure as the NOK process</a:t>
            </a:r>
          </a:p>
        </p:txBody>
      </p:sp>
      <p:sp>
        <p:nvSpPr>
          <p:cNvPr id="6" name="Content Placeholder 5">
            <a:extLst>
              <a:ext uri="{FF2B5EF4-FFF2-40B4-BE49-F238E27FC236}">
                <a16:creationId xmlns:a16="http://schemas.microsoft.com/office/drawing/2014/main" id="{2AE10AE4-8ECA-E8FC-5656-E5192E8BC50C}"/>
              </a:ext>
            </a:extLst>
          </p:cNvPr>
          <p:cNvSpPr>
            <a:spLocks noGrp="1"/>
          </p:cNvSpPr>
          <p:nvPr>
            <p:ph sz="quarter" idx="13"/>
          </p:nvPr>
        </p:nvSpPr>
        <p:spPr>
          <a:xfrm>
            <a:off x="331304" y="2214694"/>
            <a:ext cx="5671931" cy="4437897"/>
          </a:xfrm>
        </p:spPr>
        <p:txBody>
          <a:bodyPr vert="horz" lIns="91440" tIns="45720" rIns="91440" bIns="45720" rtlCol="0">
            <a:normAutofit/>
          </a:bodyPr>
          <a:lstStyle/>
          <a:p>
            <a:pPr marL="685800" indent="-457200">
              <a:lnSpc>
                <a:spcPct val="110000"/>
              </a:lnSpc>
              <a:spcBef>
                <a:spcPts val="1600"/>
              </a:spcBef>
              <a:spcAft>
                <a:spcPts val="0"/>
              </a:spcAft>
              <a:buFont typeface="+mj-lt"/>
              <a:buAutoNum type="arabicPeriod"/>
            </a:pPr>
            <a:r>
              <a:rPr lang="en-US" sz="2400" i="0" dirty="0"/>
              <a:t>RESEARCH</a:t>
            </a:r>
          </a:p>
          <a:p>
            <a:pPr marL="685800" indent="-457200">
              <a:lnSpc>
                <a:spcPct val="110000"/>
              </a:lnSpc>
              <a:spcBef>
                <a:spcPts val="1600"/>
              </a:spcBef>
              <a:spcAft>
                <a:spcPts val="0"/>
              </a:spcAft>
              <a:buFont typeface="+mj-lt"/>
              <a:buAutoNum type="arabicPeriod"/>
            </a:pPr>
            <a:r>
              <a:rPr lang="en-US" sz="2400" i="0" dirty="0"/>
              <a:t>CHECK, Check and Recheck</a:t>
            </a:r>
          </a:p>
          <a:p>
            <a:pPr marL="685800" indent="-457200">
              <a:lnSpc>
                <a:spcPct val="110000"/>
              </a:lnSpc>
              <a:spcBef>
                <a:spcPts val="1600"/>
              </a:spcBef>
              <a:spcAft>
                <a:spcPts val="0"/>
              </a:spcAft>
              <a:buFont typeface="+mj-lt"/>
              <a:buAutoNum type="arabicPeriod"/>
            </a:pPr>
            <a:r>
              <a:rPr lang="en-US" sz="2400" i="0" dirty="0"/>
              <a:t>REHEARSE</a:t>
            </a:r>
          </a:p>
          <a:p>
            <a:pPr marL="685800" indent="-457200">
              <a:lnSpc>
                <a:spcPct val="110000"/>
              </a:lnSpc>
              <a:spcBef>
                <a:spcPts val="1600"/>
              </a:spcBef>
              <a:spcAft>
                <a:spcPts val="0"/>
              </a:spcAft>
              <a:buFont typeface="+mj-lt"/>
              <a:buAutoNum type="arabicPeriod"/>
            </a:pPr>
            <a:r>
              <a:rPr lang="en-US" sz="2400" i="0" dirty="0"/>
              <a:t>NOTIFY</a:t>
            </a:r>
          </a:p>
          <a:p>
            <a:pPr marL="685800" indent="-457200">
              <a:lnSpc>
                <a:spcPct val="110000"/>
              </a:lnSpc>
              <a:spcBef>
                <a:spcPts val="1600"/>
              </a:spcBef>
              <a:spcAft>
                <a:spcPts val="0"/>
              </a:spcAft>
              <a:buFont typeface="+mj-lt"/>
              <a:buAutoNum type="arabicPeriod"/>
            </a:pPr>
            <a:r>
              <a:rPr lang="en-US" sz="2400" i="0" dirty="0"/>
              <a:t>ASSIST</a:t>
            </a:r>
          </a:p>
          <a:p>
            <a:pPr marL="685800" indent="-457200">
              <a:lnSpc>
                <a:spcPct val="110000"/>
              </a:lnSpc>
              <a:spcBef>
                <a:spcPts val="1600"/>
              </a:spcBef>
              <a:spcAft>
                <a:spcPts val="0"/>
              </a:spcAft>
              <a:buFont typeface="+mj-lt"/>
              <a:buAutoNum type="arabicPeriod"/>
            </a:pPr>
            <a:r>
              <a:rPr lang="en-US" sz="2400" i="0" dirty="0"/>
              <a:t>DEPART</a:t>
            </a:r>
          </a:p>
          <a:p>
            <a:pPr marL="685800" indent="-457200">
              <a:lnSpc>
                <a:spcPct val="110000"/>
              </a:lnSpc>
              <a:spcBef>
                <a:spcPts val="1600"/>
              </a:spcBef>
              <a:spcAft>
                <a:spcPts val="0"/>
              </a:spcAft>
              <a:buFont typeface="+mj-lt"/>
              <a:buAutoNum type="arabicPeriod"/>
            </a:pPr>
            <a:r>
              <a:rPr lang="en-US" sz="2400" i="0" dirty="0"/>
              <a:t>DEFUSE/DEBRIEF</a:t>
            </a:r>
          </a:p>
          <a:p>
            <a:pPr>
              <a:lnSpc>
                <a:spcPct val="110000"/>
              </a:lnSpc>
            </a:pPr>
            <a:endParaRPr lang="en-US" sz="1700" dirty="0"/>
          </a:p>
        </p:txBody>
      </p:sp>
      <p:pic>
        <p:nvPicPr>
          <p:cNvPr id="8" name="Picture 4" descr="These Are the Real Brothers Behind &amp;#39;Saving Private Ryan&amp;#39; | Military.com">
            <a:extLst>
              <a:ext uri="{FF2B5EF4-FFF2-40B4-BE49-F238E27FC236}">
                <a16:creationId xmlns:a16="http://schemas.microsoft.com/office/drawing/2014/main" id="{D4ABD7D9-967E-F777-F34B-C81BFC5103F4}"/>
              </a:ext>
            </a:extLst>
          </p:cNvPr>
          <p:cNvPicPr>
            <a:picLocks noGrp="1" noChangeAspect="1" noChangeArrowheads="1"/>
          </p:cNvPicPr>
          <p:nvPr>
            <p:ph sz="quarter" idx="14"/>
          </p:nvPr>
        </p:nvPicPr>
        <p:blipFill>
          <a:blip r:embed="rId3">
            <a:extLst>
              <a:ext uri="{28A0092B-C50C-407E-A947-70E740481C1C}">
                <a14:useLocalDpi xmlns:a14="http://schemas.microsoft.com/office/drawing/2010/main"/>
              </a:ext>
            </a:extLst>
          </a:blip>
          <a:stretch>
            <a:fillRect/>
          </a:stretch>
        </p:blipFill>
        <p:spPr bwMode="auto">
          <a:xfrm>
            <a:off x="7415212" y="3207544"/>
            <a:ext cx="2619375" cy="1743075"/>
          </a:xfrm>
          <a:prstGeom prst="roundRect">
            <a:avLst>
              <a:gd name="adj" fmla="val 5301"/>
            </a:avLst>
          </a:prstGeom>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C426E035-41FB-AE59-2CF2-E13819C8297B}"/>
              </a:ext>
            </a:extLst>
          </p:cNvPr>
          <p:cNvSpPr>
            <a:spLocks noGrp="1"/>
          </p:cNvSpPr>
          <p:nvPr>
            <p:ph type="sldNum" sz="quarter" idx="12"/>
          </p:nvPr>
        </p:nvSpPr>
        <p:spPr>
          <a:xfrm>
            <a:off x="10514011" y="5883275"/>
            <a:ext cx="764215" cy="365125"/>
          </a:xfrm>
        </p:spPr>
        <p:txBody>
          <a:bodyPr vert="horz" lIns="91440" tIns="45720" rIns="91440" bIns="45720" rtlCol="0" anchor="ctr">
            <a:normAutofit/>
          </a:bodyPr>
          <a:lstStyle/>
          <a:p>
            <a:pPr>
              <a:spcAft>
                <a:spcPts val="600"/>
              </a:spcAft>
            </a:pPr>
            <a:fld id="{114AFDDD-C126-4407-AC6B-B28C39ED7E3A}" type="slidenum">
              <a:rPr lang="en-US" smtClean="0"/>
              <a:pPr>
                <a:spcAft>
                  <a:spcPts val="600"/>
                </a:spcAft>
              </a:pPr>
              <a:t>13</a:t>
            </a:fld>
            <a:endParaRPr lang="en-US"/>
          </a:p>
        </p:txBody>
      </p:sp>
    </p:spTree>
    <p:extLst>
      <p:ext uri="{BB962C8B-B14F-4D97-AF65-F5344CB8AC3E}">
        <p14:creationId xmlns:p14="http://schemas.microsoft.com/office/powerpoint/2010/main" val="15951106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7B61B1-2C8C-3697-A055-2D32AA14B962}"/>
              </a:ext>
            </a:extLst>
          </p:cNvPr>
          <p:cNvSpPr>
            <a:spLocks noGrp="1"/>
          </p:cNvSpPr>
          <p:nvPr>
            <p:ph type="title"/>
          </p:nvPr>
        </p:nvSpPr>
        <p:spPr>
          <a:xfrm>
            <a:off x="913775" y="618518"/>
            <a:ext cx="10364451" cy="1250040"/>
          </a:xfrm>
        </p:spPr>
        <p:txBody>
          <a:bodyPr>
            <a:normAutofit/>
          </a:bodyPr>
          <a:lstStyle/>
          <a:p>
            <a:r>
              <a:rPr lang="en-CA" sz="4400" dirty="0"/>
              <a:t>Condolence Visits and Calls</a:t>
            </a:r>
            <a:endParaRPr lang="en-CA" dirty="0"/>
          </a:p>
        </p:txBody>
      </p:sp>
      <p:graphicFrame>
        <p:nvGraphicFramePr>
          <p:cNvPr id="9" name="Content Placeholder 5">
            <a:extLst>
              <a:ext uri="{FF2B5EF4-FFF2-40B4-BE49-F238E27FC236}">
                <a16:creationId xmlns:a16="http://schemas.microsoft.com/office/drawing/2014/main" id="{D1EF4B4D-D3AA-4760-055E-85C648624ECE}"/>
              </a:ext>
            </a:extLst>
          </p:cNvPr>
          <p:cNvGraphicFramePr>
            <a:graphicFrameLocks noGrp="1"/>
          </p:cNvGraphicFramePr>
          <p:nvPr>
            <p:ph sz="quarter" idx="13"/>
          </p:nvPr>
        </p:nvGraphicFramePr>
        <p:xfrm>
          <a:off x="913774" y="2451652"/>
          <a:ext cx="10363826" cy="333954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Slide Number Placeholder 4">
            <a:extLst>
              <a:ext uri="{FF2B5EF4-FFF2-40B4-BE49-F238E27FC236}">
                <a16:creationId xmlns:a16="http://schemas.microsoft.com/office/drawing/2014/main" id="{BAF31AFE-EE07-B700-25EA-5042C17C69E9}"/>
              </a:ext>
            </a:extLst>
          </p:cNvPr>
          <p:cNvSpPr>
            <a:spLocks noGrp="1"/>
          </p:cNvSpPr>
          <p:nvPr>
            <p:ph type="sldNum" sz="quarter" idx="12"/>
          </p:nvPr>
        </p:nvSpPr>
        <p:spPr/>
        <p:txBody>
          <a:bodyPr/>
          <a:lstStyle/>
          <a:p>
            <a:fld id="{114AFDDD-C126-4407-AC6B-B28C39ED7E3A}" type="slidenum">
              <a:rPr lang="en-CA" smtClean="0"/>
              <a:pPr/>
              <a:t>14</a:t>
            </a:fld>
            <a:endParaRPr lang="en-CA" dirty="0"/>
          </a:p>
        </p:txBody>
      </p:sp>
      <p:sp>
        <p:nvSpPr>
          <p:cNvPr id="7" name="TextBox 6">
            <a:extLst>
              <a:ext uri="{FF2B5EF4-FFF2-40B4-BE49-F238E27FC236}">
                <a16:creationId xmlns:a16="http://schemas.microsoft.com/office/drawing/2014/main" id="{97ED8A8B-3251-6416-0AC9-516EF4F39230}"/>
              </a:ext>
            </a:extLst>
          </p:cNvPr>
          <p:cNvSpPr txBox="1"/>
          <p:nvPr/>
        </p:nvSpPr>
        <p:spPr>
          <a:xfrm>
            <a:off x="603504" y="1868558"/>
            <a:ext cx="10832809" cy="461665"/>
          </a:xfrm>
          <a:prstGeom prst="rect">
            <a:avLst/>
          </a:prstGeom>
          <a:noFill/>
        </p:spPr>
        <p:txBody>
          <a:bodyPr wrap="square" rtlCol="0">
            <a:spAutoFit/>
          </a:bodyPr>
          <a:lstStyle/>
          <a:p>
            <a:pPr algn="ctr"/>
            <a:r>
              <a:rPr lang="en-CA" sz="2400" dirty="0">
                <a:solidFill>
                  <a:srgbClr val="FF0000"/>
                </a:solidFill>
              </a:rPr>
              <a:t>What do you do when the NOK or Member already knows about the death or illness?</a:t>
            </a:r>
          </a:p>
        </p:txBody>
      </p:sp>
    </p:spTree>
    <p:extLst>
      <p:ext uri="{BB962C8B-B14F-4D97-AF65-F5344CB8AC3E}">
        <p14:creationId xmlns:p14="http://schemas.microsoft.com/office/powerpoint/2010/main" val="407484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03779F9-DDA6-B895-21BD-1FAD91A4AAC4}"/>
              </a:ext>
            </a:extLst>
          </p:cNvPr>
          <p:cNvSpPr>
            <a:spLocks noGrp="1"/>
          </p:cNvSpPr>
          <p:nvPr>
            <p:ph type="title"/>
          </p:nvPr>
        </p:nvSpPr>
        <p:spPr>
          <a:xfrm>
            <a:off x="641074" y="1314450"/>
            <a:ext cx="2844002" cy="3680244"/>
          </a:xfrm>
        </p:spPr>
        <p:txBody>
          <a:bodyPr>
            <a:normAutofit/>
          </a:bodyPr>
          <a:lstStyle/>
          <a:p>
            <a:pPr algn="l"/>
            <a:r>
              <a:rPr lang="en-CA" sz="4400" dirty="0"/>
              <a:t>Self-Care for Command Teams and Chaplains</a:t>
            </a:r>
          </a:p>
        </p:txBody>
      </p:sp>
      <p:graphicFrame>
        <p:nvGraphicFramePr>
          <p:cNvPr id="9" name="Content Placeholder 6">
            <a:extLst>
              <a:ext uri="{FF2B5EF4-FFF2-40B4-BE49-F238E27FC236}">
                <a16:creationId xmlns:a16="http://schemas.microsoft.com/office/drawing/2014/main" id="{932A430D-6211-E61E-A252-847C24832BD4}"/>
              </a:ext>
            </a:extLst>
          </p:cNvPr>
          <p:cNvGraphicFramePr>
            <a:graphicFrameLocks noGrp="1"/>
          </p:cNvGraphicFramePr>
          <p:nvPr>
            <p:ph sz="quarter" idx="13"/>
            <p:extLst>
              <p:ext uri="{D42A27DB-BD31-4B8C-83A1-F6EECF244321}">
                <p14:modId xmlns:p14="http://schemas.microsoft.com/office/powerpoint/2010/main" val="3476965466"/>
              </p:ext>
            </p:extLst>
          </p:nvPr>
        </p:nvGraphicFramePr>
        <p:xfrm>
          <a:off x="4126151" y="0"/>
          <a:ext cx="8065850" cy="685582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Slide Number Placeholder 4">
            <a:extLst>
              <a:ext uri="{FF2B5EF4-FFF2-40B4-BE49-F238E27FC236}">
                <a16:creationId xmlns:a16="http://schemas.microsoft.com/office/drawing/2014/main" id="{98FEFC8A-0533-E6EA-EF35-85196A996026}"/>
              </a:ext>
            </a:extLst>
          </p:cNvPr>
          <p:cNvSpPr>
            <a:spLocks noGrp="1"/>
          </p:cNvSpPr>
          <p:nvPr>
            <p:ph type="sldNum" sz="quarter" idx="12"/>
          </p:nvPr>
        </p:nvSpPr>
        <p:spPr>
          <a:xfrm>
            <a:off x="10514011" y="5883275"/>
            <a:ext cx="764215" cy="365125"/>
          </a:xfrm>
        </p:spPr>
        <p:txBody>
          <a:bodyPr>
            <a:normAutofit/>
          </a:bodyPr>
          <a:lstStyle/>
          <a:p>
            <a:pPr>
              <a:spcAft>
                <a:spcPts val="600"/>
              </a:spcAft>
            </a:pPr>
            <a:fld id="{114AFDDD-C126-4407-AC6B-B28C39ED7E3A}" type="slidenum">
              <a:rPr lang="en-CA" smtClean="0"/>
              <a:pPr>
                <a:spcAft>
                  <a:spcPts val="600"/>
                </a:spcAft>
              </a:pPr>
              <a:t>15</a:t>
            </a:fld>
            <a:endParaRPr lang="en-CA"/>
          </a:p>
        </p:txBody>
      </p:sp>
    </p:spTree>
    <p:extLst>
      <p:ext uri="{BB962C8B-B14F-4D97-AF65-F5344CB8AC3E}">
        <p14:creationId xmlns:p14="http://schemas.microsoft.com/office/powerpoint/2010/main" val="11589147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92766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7" descr="Chaplain Branch (2012)">
            <a:extLst>
              <a:ext uri="{FF2B5EF4-FFF2-40B4-BE49-F238E27FC236}">
                <a16:creationId xmlns:a16="http://schemas.microsoft.com/office/drawing/2014/main" id="{FB349DE3-7889-4819-BB79-B92FEFF80367}"/>
              </a:ext>
            </a:extLst>
          </p:cNvPr>
          <p:cNvPicPr>
            <a:picLocks noChangeAspect="1" noChangeArrowheads="1"/>
          </p:cNvPicPr>
          <p:nvPr>
            <p:custDataLst>
              <p:tags r:id="rId1"/>
            </p:custDataLst>
          </p:nvPr>
        </p:nvPicPr>
        <p:blipFill>
          <a:blip r:embed="rId4"/>
          <a:srcRect/>
          <a:stretch>
            <a:fillRect/>
          </a:stretch>
        </p:blipFill>
        <p:spPr bwMode="auto">
          <a:xfrm>
            <a:off x="447230" y="1936955"/>
            <a:ext cx="2708924" cy="2878371"/>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8" name="Title 7"/>
          <p:cNvSpPr>
            <a:spLocks noGrp="1"/>
          </p:cNvSpPr>
          <p:nvPr>
            <p:ph type="title"/>
          </p:nvPr>
        </p:nvSpPr>
        <p:spPr/>
        <p:txBody>
          <a:bodyPr/>
          <a:lstStyle/>
          <a:p>
            <a:r>
              <a:rPr lang="en-CA"/>
              <a:t>            CAF Chaplain Area of Responsibility  </a:t>
            </a:r>
            <a:endParaRPr lang="en-CA" dirty="0"/>
          </a:p>
        </p:txBody>
      </p:sp>
      <p:sp>
        <p:nvSpPr>
          <p:cNvPr id="9" name="Content Placeholder 8"/>
          <p:cNvSpPr>
            <a:spLocks noGrp="1"/>
          </p:cNvSpPr>
          <p:nvPr>
            <p:ph idx="1"/>
          </p:nvPr>
        </p:nvSpPr>
        <p:spPr>
          <a:xfrm>
            <a:off x="3696928" y="1825625"/>
            <a:ext cx="7656871" cy="4351338"/>
          </a:xfrm>
        </p:spPr>
        <p:txBody>
          <a:bodyPr>
            <a:normAutofit/>
          </a:bodyPr>
          <a:lstStyle/>
          <a:p>
            <a:r>
              <a:rPr lang="en-CA" dirty="0"/>
              <a:t>Who are the Chaplains and what do they do? </a:t>
            </a:r>
          </a:p>
          <a:p>
            <a:r>
              <a:rPr lang="en-CA" dirty="0"/>
              <a:t>QR&amp;O 33</a:t>
            </a:r>
          </a:p>
          <a:p>
            <a:pPr algn="l"/>
            <a:r>
              <a:rPr lang="en-CA" sz="1400" b="1" i="0" dirty="0">
                <a:solidFill>
                  <a:srgbClr val="333333"/>
                </a:solidFill>
                <a:effectLst/>
                <a:highlight>
                  <a:srgbClr val="FFFFFF"/>
                </a:highlight>
                <a:latin typeface="Lato" panose="020F0502020204030203" pitchFamily="34" charset="0"/>
              </a:rPr>
              <a:t>33.06 - RELIGIOUS, SPIRITUAL AND MORAL WELL-BEING</a:t>
            </a:r>
          </a:p>
          <a:p>
            <a:pPr algn="l"/>
            <a:r>
              <a:rPr lang="en-CA" sz="1800" b="0" i="0" dirty="0">
                <a:solidFill>
                  <a:srgbClr val="333333"/>
                </a:solidFill>
                <a:effectLst/>
                <a:highlight>
                  <a:srgbClr val="FFFFFF"/>
                </a:highlight>
                <a:latin typeface="Noto Sans" panose="020B0502040504020204" pitchFamily="34" charset="0"/>
              </a:rPr>
              <a:t>Commanding officers and officers commanding commands or formations shall provide for the religious, spiritual and moral well-being of the officers and non-commissioned members under their command and the families of those officers and non-commissioned members.</a:t>
            </a:r>
          </a:p>
          <a:p>
            <a:pPr marL="0" indent="0" algn="l">
              <a:buNone/>
            </a:pPr>
            <a:endParaRPr lang="en-CA" sz="1400" b="0" i="0" dirty="0">
              <a:solidFill>
                <a:srgbClr val="333333"/>
              </a:solidFill>
              <a:effectLst/>
              <a:highlight>
                <a:srgbClr val="FFFFFF"/>
              </a:highlight>
              <a:latin typeface="Noto Sans" panose="020B0502040504020204" pitchFamily="34" charset="0"/>
            </a:endParaRPr>
          </a:p>
          <a:p>
            <a:r>
              <a:rPr lang="en-CA" dirty="0"/>
              <a:t>CANFORGEN 131 22  CMP 063 22</a:t>
            </a:r>
          </a:p>
          <a:p>
            <a:r>
              <a:rPr lang="en-CA" sz="2000" dirty="0"/>
              <a:t>CHAPLAIN S ROLES, RESPONSABILITIES AND EXPECTATIONS TO CARE FOR ALL.</a:t>
            </a:r>
          </a:p>
          <a:p>
            <a:endParaRPr lang="en-CA" dirty="0"/>
          </a:p>
        </p:txBody>
      </p:sp>
    </p:spTree>
    <p:extLst>
      <p:ext uri="{BB962C8B-B14F-4D97-AF65-F5344CB8AC3E}">
        <p14:creationId xmlns:p14="http://schemas.microsoft.com/office/powerpoint/2010/main" val="7697164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		Total Health and Wellness </a:t>
            </a:r>
          </a:p>
        </p:txBody>
      </p:sp>
      <p:pic>
        <p:nvPicPr>
          <p:cNvPr id="3074" name="Picture 2" descr="Dimensions of health"/>
          <p:cNvPicPr>
            <a:picLocks noGrp="1" noChangeAspect="1" noChangeArrowheads="1"/>
          </p:cNvPicPr>
          <p:nvPr>
            <p:ph idx="1"/>
          </p:nvPr>
        </p:nvPicPr>
        <p:blipFill>
          <a:blip r:embed="rId3">
            <a:extLst>
              <a:ext uri="{28A0092B-C50C-407E-A947-70E740481C1C}">
                <a14:useLocalDpi xmlns:a14="http://schemas.microsoft.com/office/drawing/2010/main"/>
              </a:ext>
            </a:extLst>
          </a:blip>
          <a:stretch>
            <a:fillRect/>
          </a:stretch>
        </p:blipFill>
        <p:spPr bwMode="auto">
          <a:xfrm>
            <a:off x="3920331" y="1825625"/>
            <a:ext cx="4351338" cy="4351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39113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CB257C-6330-30FA-AC00-8E0CFC0AD521}"/>
              </a:ext>
            </a:extLst>
          </p:cNvPr>
          <p:cNvSpPr>
            <a:spLocks noGrp="1"/>
          </p:cNvSpPr>
          <p:nvPr>
            <p:ph type="title"/>
          </p:nvPr>
        </p:nvSpPr>
        <p:spPr/>
        <p:txBody>
          <a:bodyPr/>
          <a:lstStyle/>
          <a:p>
            <a:endParaRPr lang="en-CA"/>
          </a:p>
        </p:txBody>
      </p:sp>
      <p:sp>
        <p:nvSpPr>
          <p:cNvPr id="3" name="Content Placeholder 2">
            <a:extLst>
              <a:ext uri="{FF2B5EF4-FFF2-40B4-BE49-F238E27FC236}">
                <a16:creationId xmlns:a16="http://schemas.microsoft.com/office/drawing/2014/main" id="{810CCBE0-ADE5-81D7-7B9C-D94E88B5453B}"/>
              </a:ext>
            </a:extLst>
          </p:cNvPr>
          <p:cNvSpPr>
            <a:spLocks noGrp="1"/>
          </p:cNvSpPr>
          <p:nvPr>
            <p:ph idx="1"/>
          </p:nvPr>
        </p:nvSpPr>
        <p:spPr/>
        <p:txBody>
          <a:bodyPr/>
          <a:lstStyle/>
          <a:p>
            <a:endParaRPr lang="en-CA"/>
          </a:p>
        </p:txBody>
      </p:sp>
      <p:pic>
        <p:nvPicPr>
          <p:cNvPr id="24" name="Picture 23" descr="A picture containing graphical user interface&#10;&#10;Description automatically generated">
            <a:extLst>
              <a:ext uri="{FF2B5EF4-FFF2-40B4-BE49-F238E27FC236}">
                <a16:creationId xmlns:a16="http://schemas.microsoft.com/office/drawing/2014/main" id="{E370248D-6412-4C02-8AD1-CA215C318235}"/>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r="-1"/>
          <a:stretch/>
        </p:blipFill>
        <p:spPr>
          <a:xfrm>
            <a:off x="1134035" y="0"/>
            <a:ext cx="10219765" cy="6660797"/>
          </a:xfrm>
          <a:custGeom>
            <a:avLst/>
            <a:gdLst/>
            <a:ahLst/>
            <a:cxnLst/>
            <a:rect l="l" t="t" r="r" b="b"/>
            <a:pathLst>
              <a:path w="8949307" h="6858000">
                <a:moveTo>
                  <a:pt x="0" y="0"/>
                </a:moveTo>
                <a:lnTo>
                  <a:pt x="8949307" y="0"/>
                </a:lnTo>
                <a:lnTo>
                  <a:pt x="8949307" y="6858000"/>
                </a:lnTo>
                <a:lnTo>
                  <a:pt x="0" y="6858000"/>
                </a:lnTo>
                <a:lnTo>
                  <a:pt x="62983" y="6788730"/>
                </a:lnTo>
                <a:cubicBezTo>
                  <a:pt x="773509" y="5928900"/>
                  <a:pt x="1212979" y="4741056"/>
                  <a:pt x="1212979" y="3429000"/>
                </a:cubicBezTo>
                <a:cubicBezTo>
                  <a:pt x="1212979" y="2116944"/>
                  <a:pt x="773509" y="929100"/>
                  <a:pt x="62983" y="69271"/>
                </a:cubicBezTo>
                <a:close/>
              </a:path>
            </a:pathLst>
          </a:custGeom>
        </p:spPr>
      </p:pic>
    </p:spTree>
    <p:extLst>
      <p:ext uri="{BB962C8B-B14F-4D97-AF65-F5344CB8AC3E}">
        <p14:creationId xmlns:p14="http://schemas.microsoft.com/office/powerpoint/2010/main" val="30059304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Guide to Dealing with Grief &amp; Loss - Morning Star">
            <a:extLst>
              <a:ext uri="{FF2B5EF4-FFF2-40B4-BE49-F238E27FC236}">
                <a16:creationId xmlns:a16="http://schemas.microsoft.com/office/drawing/2014/main" id="{A597D58B-D0F1-E249-5721-A461F8FCD5A9}"/>
              </a:ext>
            </a:extLst>
          </p:cNvPr>
          <p:cNvPicPr>
            <a:picLocks noGrp="1" noChangeAspect="1" noChangeArrowheads="1"/>
          </p:cNvPicPr>
          <p:nvPr>
            <p:ph idx="1"/>
          </p:nvPr>
        </p:nvPicPr>
        <p:blipFill>
          <a:blip r:embed="rId3">
            <a:extLst>
              <a:ext uri="{28A0092B-C50C-407E-A947-70E740481C1C}">
                <a14:useLocalDpi xmlns:a14="http://schemas.microsoft.com/office/drawing/2010/main"/>
              </a:ext>
            </a:extLst>
          </a:blip>
          <a:stretch>
            <a:fillRect/>
          </a:stretch>
        </p:blipFill>
        <p:spPr bwMode="auto">
          <a:xfrm>
            <a:off x="643467" y="770890"/>
            <a:ext cx="10905066" cy="531621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77909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16A50E-878C-F3FF-1307-E09C505F9FD9}"/>
              </a:ext>
            </a:extLst>
          </p:cNvPr>
          <p:cNvSpPr>
            <a:spLocks noGrp="1"/>
          </p:cNvSpPr>
          <p:nvPr>
            <p:ph type="title"/>
          </p:nvPr>
        </p:nvSpPr>
        <p:spPr>
          <a:xfrm>
            <a:off x="9093496" y="618681"/>
            <a:ext cx="2613872" cy="4794567"/>
          </a:xfrm>
        </p:spPr>
        <p:txBody>
          <a:bodyPr vert="horz" lIns="91440" tIns="45720" rIns="91440" bIns="45720" rtlCol="0" anchor="ctr">
            <a:normAutofit/>
          </a:bodyPr>
          <a:lstStyle/>
          <a:p>
            <a:r>
              <a:rPr lang="en-US" sz="3600">
                <a:solidFill>
                  <a:srgbClr val="FFFFFF"/>
                </a:solidFill>
              </a:rPr>
              <a:t>Emotional Intelligence</a:t>
            </a:r>
          </a:p>
        </p:txBody>
      </p:sp>
      <p:pic>
        <p:nvPicPr>
          <p:cNvPr id="4" name="Content Placeholder 3">
            <a:extLst>
              <a:ext uri="{FF2B5EF4-FFF2-40B4-BE49-F238E27FC236}">
                <a16:creationId xmlns:a16="http://schemas.microsoft.com/office/drawing/2014/main" id="{9C45FDD2-FFE7-8294-8D68-8F0446B29AB0}"/>
              </a:ext>
            </a:extLst>
          </p:cNvPr>
          <p:cNvPicPr>
            <a:picLocks noGrp="1" noChangeAspect="1"/>
          </p:cNvPicPr>
          <p:nvPr>
            <p:ph idx="1"/>
          </p:nvPr>
        </p:nvPicPr>
        <p:blipFill rotWithShape="1">
          <a:blip r:embed="rId3" cstate="print">
            <a:extLst>
              <a:ext uri="{28A0092B-C50C-407E-A947-70E740481C1C}">
                <a14:useLocalDpi xmlns:a14="http://schemas.microsoft.com/office/drawing/2010/main"/>
              </a:ext>
            </a:extLst>
          </a:blip>
          <a:srcRect l="7463" r="7456"/>
          <a:stretch/>
        </p:blipFill>
        <p:spPr>
          <a:xfrm>
            <a:off x="1214651" y="942538"/>
            <a:ext cx="6686421" cy="4808332"/>
          </a:xfrm>
          <a:prstGeom prst="rect">
            <a:avLst/>
          </a:prstGeom>
          <a:effectLst/>
        </p:spPr>
      </p:pic>
    </p:spTree>
    <p:extLst>
      <p:ext uri="{BB962C8B-B14F-4D97-AF65-F5344CB8AC3E}">
        <p14:creationId xmlns:p14="http://schemas.microsoft.com/office/powerpoint/2010/main" val="32627412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16885" y="1796819"/>
            <a:ext cx="10266593" cy="2554545"/>
          </a:xfrm>
          <a:prstGeom prst="rect">
            <a:avLst/>
          </a:prstGeom>
          <a:noFill/>
        </p:spPr>
        <p:txBody>
          <a:bodyPr wrap="none" rtlCol="0">
            <a:spAutoFit/>
          </a:bodyPr>
          <a:lstStyle/>
          <a:p>
            <a:pPr algn="ctr"/>
            <a:r>
              <a:rPr lang="en-CA" sz="3200" dirty="0"/>
              <a:t>Next of Kin (NOK)  and Reverse Notification </a:t>
            </a:r>
          </a:p>
          <a:p>
            <a:pPr algn="ctr"/>
            <a:r>
              <a:rPr lang="en-CA" sz="3200" dirty="0">
                <a:ea typeface="Verdana" panose="020B0604030504040204" pitchFamily="34" charset="0"/>
              </a:rPr>
              <a:t>“Wavetops” Presentation</a:t>
            </a:r>
            <a:endParaRPr lang="en-CA" sz="4400" dirty="0">
              <a:ea typeface="Verdana" panose="020B0604030504040204" pitchFamily="34" charset="0"/>
            </a:endParaRPr>
          </a:p>
          <a:p>
            <a:pPr algn="ctr"/>
            <a:endParaRPr lang="en-CA" sz="3200" dirty="0"/>
          </a:p>
          <a:p>
            <a:pPr algn="ctr"/>
            <a:r>
              <a:rPr lang="en-CA" sz="3200" dirty="0">
                <a:solidFill>
                  <a:schemeClr val="bg1"/>
                </a:solidFill>
                <a:effectLst>
                  <a:outerShdw blurRad="38100" dist="38100" dir="2700000" algn="tl">
                    <a:srgbClr val="000000">
                      <a:alpha val="43137"/>
                    </a:srgbClr>
                  </a:outerShdw>
                </a:effectLst>
              </a:rPr>
              <a:t>Based on training offered during the Command Team Course</a:t>
            </a:r>
          </a:p>
          <a:p>
            <a:pPr algn="ctr"/>
            <a:r>
              <a:rPr lang="en-CA" sz="3200" dirty="0">
                <a:solidFill>
                  <a:schemeClr val="bg1"/>
                </a:solidFill>
                <a:effectLst>
                  <a:outerShdw blurRad="38100" dist="38100" dir="2700000" algn="tl">
                    <a:srgbClr val="000000">
                      <a:alpha val="43137"/>
                    </a:srgbClr>
                  </a:outerShdw>
                </a:effectLst>
              </a:rPr>
              <a:t>at the Canadian Army Command and Staff College</a:t>
            </a:r>
          </a:p>
        </p:txBody>
      </p:sp>
    </p:spTree>
    <p:extLst>
      <p:ext uri="{BB962C8B-B14F-4D97-AF65-F5344CB8AC3E}">
        <p14:creationId xmlns:p14="http://schemas.microsoft.com/office/powerpoint/2010/main" val="25197949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751851" y="166719"/>
            <a:ext cx="6831027" cy="5561394"/>
          </a:xfrm>
          <a:prstGeom prst="rect">
            <a:avLst/>
          </a:prstGeom>
          <a:noFill/>
        </p:spPr>
        <p:txBody>
          <a:bodyPr wrap="square" rtlCol="0">
            <a:spAutoFit/>
          </a:bodyPr>
          <a:lstStyle/>
          <a:p>
            <a:pPr eaLnBrk="1" fontAlgn="auto" hangingPunct="1">
              <a:spcBef>
                <a:spcPts val="0"/>
              </a:spcBef>
              <a:spcAft>
                <a:spcPts val="0"/>
              </a:spcAft>
            </a:pPr>
            <a:r>
              <a:rPr lang="en-CA" sz="2000" i="0" u="sng" dirty="0">
                <a:solidFill>
                  <a:srgbClr val="000000"/>
                </a:solidFill>
                <a:latin typeface="Arial" panose="020B0604020202020204" pitchFamily="34" charset="0"/>
                <a:cs typeface="Arial" panose="020B0604020202020204" pitchFamily="34" charset="0"/>
              </a:rPr>
              <a:t>Overview and History </a:t>
            </a:r>
          </a:p>
          <a:p>
            <a:pPr eaLnBrk="1" fontAlgn="auto" hangingPunct="1">
              <a:spcBef>
                <a:spcPts val="0"/>
              </a:spcBef>
              <a:spcAft>
                <a:spcPts val="0"/>
              </a:spcAft>
            </a:pPr>
            <a:endParaRPr lang="en-CA" sz="1400" i="0" u="sng" dirty="0">
              <a:solidFill>
                <a:srgbClr val="000000"/>
              </a:solidFill>
              <a:latin typeface="Arial" panose="020B0604020202020204" pitchFamily="34" charset="0"/>
              <a:cs typeface="Arial" panose="020B0604020202020204" pitchFamily="34" charset="0"/>
            </a:endParaRPr>
          </a:p>
          <a:p>
            <a:pPr marL="342891" indent="-342891" eaLnBrk="1" fontAlgn="auto" hangingPunct="1">
              <a:spcBef>
                <a:spcPts val="0"/>
              </a:spcBef>
              <a:spcAft>
                <a:spcPts val="0"/>
              </a:spcAft>
              <a:buFont typeface="Arial" panose="020B0604020202020204" pitchFamily="34" charset="0"/>
              <a:buChar char="•"/>
            </a:pPr>
            <a:r>
              <a:rPr lang="en-CA" sz="1867" b="0" i="0" dirty="0">
                <a:solidFill>
                  <a:srgbClr val="000000"/>
                </a:solidFill>
                <a:latin typeface="Arial" panose="020B0604020202020204" pitchFamily="34" charset="0"/>
                <a:cs typeface="Arial" panose="020B0604020202020204" pitchFamily="34" charset="0"/>
              </a:rPr>
              <a:t>News from the battlefield from survivors or messengers.</a:t>
            </a:r>
          </a:p>
          <a:p>
            <a:pPr marL="342891" indent="-342891" eaLnBrk="1" fontAlgn="auto" hangingPunct="1">
              <a:spcBef>
                <a:spcPts val="0"/>
              </a:spcBef>
              <a:spcAft>
                <a:spcPts val="0"/>
              </a:spcAft>
              <a:buFont typeface="Arial" panose="020B0604020202020204" pitchFamily="34" charset="0"/>
              <a:buChar char="•"/>
            </a:pPr>
            <a:r>
              <a:rPr lang="en-CA" sz="1867" b="0" i="0" dirty="0">
                <a:solidFill>
                  <a:srgbClr val="000000"/>
                </a:solidFill>
                <a:latin typeface="Arial" panose="020B0604020202020204" pitchFamily="34" charset="0"/>
                <a:cs typeface="Arial" panose="020B0604020202020204" pitchFamily="34" charset="0"/>
              </a:rPr>
              <a:t>Telegrams and lists posted during world wars became more personalized.</a:t>
            </a:r>
          </a:p>
          <a:p>
            <a:pPr marL="342891" indent="-342891" eaLnBrk="1" fontAlgn="auto" hangingPunct="1">
              <a:spcBef>
                <a:spcPts val="0"/>
              </a:spcBef>
              <a:spcAft>
                <a:spcPts val="0"/>
              </a:spcAft>
              <a:buFont typeface="Arial" panose="020B0604020202020204" pitchFamily="34" charset="0"/>
              <a:buChar char="•"/>
            </a:pPr>
            <a:r>
              <a:rPr lang="en-CA" sz="1867" b="0" i="0" dirty="0">
                <a:solidFill>
                  <a:srgbClr val="000000"/>
                </a:solidFill>
                <a:latin typeface="Arial" panose="020B0604020202020204" pitchFamily="34" charset="0"/>
                <a:cs typeface="Arial" panose="020B0604020202020204" pitchFamily="34" charset="0"/>
              </a:rPr>
              <a:t>Mothers Against Drunk Driving (MADD) received a grant from the Department of Justice in 1988 to train police officers in death notification. </a:t>
            </a:r>
          </a:p>
          <a:p>
            <a:pPr marL="342891" indent="-342891" eaLnBrk="1" fontAlgn="auto" hangingPunct="1">
              <a:spcBef>
                <a:spcPts val="0"/>
              </a:spcBef>
              <a:spcAft>
                <a:spcPts val="0"/>
              </a:spcAft>
              <a:buFont typeface="Arial" panose="020B0604020202020204" pitchFamily="34" charset="0"/>
              <a:buChar char="•"/>
            </a:pPr>
            <a:r>
              <a:rPr lang="en-CA" sz="1867" b="0" i="0" dirty="0">
                <a:solidFill>
                  <a:srgbClr val="000000"/>
                </a:solidFill>
                <a:latin typeface="Arial" panose="020B0604020202020204" pitchFamily="34" charset="0"/>
                <a:cs typeface="Arial" panose="020B0604020202020204" pitchFamily="34" charset="0"/>
              </a:rPr>
              <a:t>CAF have been trained by MADD-qualified Police trainers, ad hoc, as needed.</a:t>
            </a:r>
          </a:p>
          <a:p>
            <a:pPr marL="342891" indent="-342891" eaLnBrk="1" fontAlgn="auto" hangingPunct="1">
              <a:spcBef>
                <a:spcPts val="0"/>
              </a:spcBef>
              <a:spcAft>
                <a:spcPts val="0"/>
              </a:spcAft>
              <a:buFont typeface="Arial" panose="020B0604020202020204" pitchFamily="34" charset="0"/>
              <a:buChar char="•"/>
            </a:pPr>
            <a:r>
              <a:rPr lang="en-CA" sz="1867" b="0" i="0" dirty="0">
                <a:solidFill>
                  <a:srgbClr val="000000"/>
                </a:solidFill>
                <a:latin typeface="Arial" panose="020B0604020202020204" pitchFamily="34" charset="0"/>
                <a:cs typeface="Arial" panose="020B0604020202020204" pitchFamily="34" charset="0"/>
              </a:rPr>
              <a:t>The need for more military specific process has been talked about for years.</a:t>
            </a:r>
          </a:p>
          <a:p>
            <a:pPr marL="342891" indent="-342891" eaLnBrk="1" fontAlgn="auto" hangingPunct="1">
              <a:spcBef>
                <a:spcPts val="0"/>
              </a:spcBef>
              <a:spcAft>
                <a:spcPts val="0"/>
              </a:spcAft>
              <a:buFont typeface="Arial" panose="020B0604020202020204" pitchFamily="34" charset="0"/>
              <a:buChar char="•"/>
            </a:pPr>
            <a:r>
              <a:rPr lang="en-CA" sz="1867" b="0" i="0" dirty="0">
                <a:solidFill>
                  <a:srgbClr val="000000"/>
                </a:solidFill>
                <a:latin typeface="Arial" panose="020B0604020202020204" pitchFamily="34" charset="0"/>
                <a:cs typeface="Arial" panose="020B0604020202020204" pitchFamily="34" charset="0"/>
              </a:rPr>
              <a:t>Conversation with CACSC deans about command courses not having NOK training for CO’s.</a:t>
            </a:r>
          </a:p>
          <a:p>
            <a:pPr marL="342891" indent="-342891" eaLnBrk="1" fontAlgn="auto" hangingPunct="1">
              <a:spcBef>
                <a:spcPts val="0"/>
              </a:spcBef>
              <a:spcAft>
                <a:spcPts val="0"/>
              </a:spcAft>
              <a:buFont typeface="Arial" panose="020B0604020202020204" pitchFamily="34" charset="0"/>
              <a:buChar char="•"/>
            </a:pPr>
            <a:r>
              <a:rPr lang="en-CA" sz="1867" b="0" i="0" dirty="0">
                <a:solidFill>
                  <a:srgbClr val="000000"/>
                </a:solidFill>
                <a:latin typeface="Arial" panose="020B0604020202020204" pitchFamily="34" charset="0"/>
                <a:cs typeface="Arial" panose="020B0604020202020204" pitchFamily="34" charset="0"/>
              </a:rPr>
              <a:t>Permission to adapt MADD curriculum.</a:t>
            </a:r>
          </a:p>
          <a:p>
            <a:pPr marL="342891" indent="-342891" eaLnBrk="1" fontAlgn="auto" hangingPunct="1">
              <a:spcBef>
                <a:spcPts val="0"/>
              </a:spcBef>
              <a:spcAft>
                <a:spcPts val="0"/>
              </a:spcAft>
              <a:buFont typeface="Arial" panose="020B0604020202020204" pitchFamily="34" charset="0"/>
              <a:buChar char="•"/>
            </a:pPr>
            <a:r>
              <a:rPr lang="en-CA" sz="1867" b="0" i="0" dirty="0">
                <a:solidFill>
                  <a:srgbClr val="000000"/>
                </a:solidFill>
                <a:latin typeface="Arial" panose="020B0604020202020204" pitchFamily="34" charset="0"/>
                <a:cs typeface="Arial" panose="020B0604020202020204" pitchFamily="34" charset="0"/>
              </a:rPr>
              <a:t>Piloted Feb 2021 at the staff college command course and sought and incorporated input from all elements</a:t>
            </a:r>
            <a:r>
              <a:rPr lang="en-CA" sz="2000" b="0" i="0" dirty="0">
                <a:solidFill>
                  <a:srgbClr val="000000"/>
                </a:solidFill>
                <a:latin typeface="Arial" panose="020B0604020202020204" pitchFamily="34" charset="0"/>
                <a:cs typeface="Arial" panose="020B0604020202020204" pitchFamily="34" charset="0"/>
              </a:rPr>
              <a:t>.</a:t>
            </a:r>
          </a:p>
          <a:p>
            <a:pPr marL="342891" indent="-342891" eaLnBrk="1" fontAlgn="auto" hangingPunct="1">
              <a:spcBef>
                <a:spcPts val="0"/>
              </a:spcBef>
              <a:spcAft>
                <a:spcPts val="0"/>
              </a:spcAft>
              <a:buFont typeface="Arial" panose="020B0604020202020204" pitchFamily="34" charset="0"/>
              <a:buChar char="•"/>
            </a:pPr>
            <a:r>
              <a:rPr lang="en-CA" sz="2000" b="0" i="0" dirty="0">
                <a:solidFill>
                  <a:srgbClr val="000000"/>
                </a:solidFill>
                <a:latin typeface="Arial" panose="020B0604020202020204" pitchFamily="34" charset="0"/>
                <a:cs typeface="Arial" panose="020B0604020202020204" pitchFamily="34" charset="0"/>
              </a:rPr>
              <a:t>Input from chaplains, command team members and military families who have lost loved ones.</a:t>
            </a:r>
          </a:p>
        </p:txBody>
      </p:sp>
      <p:sp>
        <p:nvSpPr>
          <p:cNvPr id="4" name="TextBox 3"/>
          <p:cNvSpPr txBox="1"/>
          <p:nvPr/>
        </p:nvSpPr>
        <p:spPr>
          <a:xfrm>
            <a:off x="3340610" y="5900928"/>
            <a:ext cx="6748963" cy="400110"/>
          </a:xfrm>
          <a:prstGeom prst="rect">
            <a:avLst/>
          </a:prstGeom>
          <a:noFill/>
        </p:spPr>
        <p:txBody>
          <a:bodyPr wrap="none" rtlCol="0">
            <a:spAutoFit/>
          </a:bodyPr>
          <a:lstStyle/>
          <a:p>
            <a:pPr eaLnBrk="1" fontAlgn="auto" hangingPunct="1">
              <a:spcBef>
                <a:spcPts val="0"/>
              </a:spcBef>
              <a:spcAft>
                <a:spcPts val="0"/>
              </a:spcAft>
            </a:pPr>
            <a:r>
              <a:rPr lang="en-CA" sz="2000" i="0" u="sng" dirty="0">
                <a:solidFill>
                  <a:srgbClr val="0000FF"/>
                </a:solidFill>
                <a:latin typeface="Arial" panose="020B0604020202020204" pitchFamily="34" charset="0"/>
                <a:cs typeface="Arial" panose="020B0604020202020204" pitchFamily="34" charset="0"/>
              </a:rPr>
              <a:t>End state – a comprehensive training pack for all CAF</a:t>
            </a:r>
          </a:p>
        </p:txBody>
      </p:sp>
      <p:graphicFrame>
        <p:nvGraphicFramePr>
          <p:cNvPr id="5" name="Object 4">
            <a:extLst>
              <a:ext uri="{FF2B5EF4-FFF2-40B4-BE49-F238E27FC236}">
                <a16:creationId xmlns:a16="http://schemas.microsoft.com/office/drawing/2014/main" id="{0148629E-D215-D255-90EC-74B460D569E3}"/>
              </a:ext>
            </a:extLst>
          </p:cNvPr>
          <p:cNvGraphicFramePr>
            <a:graphicFrameLocks noChangeAspect="1"/>
          </p:cNvGraphicFramePr>
          <p:nvPr>
            <p:extLst>
              <p:ext uri="{D42A27DB-BD31-4B8C-83A1-F6EECF244321}">
                <p14:modId xmlns:p14="http://schemas.microsoft.com/office/powerpoint/2010/main" val="3691241802"/>
              </p:ext>
            </p:extLst>
          </p:nvPr>
        </p:nvGraphicFramePr>
        <p:xfrm>
          <a:off x="87777" y="166720"/>
          <a:ext cx="4430436" cy="5733328"/>
        </p:xfrm>
        <a:graphic>
          <a:graphicData uri="http://schemas.openxmlformats.org/presentationml/2006/ole">
            <mc:AlternateContent xmlns:mc="http://schemas.openxmlformats.org/markup-compatibility/2006">
              <mc:Choice xmlns:v="urn:schemas-microsoft-com:vml" Requires="v">
                <p:oleObj name="Acrobat Document" r:id="rId3" imgW="4663332" imgH="6034944" progId="AcroExch.Document.2020">
                  <p:embed/>
                </p:oleObj>
              </mc:Choice>
              <mc:Fallback>
                <p:oleObj name="Acrobat Document" r:id="rId3" imgW="4663332" imgH="6034944" progId="AcroExch.Document.2020">
                  <p:embed/>
                  <p:pic>
                    <p:nvPicPr>
                      <p:cNvPr id="5" name="Object 4">
                        <a:extLst>
                          <a:ext uri="{FF2B5EF4-FFF2-40B4-BE49-F238E27FC236}">
                            <a16:creationId xmlns:a16="http://schemas.microsoft.com/office/drawing/2014/main" id="{0148629E-D215-D255-90EC-74B460D569E3}"/>
                          </a:ext>
                        </a:extLst>
                      </p:cNvPr>
                      <p:cNvPicPr/>
                      <p:nvPr/>
                    </p:nvPicPr>
                    <p:blipFill>
                      <a:blip r:embed="rId4"/>
                      <a:stretch>
                        <a:fillRect/>
                      </a:stretch>
                    </p:blipFill>
                    <p:spPr>
                      <a:xfrm>
                        <a:off x="87777" y="166720"/>
                        <a:ext cx="4430436" cy="5733328"/>
                      </a:xfrm>
                      <a:prstGeom prst="rect">
                        <a:avLst/>
                      </a:prstGeom>
                    </p:spPr>
                  </p:pic>
                </p:oleObj>
              </mc:Fallback>
            </mc:AlternateContent>
          </a:graphicData>
        </a:graphic>
      </p:graphicFrame>
    </p:spTree>
    <p:extLst>
      <p:ext uri="{BB962C8B-B14F-4D97-AF65-F5344CB8AC3E}">
        <p14:creationId xmlns:p14="http://schemas.microsoft.com/office/powerpoint/2010/main" val="33919250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A901ED-7916-93E7-A6A5-14AF32BF6DB1}"/>
              </a:ext>
            </a:extLst>
          </p:cNvPr>
          <p:cNvSpPr>
            <a:spLocks noGrp="1"/>
          </p:cNvSpPr>
          <p:nvPr>
            <p:ph type="title"/>
          </p:nvPr>
        </p:nvSpPr>
        <p:spPr>
          <a:xfrm>
            <a:off x="635210" y="5399833"/>
            <a:ext cx="10916365" cy="1137554"/>
          </a:xfrm>
        </p:spPr>
        <p:txBody>
          <a:bodyPr vert="horz" lIns="91440" tIns="45720" rIns="91440" bIns="45720" rtlCol="0" anchor="b">
            <a:normAutofit/>
          </a:bodyPr>
          <a:lstStyle/>
          <a:p>
            <a:r>
              <a:rPr lang="en-US" sz="4800" dirty="0"/>
              <a:t>Monica Bobbitt</a:t>
            </a:r>
          </a:p>
        </p:txBody>
      </p:sp>
      <p:sp>
        <p:nvSpPr>
          <p:cNvPr id="4" name="Slide Number Placeholder 3">
            <a:extLst>
              <a:ext uri="{FF2B5EF4-FFF2-40B4-BE49-F238E27FC236}">
                <a16:creationId xmlns:a16="http://schemas.microsoft.com/office/drawing/2014/main" id="{D682464B-ABBB-634E-165A-842EAB6AE79C}"/>
              </a:ext>
            </a:extLst>
          </p:cNvPr>
          <p:cNvSpPr>
            <a:spLocks noGrp="1"/>
          </p:cNvSpPr>
          <p:nvPr>
            <p:ph type="sldNum" sz="quarter" idx="12"/>
          </p:nvPr>
        </p:nvSpPr>
        <p:spPr>
          <a:xfrm>
            <a:off x="10514011" y="6354825"/>
            <a:ext cx="764215" cy="365125"/>
          </a:xfrm>
        </p:spPr>
        <p:txBody>
          <a:bodyPr vert="horz" lIns="91440" tIns="45720" rIns="91440" bIns="45720" rtlCol="0" anchor="ctr">
            <a:normAutofit/>
          </a:bodyPr>
          <a:lstStyle/>
          <a:p>
            <a:pPr>
              <a:spcAft>
                <a:spcPts val="600"/>
              </a:spcAft>
            </a:pPr>
            <a:fld id="{114AFDDD-C126-4407-AC6B-B28C39ED7E3A}" type="slidenum">
              <a:rPr lang="en-US" smtClean="0"/>
              <a:pPr>
                <a:spcAft>
                  <a:spcPts val="600"/>
                </a:spcAft>
              </a:pPr>
              <a:t>9</a:t>
            </a:fld>
            <a:endParaRPr lang="en-US"/>
          </a:p>
        </p:txBody>
      </p:sp>
      <p:pic>
        <p:nvPicPr>
          <p:cNvPr id="8" name="Content Placeholder 5">
            <a:extLst>
              <a:ext uri="{FF2B5EF4-FFF2-40B4-BE49-F238E27FC236}">
                <a16:creationId xmlns:a16="http://schemas.microsoft.com/office/drawing/2014/main" id="{48CF4D0F-73C5-185E-92B6-37BF179A5023}"/>
              </a:ext>
            </a:extLst>
          </p:cNvPr>
          <p:cNvPicPr>
            <a:picLocks noChangeAspect="1"/>
          </p:cNvPicPr>
          <p:nvPr/>
        </p:nvPicPr>
        <p:blipFill>
          <a:blip r:embed="rId5"/>
          <a:stretch>
            <a:fillRect/>
          </a:stretch>
        </p:blipFill>
        <p:spPr>
          <a:xfrm>
            <a:off x="4836262" y="1019222"/>
            <a:ext cx="6059856" cy="4544892"/>
          </a:xfrm>
          <a:prstGeom prst="roundRect">
            <a:avLst>
              <a:gd name="adj" fmla="val 5301"/>
            </a:avLst>
          </a:prstGeom>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pic>
      <p:pic>
        <p:nvPicPr>
          <p:cNvPr id="6" name="Monica Bobbitt">
            <a:hlinkClick r:id="" action="ppaction://media"/>
            <a:extLst>
              <a:ext uri="{FF2B5EF4-FFF2-40B4-BE49-F238E27FC236}">
                <a16:creationId xmlns:a16="http://schemas.microsoft.com/office/drawing/2014/main" id="{DD787171-0AEE-5205-2C51-E853DE92E46C}"/>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6"/>
          <a:srcRect t="333" b="1992"/>
          <a:stretch/>
        </p:blipFill>
        <p:spPr>
          <a:xfrm>
            <a:off x="1828897" y="1625426"/>
            <a:ext cx="1735587" cy="3024000"/>
          </a:xfrm>
          <a:prstGeom prst="rect">
            <a:avLst/>
          </a:prstGeom>
          <a:ln w="82550" cap="rnd">
            <a:solidFill>
              <a:srgbClr val="EAEAEA"/>
            </a:solidFill>
          </a:ln>
          <a:scene3d>
            <a:camera prst="orthographicFront"/>
            <a:lightRig rig="threePt" dir="t"/>
          </a:scene3d>
          <a:sp3d contourW="6350">
            <a:contourClr>
              <a:schemeClr val="bg1">
                <a:lumMod val="65000"/>
              </a:schemeClr>
            </a:contourClr>
          </a:sp3d>
        </p:spPr>
      </p:pic>
    </p:spTree>
    <p:extLst>
      <p:ext uri="{BB962C8B-B14F-4D97-AF65-F5344CB8AC3E}">
        <p14:creationId xmlns:p14="http://schemas.microsoft.com/office/powerpoint/2010/main" val="3983550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573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NUM" val="3"/>
</p:tagLst>
</file>

<file path=ppt/theme/theme1.xml><?xml version="1.0" encoding="utf-8"?>
<a:theme xmlns:a="http://schemas.openxmlformats.org/drawingml/2006/main" name="Office 2013 - 2022 Theme">
  <a:themeElements>
    <a:clrScheme name="Office 2013 - 2022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2013 - 2022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13 - 2022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AE6F2518-B084-4896-AF52-66CC2144AA2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Unit_x0020_Name xmlns="4e4e7067-1b66-4815-83c0-e5717f015141">CADTC Chaplains / CDIAC Aumônerie</Unit_x0020_Name>
    <DocumentSetDescription xmlns="http://schemas.microsoft.com/sharepoint/v3" xsi:nil="true"/>
    <UIC xmlns="4e4e7067-1b66-4815-83c0-e5717f015141">3915</UIC>
    <Parent_Org xmlns="4e4e7067-1b66-4815-83c0-e5717f015141">CA</Parent_Org>
    <Function xmlns="4e4e7067-1b66-4815-83c0-e5717f015141" xsi:nil="true"/>
    <_dlc_DocId xmlns="aa8a929f-e17f-40f1-8382-8c4bec3123f6">R34XM6XYDTFE-1902396871-39</_dlc_DocId>
    <_dlc_DocIdUrl xmlns="aa8a929f-e17f-40f1-8382-8c4bec3123f6">
      <Url>https://018gc.sharepoint.com/sites/ORG-1661-007-000/_layouts/15/DocIdRedir.aspx?ID=R34XM6XYDTFE-1902396871-39</Url>
      <Description>R34XM6XYDTFE-1902396871-39</Description>
    </_dlc_DocIdUrl>
  </documentManagement>
</p:properties>
</file>

<file path=customXml/item2.xml><?xml version="1.0" encoding="utf-8"?>
<ct:contentTypeSchema xmlns:ct="http://schemas.microsoft.com/office/2006/metadata/contentType" xmlns:ma="http://schemas.microsoft.com/office/2006/metadata/properties/metaAttributes" ct:_="" ma:_="" ma:contentTypeName="DND Document" ma:contentTypeID="0x010100010C2ADD635BB5409CEF3A212D7D66C8001A8B4AA1EB9EEC4481D8563369336C17" ma:contentTypeVersion="14" ma:contentTypeDescription="This Content Type applies the default UIC, Unit Name and Parent Org to all documents in the site." ma:contentTypeScope="" ma:versionID="71e2de0384efe514db5bce08534d83cf">
  <xsd:schema xmlns:xsd="http://www.w3.org/2001/XMLSchema" xmlns:xs="http://www.w3.org/2001/XMLSchema" xmlns:p="http://schemas.microsoft.com/office/2006/metadata/properties" xmlns:ns1="http://schemas.microsoft.com/sharepoint/v3" xmlns:ns2="4e4e7067-1b66-4815-83c0-e5717f015141" xmlns:ns3="aa8a929f-e17f-40f1-8382-8c4bec3123f6" xmlns:ns4="1f86be55-5efb-4ba3-a4c9-920e0fb75160" targetNamespace="http://schemas.microsoft.com/office/2006/metadata/properties" ma:root="true" ma:fieldsID="08285cf0514b0705647bf2401d5e5268" ns1:_="" ns2:_="" ns3:_="" ns4:_="">
    <xsd:import namespace="http://schemas.microsoft.com/sharepoint/v3"/>
    <xsd:import namespace="4e4e7067-1b66-4815-83c0-e5717f015141"/>
    <xsd:import namespace="aa8a929f-e17f-40f1-8382-8c4bec3123f6"/>
    <xsd:import namespace="1f86be55-5efb-4ba3-a4c9-920e0fb75160"/>
    <xsd:element name="properties">
      <xsd:complexType>
        <xsd:sequence>
          <xsd:element name="documentManagement">
            <xsd:complexType>
              <xsd:all>
                <xsd:element ref="ns2:UIC"/>
                <xsd:element ref="ns2:Unit_x0020_Name"/>
                <xsd:element ref="ns2:Parent_Org"/>
                <xsd:element ref="ns3:_dlc_DocId" minOccurs="0"/>
                <xsd:element ref="ns3:_dlc_DocIdUrl" minOccurs="0"/>
                <xsd:element ref="ns3:_dlc_DocIdPersistId" minOccurs="0"/>
                <xsd:element ref="ns2:Function" minOccurs="0"/>
                <xsd:element ref="ns1:DocumentSetDescription" minOccurs="0"/>
                <xsd:element ref="ns4:MediaServiceMetadata" minOccurs="0"/>
                <xsd:element ref="ns4:MediaServiceFastMetadata" minOccurs="0"/>
                <xsd:element ref="ns4:MediaServiceSearchProperties" minOccurs="0"/>
                <xsd:element ref="ns4: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DocumentSetDescription" ma:index="15" nillable="true" ma:displayName="Description" ma:description="A description of the Document Set" ma:internalName="DocumentSetDescription">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4e4e7067-1b66-4815-83c0-e5717f015141" elementFormDefault="qualified">
    <xsd:import namespace="http://schemas.microsoft.com/office/2006/documentManagement/types"/>
    <xsd:import namespace="http://schemas.microsoft.com/office/infopath/2007/PartnerControls"/>
    <xsd:element name="UIC" ma:index="8" ma:displayName="UIC" ma:default="1661" ma:description="UIC" ma:internalName="UIC" ma:readOnly="false">
      <xsd:simpleType>
        <xsd:restriction base="dms:Text">
          <xsd:maxLength value="4"/>
        </xsd:restriction>
      </xsd:simpleType>
    </xsd:element>
    <xsd:element name="Unit_x0020_Name" ma:index="9" ma:displayName="Unit Name" ma:default="RCAF Barker College" ma:description="Unit Name" ma:internalName="Unit_x0020_Name" ma:readOnly="false">
      <xsd:simpleType>
        <xsd:restriction base="dms:Text">
          <xsd:maxLength value="255"/>
        </xsd:restriction>
      </xsd:simpleType>
    </xsd:element>
    <xsd:element name="Parent_Org" ma:index="10" ma:displayName="Parent_Org" ma:default="RCAF" ma:format="Dropdown" ma:internalName="Parent_Org" ma:readOnly="false">
      <xsd:simpleType>
        <xsd:restriction base="dms:Choice">
          <xsd:enumeration value="O365_Admin"/>
          <xsd:enumeration value="CJOC"/>
          <xsd:enumeration value="ADM(RS)"/>
          <xsd:enumeration value="ADM(IE)"/>
          <xsd:enumeration value="ADM(Fin)"/>
          <xsd:enumeration value="ADM(S&amp;T)"/>
          <xsd:enumeration value="ADM(DIA)"/>
          <xsd:enumeration value="ADM(HR Civ)"/>
          <xsd:enumeration value="ADM(IM)"/>
          <xsd:enumeration value="ADM(Mat)"/>
          <xsd:enumeration value="ADM(PA)"/>
          <xsd:enumeration value="ADM(POL)"/>
          <xsd:enumeration value="CANSOFCOM"/>
          <xsd:enumeration value="CFINTCOM"/>
          <xsd:enumeration value="CMJ"/>
          <xsd:enumeration value="MPC"/>
          <xsd:enumeration value="Corp Sec"/>
          <xsd:enumeration value="CFHA"/>
          <xsd:enumeration value="JAG"/>
          <xsd:enumeration value="RCAF"/>
          <xsd:enumeration value="RCN"/>
          <xsd:enumeration value="SJS"/>
          <xsd:enumeration value="VCDS"/>
          <xsd:enumeration value="CA"/>
          <xsd:enumeration value="Ombudsman"/>
        </xsd:restriction>
      </xsd:simpleType>
    </xsd:element>
    <xsd:element name="Function" ma:index="14" nillable="true" ma:displayName="Function" ma:format="Dropdown" ma:internalName="Function">
      <xsd:simpleType>
        <xsd:restriction base="dms:Choice">
          <xsd:enumeration value="Acquisitions-Procurement"/>
          <xsd:enumeration value="Travel and Events"/>
          <xsd:enumeration value="Environment"/>
          <xsd:enumeration value="Finances"/>
          <xsd:enumeration value="Human Resources"/>
          <xsd:enumeration value="Information Management"/>
          <xsd:enumeration value="Information Technology"/>
          <xsd:enumeration value="Management and Oversight"/>
          <xsd:enumeration value="Materiel"/>
          <xsd:enumeration value="Military Personnel"/>
          <xsd:enumeration value="Occupational Health and Safety"/>
          <xsd:enumeration value="Public Affairs"/>
          <xsd:enumeration value="Real Property"/>
          <xsd:enumeration value="Ready Forces"/>
          <xsd:enumeration value="Operations"/>
          <xsd:enumeration value="Communications"/>
          <xsd:enumeration value="Legal Services"/>
          <xsd:enumeration value="Future Force Design"/>
          <xsd:enumeration value="Defence Team"/>
          <xsd:enumeration value="Sustainable Bases Information Technology System &amp; Infrastructure"/>
          <xsd:enumeration value="Procurement of Capabilities"/>
        </xsd:restriction>
      </xsd:simpleType>
    </xsd:element>
  </xsd:schema>
  <xsd:schema xmlns:xsd="http://www.w3.org/2001/XMLSchema" xmlns:xs="http://www.w3.org/2001/XMLSchema" xmlns:dms="http://schemas.microsoft.com/office/2006/documentManagement/types" xmlns:pc="http://schemas.microsoft.com/office/infopath/2007/PartnerControls" targetNamespace="aa8a929f-e17f-40f1-8382-8c4bec3123f6" elementFormDefault="qualified">
    <xsd:import namespace="http://schemas.microsoft.com/office/2006/documentManagement/types"/>
    <xsd:import namespace="http://schemas.microsoft.com/office/infopath/2007/PartnerControls"/>
    <xsd:element name="_dlc_DocId" ma:index="11" nillable="true" ma:displayName="Document ID Value" ma:description="The value of the document ID assigned to this item." ma:internalName="_dlc_DocId" ma:readOnly="true">
      <xsd:simpleType>
        <xsd:restriction base="dms:Text"/>
      </xsd:simpleType>
    </xsd:element>
    <xsd:element name="_dlc_DocIdUrl" ma:index="12"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3"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1f86be55-5efb-4ba3-a4c9-920e0fb75160" elementFormDefault="qualified">
    <xsd:import namespace="http://schemas.microsoft.com/office/2006/documentManagement/types"/>
    <xsd:import namespace="http://schemas.microsoft.com/office/infopath/2007/PartnerControls"/>
    <xsd:element name="MediaServiceMetadata" ma:index="16" nillable="true" ma:displayName="MediaServiceMetadata" ma:hidden="true" ma:internalName="MediaServiceMetadata" ma:readOnly="true">
      <xsd:simpleType>
        <xsd:restriction base="dms:Note"/>
      </xsd:simpleType>
    </xsd:element>
    <xsd:element name="MediaServiceFastMetadata" ma:index="17" nillable="true" ma:displayName="MediaServiceFastMetadata" ma:hidden="true" ma:internalName="MediaServiceFastMetadata" ma:readOnly="true">
      <xsd:simpleType>
        <xsd:restriction base="dms:Note"/>
      </xsd:simpleType>
    </xsd:element>
    <xsd:element name="MediaServiceSearchProperties" ma:index="18" nillable="true" ma:displayName="MediaServiceSearchProperties" ma:hidden="true" ma:internalName="MediaServiceSearchProperties" ma:readOnly="true">
      <xsd:simpleType>
        <xsd:restriction base="dms:Note"/>
      </xsd:simpleType>
    </xsd:element>
    <xsd:element name="MediaServiceObjectDetectorVersions" ma:index="19"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E85807D-5F14-4741-87CA-060B6B8AED13}">
  <ds:schemaRefs>
    <ds:schemaRef ds:uri="http://schemas.microsoft.com/office/2006/documentManagement/types"/>
    <ds:schemaRef ds:uri="63b0f6f4-226e-4312-8ec3-ee7a58d3bdb8"/>
    <ds:schemaRef ds:uri="http://schemas.microsoft.com/office/infopath/2007/PartnerControls"/>
    <ds:schemaRef ds:uri="http://schemas.microsoft.com/office/2006/metadata/properties"/>
    <ds:schemaRef ds:uri="http://purl.org/dc/elements/1.1/"/>
    <ds:schemaRef ds:uri="http://schemas.microsoft.com/sharepoint/v3"/>
    <ds:schemaRef ds:uri="http://purl.org/dc/dcmitype/"/>
    <ds:schemaRef ds:uri="cfab1df5-23bb-4f6e-ad62-a593ce9d8aaf"/>
    <ds:schemaRef ds:uri="http://purl.org/dc/terms/"/>
    <ds:schemaRef ds:uri="http://schemas.openxmlformats.org/package/2006/metadata/core-properties"/>
    <ds:schemaRef ds:uri="4e4e7067-1b66-4815-83c0-e5717f015141"/>
    <ds:schemaRef ds:uri="http://www.w3.org/XML/1998/namespace"/>
    <ds:schemaRef ds:uri="aa8a929f-e17f-40f1-8382-8c4bec3123f6"/>
  </ds:schemaRefs>
</ds:datastoreItem>
</file>

<file path=customXml/itemProps2.xml><?xml version="1.0" encoding="utf-8"?>
<ds:datastoreItem xmlns:ds="http://schemas.openxmlformats.org/officeDocument/2006/customXml" ds:itemID="{5836E815-9497-412E-856D-01301FFA135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4e4e7067-1b66-4815-83c0-e5717f015141"/>
    <ds:schemaRef ds:uri="aa8a929f-e17f-40f1-8382-8c4bec3123f6"/>
    <ds:schemaRef ds:uri="1f86be55-5efb-4ba3-a4c9-920e0fb7516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69685DA2-4A3A-4E20-98FA-67DA6A1C5599}">
  <ds:schemaRefs>
    <ds:schemaRef ds:uri="http://schemas.microsoft.com/sharepoint/events"/>
  </ds:schemaRefs>
</ds:datastoreItem>
</file>

<file path=customXml/itemProps4.xml><?xml version="1.0" encoding="utf-8"?>
<ds:datastoreItem xmlns:ds="http://schemas.openxmlformats.org/officeDocument/2006/customXml" ds:itemID="{6968410C-AFB8-413F-897C-405F7E7F033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2013 - 2022 Theme</Template>
  <TotalTime>515</TotalTime>
  <Words>5528</Words>
  <Application>Microsoft Macintosh PowerPoint</Application>
  <PresentationFormat>Widescreen</PresentationFormat>
  <Paragraphs>313</Paragraphs>
  <Slides>16</Slides>
  <Notes>16</Notes>
  <HiddenSlides>0</HiddenSlides>
  <MMClips>1</MMClips>
  <ScaleCrop>false</ScaleCrop>
  <HeadingPairs>
    <vt:vector size="8" baseType="variant">
      <vt:variant>
        <vt:lpstr>Fonts Used</vt:lpstr>
      </vt:variant>
      <vt:variant>
        <vt:i4>14</vt:i4>
      </vt:variant>
      <vt:variant>
        <vt:lpstr>Theme</vt:lpstr>
      </vt:variant>
      <vt:variant>
        <vt:i4>1</vt:i4>
      </vt:variant>
      <vt:variant>
        <vt:lpstr>Embedded OLE Servers</vt:lpstr>
      </vt:variant>
      <vt:variant>
        <vt:i4>1</vt:i4>
      </vt:variant>
      <vt:variant>
        <vt:lpstr>Slide Titles</vt:lpstr>
      </vt:variant>
      <vt:variant>
        <vt:i4>16</vt:i4>
      </vt:variant>
    </vt:vector>
  </HeadingPairs>
  <TitlesOfParts>
    <vt:vector size="32" baseType="lpstr">
      <vt:lpstr>Aptos</vt:lpstr>
      <vt:lpstr>Arial</vt:lpstr>
      <vt:lpstr>Calibri</vt:lpstr>
      <vt:lpstr>Calibri Light</vt:lpstr>
      <vt:lpstr>Lato</vt:lpstr>
      <vt:lpstr>Noto Sans</vt:lpstr>
      <vt:lpstr>Plus Jakarta Sans</vt:lpstr>
      <vt:lpstr>Roboto-Medium</vt:lpstr>
      <vt:lpstr>Roboto-Regular</vt:lpstr>
      <vt:lpstr>Source Serif Pro</vt:lpstr>
      <vt:lpstr>Symbol</vt:lpstr>
      <vt:lpstr>Times New Roman</vt:lpstr>
      <vt:lpstr>Verdana</vt:lpstr>
      <vt:lpstr>Wingdings</vt:lpstr>
      <vt:lpstr>Office 2013 - 2022 Theme</vt:lpstr>
      <vt:lpstr>Acrobat Document</vt:lpstr>
      <vt:lpstr>RUCTOP  NOK and Reverse Notification Presentation </vt:lpstr>
      <vt:lpstr>            CAF Chaplain Area of Responsibility  </vt:lpstr>
      <vt:lpstr>  Total Health and Wellness </vt:lpstr>
      <vt:lpstr>PowerPoint Presentation</vt:lpstr>
      <vt:lpstr>PowerPoint Presentation</vt:lpstr>
      <vt:lpstr>Emotional Intelligence</vt:lpstr>
      <vt:lpstr>PowerPoint Presentation</vt:lpstr>
      <vt:lpstr>PowerPoint Presentation</vt:lpstr>
      <vt:lpstr>Monica Bobbitt</vt:lpstr>
      <vt:lpstr>Guiding Principles for Notifications </vt:lpstr>
      <vt:lpstr>Eight Steps of the Death Notification </vt:lpstr>
      <vt:lpstr>Notifying After a Suicide</vt:lpstr>
      <vt:lpstr>The Reverse notification process follows the same general procedure as the NOK process</vt:lpstr>
      <vt:lpstr>Condolence Visits and Calls</vt:lpstr>
      <vt:lpstr>Self-Care for Command Teams and Chaplains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Gilroy Maj DAG@CADTC HQ@Defence365</dc:creator>
  <cp:lastModifiedBy>David Breen</cp:lastModifiedBy>
  <cp:revision>16</cp:revision>
  <dcterms:created xsi:type="dcterms:W3CDTF">2024-01-08T16:32:17Z</dcterms:created>
  <dcterms:modified xsi:type="dcterms:W3CDTF">2024-09-11T14:57:22Z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0x010100010C2ADD635BB5409CEF3A212D7D66C8001A8B4AA1EB9EEC4481D8563369336C17</vt:lpwstr>
  </property>
  <property fmtid="{D5CDD505-2E9C-101B-9397-08002B2CF9AE}" pid="3" name="_dlc_DocIdItemGuid">
    <vt:lpwstr>cc34d537-14ce-44e7-8e7f-5e499d64067e</vt:lpwstr>
  </property>
  <property fmtid="{D5CDD505-2E9C-101B-9397-08002B2CF9AE}" pid="4" name="MSIP_Label_3e33c1f9-43dd-4e5b-bd09-632e008e075a_Enabled">
    <vt:lpwstr>true</vt:lpwstr>
  </property>
  <property fmtid="{D5CDD505-2E9C-101B-9397-08002B2CF9AE}" pid="5" name="MSIP_Label_3e33c1f9-43dd-4e5b-bd09-632e008e075a_SetDate">
    <vt:lpwstr>2024-08-03T19:15:37Z</vt:lpwstr>
  </property>
  <property fmtid="{D5CDD505-2E9C-101B-9397-08002B2CF9AE}" pid="6" name="MSIP_Label_3e33c1f9-43dd-4e5b-bd09-632e008e075a_Method">
    <vt:lpwstr>Standard</vt:lpwstr>
  </property>
  <property fmtid="{D5CDD505-2E9C-101B-9397-08002B2CF9AE}" pid="7" name="MSIP_Label_3e33c1f9-43dd-4e5b-bd09-632e008e075a_Name">
    <vt:lpwstr>UNCLASSIFIED INTERNAL</vt:lpwstr>
  </property>
  <property fmtid="{D5CDD505-2E9C-101B-9397-08002B2CF9AE}" pid="8" name="MSIP_Label_3e33c1f9-43dd-4e5b-bd09-632e008e075a_SiteId">
    <vt:lpwstr>325b4494-1587-40d5-bb31-8b660b7f1038</vt:lpwstr>
  </property>
  <property fmtid="{D5CDD505-2E9C-101B-9397-08002B2CF9AE}" pid="9" name="MSIP_Label_3e33c1f9-43dd-4e5b-bd09-632e008e075a_ActionId">
    <vt:lpwstr>5a6ab386-ca84-4b60-98c9-92442d1401cc</vt:lpwstr>
  </property>
  <property fmtid="{D5CDD505-2E9C-101B-9397-08002B2CF9AE}" pid="10" name="MSIP_Label_3e33c1f9-43dd-4e5b-bd09-632e008e075a_ContentBits">
    <vt:lpwstr>0</vt:lpwstr>
  </property>
  <property fmtid="{D5CDD505-2E9C-101B-9397-08002B2CF9AE}" pid="11" name="MediaServiceImageTags">
    <vt:lpwstr/>
  </property>
</Properties>
</file>