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50.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6" r:id="rId5"/>
    <p:sldMasterId id="2147483688" r:id="rId6"/>
    <p:sldMasterId id="2147483710" r:id="rId7"/>
    <p:sldMasterId id="2147483724" r:id="rId8"/>
    <p:sldMasterId id="2147483729" r:id="rId9"/>
    <p:sldMasterId id="2147483733" r:id="rId10"/>
    <p:sldMasterId id="2147483742" r:id="rId11"/>
    <p:sldMasterId id="2147483764" r:id="rId12"/>
  </p:sldMasterIdLst>
  <p:notesMasterIdLst>
    <p:notesMasterId r:id="rId39"/>
  </p:notesMasterIdLst>
  <p:handoutMasterIdLst>
    <p:handoutMasterId r:id="rId40"/>
  </p:handoutMasterIdLst>
  <p:sldIdLst>
    <p:sldId id="419" r:id="rId13"/>
    <p:sldId id="421" r:id="rId14"/>
    <p:sldId id="547" r:id="rId15"/>
    <p:sldId id="548" r:id="rId16"/>
    <p:sldId id="549" r:id="rId17"/>
    <p:sldId id="550" r:id="rId18"/>
    <p:sldId id="566" r:id="rId19"/>
    <p:sldId id="555" r:id="rId20"/>
    <p:sldId id="556" r:id="rId21"/>
    <p:sldId id="559" r:id="rId22"/>
    <p:sldId id="560" r:id="rId23"/>
    <p:sldId id="489" r:id="rId24"/>
    <p:sldId id="526" r:id="rId25"/>
    <p:sldId id="499" r:id="rId26"/>
    <p:sldId id="493" r:id="rId27"/>
    <p:sldId id="498" r:id="rId28"/>
    <p:sldId id="527" r:id="rId29"/>
    <p:sldId id="528" r:id="rId30"/>
    <p:sldId id="567" r:id="rId31"/>
    <p:sldId id="561" r:id="rId32"/>
    <p:sldId id="562" r:id="rId33"/>
    <p:sldId id="563" r:id="rId34"/>
    <p:sldId id="564" r:id="rId35"/>
    <p:sldId id="565" r:id="rId36"/>
    <p:sldId id="438" r:id="rId37"/>
    <p:sldId id="520"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07584E6-64E8-4B8F-BD08-37B8AD61E0BD}">
          <p14:sldIdLst>
            <p14:sldId id="419"/>
            <p14:sldId id="421"/>
            <p14:sldId id="547"/>
            <p14:sldId id="548"/>
            <p14:sldId id="549"/>
            <p14:sldId id="550"/>
            <p14:sldId id="566"/>
            <p14:sldId id="555"/>
            <p14:sldId id="556"/>
            <p14:sldId id="559"/>
            <p14:sldId id="560"/>
            <p14:sldId id="489"/>
            <p14:sldId id="526"/>
            <p14:sldId id="499"/>
            <p14:sldId id="493"/>
            <p14:sldId id="498"/>
            <p14:sldId id="527"/>
            <p14:sldId id="528"/>
            <p14:sldId id="567"/>
            <p14:sldId id="561"/>
            <p14:sldId id="562"/>
            <p14:sldId id="563"/>
            <p14:sldId id="564"/>
            <p14:sldId id="565"/>
            <p14:sldId id="438"/>
            <p14:sldId id="5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99FF"/>
    <a:srgbClr val="CCFFFF"/>
    <a:srgbClr val="CCECFF"/>
    <a:srgbClr val="CC3300"/>
    <a:srgbClr val="8B1603"/>
    <a:srgbClr val="C0C0C0"/>
    <a:srgbClr val="5F5F5F"/>
    <a:srgbClr val="777777"/>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7" autoAdjust="0"/>
    <p:restoredTop sz="49455" autoAdjust="0"/>
  </p:normalViewPr>
  <p:slideViewPr>
    <p:cSldViewPr>
      <p:cViewPr varScale="1">
        <p:scale>
          <a:sx n="48" d="100"/>
          <a:sy n="48" d="100"/>
        </p:scale>
        <p:origin x="1932" y="54"/>
      </p:cViewPr>
      <p:guideLst>
        <p:guide orient="horz" pos="2160"/>
        <p:guide pos="2880"/>
      </p:guideLst>
    </p:cSldViewPr>
  </p:slideViewPr>
  <p:notesTextViewPr>
    <p:cViewPr>
      <p:scale>
        <a:sx n="100" d="100"/>
        <a:sy n="100" d="100"/>
      </p:scale>
      <p:origin x="0" y="-366"/>
    </p:cViewPr>
  </p:notesTextViewPr>
  <p:sorterViewPr>
    <p:cViewPr>
      <p:scale>
        <a:sx n="140" d="100"/>
        <a:sy n="140" d="100"/>
      </p:scale>
      <p:origin x="0" y="0"/>
    </p:cViewPr>
  </p:sorterViewPr>
  <p:notesViewPr>
    <p:cSldViewPr>
      <p:cViewPr varScale="1">
        <p:scale>
          <a:sx n="62" d="100"/>
          <a:sy n="62" d="100"/>
        </p:scale>
        <p:origin x="-1978" y="-8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0" Type="http://schemas.openxmlformats.org/officeDocument/2006/relationships/slide" Target="slides/slide8.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5138"/>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defTabSz="931768">
              <a:defRPr sz="1200">
                <a:latin typeface="Calibri" pitchFamily="34" charset="0"/>
              </a:defRPr>
            </a:lvl1pPr>
          </a:lstStyle>
          <a:p>
            <a:pPr>
              <a:defRPr/>
            </a:pPr>
            <a:endParaRPr lang="en-CA"/>
          </a:p>
        </p:txBody>
      </p:sp>
      <p:sp>
        <p:nvSpPr>
          <p:cNvPr id="3" name="Date Placeholder 2"/>
          <p:cNvSpPr>
            <a:spLocks noGrp="1"/>
          </p:cNvSpPr>
          <p:nvPr>
            <p:ph type="dt" sz="quarter" idx="1"/>
          </p:nvPr>
        </p:nvSpPr>
        <p:spPr bwMode="auto">
          <a:xfrm>
            <a:off x="3970339" y="0"/>
            <a:ext cx="3038475" cy="465138"/>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algn="r" defTabSz="931768">
              <a:defRPr sz="1200">
                <a:latin typeface="Calibri" pitchFamily="34" charset="0"/>
              </a:defRPr>
            </a:lvl1pPr>
          </a:lstStyle>
          <a:p>
            <a:pPr>
              <a:defRPr/>
            </a:pPr>
            <a:fld id="{941DBCAD-7CA5-4926-AD05-DF0D006D63C9}" type="datetimeFigureOut">
              <a:rPr lang="en-US"/>
              <a:pPr>
                <a:defRPr/>
              </a:pPr>
              <a:t>9/10/2024</a:t>
            </a:fld>
            <a:endParaRPr lang="en-US"/>
          </a:p>
        </p:txBody>
      </p:sp>
      <p:sp>
        <p:nvSpPr>
          <p:cNvPr id="4" name="Footer Placeholder 3"/>
          <p:cNvSpPr>
            <a:spLocks noGrp="1"/>
          </p:cNvSpPr>
          <p:nvPr>
            <p:ph type="ftr" sz="quarter" idx="2"/>
          </p:nvPr>
        </p:nvSpPr>
        <p:spPr bwMode="auto">
          <a:xfrm>
            <a:off x="1" y="8829676"/>
            <a:ext cx="3038475" cy="465138"/>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defTabSz="931768">
              <a:defRPr sz="1200">
                <a:latin typeface="Calibri" pitchFamily="34" charset="0"/>
              </a:defRPr>
            </a:lvl1pPr>
          </a:lstStyle>
          <a:p>
            <a:pPr>
              <a:defRPr/>
            </a:pPr>
            <a:endParaRPr lang="en-CA"/>
          </a:p>
        </p:txBody>
      </p:sp>
      <p:sp>
        <p:nvSpPr>
          <p:cNvPr id="5" name="Slide Number Placeholder 4"/>
          <p:cNvSpPr>
            <a:spLocks noGrp="1"/>
          </p:cNvSpPr>
          <p:nvPr>
            <p:ph type="sldNum" sz="quarter" idx="3"/>
          </p:nvPr>
        </p:nvSpPr>
        <p:spPr bwMode="auto">
          <a:xfrm>
            <a:off x="3970339" y="8829676"/>
            <a:ext cx="3038475" cy="465138"/>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algn="r" defTabSz="931768">
              <a:defRPr sz="1200">
                <a:latin typeface="Calibri" pitchFamily="34" charset="0"/>
              </a:defRPr>
            </a:lvl1pPr>
          </a:lstStyle>
          <a:p>
            <a:pPr>
              <a:defRPr/>
            </a:pPr>
            <a:fld id="{9C9D46DB-214B-44FD-9A68-3C526C073CC5}" type="slidenum">
              <a:rPr lang="en-US"/>
              <a:pPr>
                <a:defRPr/>
              </a:pPr>
              <a:t>‹#›</a:t>
            </a:fld>
            <a:endParaRPr lang="en-US"/>
          </a:p>
        </p:txBody>
      </p:sp>
    </p:spTree>
    <p:extLst>
      <p:ext uri="{BB962C8B-B14F-4D97-AF65-F5344CB8AC3E}">
        <p14:creationId xmlns:p14="http://schemas.microsoft.com/office/powerpoint/2010/main" val="556701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3038475" cy="465138"/>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defTabSz="931768">
              <a:defRPr sz="1200"/>
            </a:lvl1pPr>
          </a:lstStyle>
          <a:p>
            <a:pPr>
              <a:defRPr/>
            </a:pPr>
            <a:endParaRPr lang="en-CA"/>
          </a:p>
        </p:txBody>
      </p:sp>
      <p:sp>
        <p:nvSpPr>
          <p:cNvPr id="35843" name="Rectangle 3"/>
          <p:cNvSpPr>
            <a:spLocks noGrp="1" noChangeArrowheads="1"/>
          </p:cNvSpPr>
          <p:nvPr>
            <p:ph type="dt" idx="1"/>
          </p:nvPr>
        </p:nvSpPr>
        <p:spPr bwMode="auto">
          <a:xfrm>
            <a:off x="3970339" y="0"/>
            <a:ext cx="3038475" cy="465138"/>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lvl1pPr algn="r" defTabSz="931768">
              <a:defRPr sz="1200"/>
            </a:lvl1pPr>
          </a:lstStyle>
          <a:p>
            <a:pPr>
              <a:defRPr/>
            </a:pPr>
            <a:fld id="{2256C57B-3264-4495-BB78-74D135406571}" type="datetimeFigureOut">
              <a:rPr lang="en-CA"/>
              <a:pPr>
                <a:defRPr/>
              </a:pPr>
              <a:t>2024-09-10</a:t>
            </a:fld>
            <a:endParaRPr lang="en-CA"/>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1675" y="4416426"/>
            <a:ext cx="5607050" cy="4183063"/>
          </a:xfrm>
          <a:prstGeom prst="rect">
            <a:avLst/>
          </a:prstGeom>
          <a:noFill/>
          <a:ln w="9525">
            <a:noFill/>
            <a:miter lim="800000"/>
            <a:headEnd/>
            <a:tailEnd/>
          </a:ln>
        </p:spPr>
        <p:txBody>
          <a:bodyPr vert="horz" wrap="square" lIns="93168" tIns="46584" rIns="93168"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5846" name="Rectangle 6"/>
          <p:cNvSpPr>
            <a:spLocks noGrp="1" noChangeArrowheads="1"/>
          </p:cNvSpPr>
          <p:nvPr>
            <p:ph type="ftr" sz="quarter" idx="4"/>
          </p:nvPr>
        </p:nvSpPr>
        <p:spPr bwMode="auto">
          <a:xfrm>
            <a:off x="1" y="8829676"/>
            <a:ext cx="3038475" cy="465138"/>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defTabSz="931768">
              <a:defRPr sz="1200"/>
            </a:lvl1pPr>
          </a:lstStyle>
          <a:p>
            <a:pPr>
              <a:defRPr/>
            </a:pPr>
            <a:endParaRPr lang="en-CA"/>
          </a:p>
        </p:txBody>
      </p:sp>
      <p:sp>
        <p:nvSpPr>
          <p:cNvPr id="35847" name="Rectangle 7"/>
          <p:cNvSpPr>
            <a:spLocks noGrp="1" noChangeArrowheads="1"/>
          </p:cNvSpPr>
          <p:nvPr>
            <p:ph type="sldNum" sz="quarter" idx="5"/>
          </p:nvPr>
        </p:nvSpPr>
        <p:spPr bwMode="auto">
          <a:xfrm>
            <a:off x="3970339" y="8829676"/>
            <a:ext cx="3038475" cy="465138"/>
          </a:xfrm>
          <a:prstGeom prst="rect">
            <a:avLst/>
          </a:prstGeom>
          <a:noFill/>
          <a:ln w="9525">
            <a:noFill/>
            <a:miter lim="800000"/>
            <a:headEnd/>
            <a:tailEnd/>
          </a:ln>
        </p:spPr>
        <p:txBody>
          <a:bodyPr vert="horz" wrap="square" lIns="93168" tIns="46584" rIns="93168" bIns="46584" numCol="1" anchor="b" anchorCtr="0" compatLnSpc="1">
            <a:prstTxWarp prst="textNoShape">
              <a:avLst/>
            </a:prstTxWarp>
          </a:bodyPr>
          <a:lstStyle>
            <a:lvl1pPr algn="r" defTabSz="931768">
              <a:defRPr sz="1200"/>
            </a:lvl1pPr>
          </a:lstStyle>
          <a:p>
            <a:pPr>
              <a:defRPr/>
            </a:pPr>
            <a:fld id="{893FD9B1-8360-42FA-B388-C6F1E04AA06A}" type="slidenum">
              <a:rPr lang="en-CA"/>
              <a:pPr>
                <a:defRPr/>
              </a:pPr>
              <a:t>‹#›</a:t>
            </a:fld>
            <a:endParaRPr lang="en-CA"/>
          </a:p>
        </p:txBody>
      </p:sp>
    </p:spTree>
    <p:extLst>
      <p:ext uri="{BB962C8B-B14F-4D97-AF65-F5344CB8AC3E}">
        <p14:creationId xmlns:p14="http://schemas.microsoft.com/office/powerpoint/2010/main" val="1212059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4"/>
          <p:cNvSpPr>
            <a:spLocks noGrp="1" noChangeArrowheads="1"/>
          </p:cNvSpPr>
          <p:nvPr>
            <p:ph type="body" idx="1"/>
          </p:nvPr>
        </p:nvSpPr>
        <p:spPr>
          <a:noFill/>
          <a:ln/>
        </p:spPr>
        <p:txBody>
          <a:bodyPr/>
          <a:lstStyle/>
          <a:p>
            <a:r>
              <a:rPr lang="en-CA" dirty="0"/>
              <a:t> </a:t>
            </a:r>
          </a:p>
          <a:p>
            <a:endParaRPr lang="en-CA" dirty="0"/>
          </a:p>
        </p:txBody>
      </p:sp>
    </p:spTree>
    <p:extLst>
      <p:ext uri="{BB962C8B-B14F-4D97-AF65-F5344CB8AC3E}">
        <p14:creationId xmlns:p14="http://schemas.microsoft.com/office/powerpoint/2010/main" val="346165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9506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CA" dirty="0"/>
              <a:t>The following lists the locations of Isolated Postings and Isolated Units: </a:t>
            </a:r>
          </a:p>
          <a:p>
            <a:r>
              <a:rPr lang="en-CA" dirty="0"/>
              <a:t>    • Gander </a:t>
            </a:r>
          </a:p>
          <a:p>
            <a:r>
              <a:rPr lang="en-CA" dirty="0"/>
              <a:t>    • Suffield </a:t>
            </a:r>
          </a:p>
          <a:p>
            <a:r>
              <a:rPr lang="en-CA" dirty="0"/>
              <a:t>    • Cold Lake</a:t>
            </a:r>
          </a:p>
          <a:p>
            <a:endParaRPr lang="en-CA" dirty="0"/>
          </a:p>
        </p:txBody>
      </p:sp>
    </p:spTree>
    <p:extLst>
      <p:ext uri="{BB962C8B-B14F-4D97-AF65-F5344CB8AC3E}">
        <p14:creationId xmlns:p14="http://schemas.microsoft.com/office/powerpoint/2010/main" val="31496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12</a:t>
            </a:fld>
            <a:endParaRPr lang="en-CA"/>
          </a:p>
        </p:txBody>
      </p:sp>
    </p:spTree>
    <p:extLst>
      <p:ext uri="{BB962C8B-B14F-4D97-AF65-F5344CB8AC3E}">
        <p14:creationId xmlns:p14="http://schemas.microsoft.com/office/powerpoint/2010/main" val="39340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13</a:t>
            </a:fld>
            <a:endParaRPr lang="en-CA"/>
          </a:p>
        </p:txBody>
      </p:sp>
    </p:spTree>
    <p:extLst>
      <p:ext uri="{BB962C8B-B14F-4D97-AF65-F5344CB8AC3E}">
        <p14:creationId xmlns:p14="http://schemas.microsoft.com/office/powerpoint/2010/main" val="139557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14</a:t>
            </a:fld>
            <a:endParaRPr lang="en-CA"/>
          </a:p>
        </p:txBody>
      </p:sp>
    </p:spTree>
    <p:extLst>
      <p:ext uri="{BB962C8B-B14F-4D97-AF65-F5344CB8AC3E}">
        <p14:creationId xmlns:p14="http://schemas.microsoft.com/office/powerpoint/2010/main" val="138005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Unit:</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File returned to originating medical clinic </a:t>
            </a:r>
          </a:p>
          <a:p>
            <a:pPr marL="774820" lvl="1"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2634 files in 2018</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Sent to the members’ CO for adjudication </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Options for CO’s are generally:</a:t>
            </a:r>
          </a:p>
          <a:p>
            <a:pPr marL="774819" lvl="2" indent="-342865">
              <a:spcBef>
                <a:spcPts val="400"/>
              </a:spcBef>
              <a:spcAft>
                <a:spcPts val="0"/>
              </a:spcAft>
              <a:buSzPct val="100000"/>
              <a:buFont typeface="Courier New" panose="02070309020205020404" pitchFamily="49" charset="0"/>
              <a:buChar char="o"/>
            </a:pPr>
            <a:r>
              <a:rPr lang="en-CA" sz="1800">
                <a:solidFill>
                  <a:srgbClr val="000000"/>
                </a:solidFill>
                <a:latin typeface="Arial" pitchFamily="18"/>
                <a:ea typeface="ＭＳ Ｐゴシック"/>
              </a:rPr>
              <a:t>Retain without Restrictions</a:t>
            </a:r>
          </a:p>
          <a:p>
            <a:pPr marL="774819" lvl="2" indent="-342865">
              <a:spcBef>
                <a:spcPts val="400"/>
              </a:spcBef>
              <a:spcAft>
                <a:spcPts val="0"/>
              </a:spcAft>
              <a:buSzPct val="100000"/>
              <a:buFont typeface="Courier New" panose="02070309020205020404" pitchFamily="49" charset="0"/>
              <a:buChar char="o"/>
            </a:pPr>
            <a:r>
              <a:rPr lang="en-CA" sz="1800">
                <a:solidFill>
                  <a:srgbClr val="000000"/>
                </a:solidFill>
                <a:latin typeface="Arial" pitchFamily="18"/>
                <a:ea typeface="ＭＳ Ｐゴシック"/>
              </a:rPr>
              <a:t>Retain with Restrictions</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Any concerns regarding a </a:t>
            </a:r>
          </a:p>
          <a:p>
            <a:pPr>
              <a:spcBef>
                <a:spcPts val="479"/>
              </a:spcBef>
              <a:spcAft>
                <a:spcPts val="0"/>
              </a:spcAft>
              <a:buSzPct val="100000"/>
            </a:pPr>
            <a:r>
              <a:rPr lang="en-CA">
                <a:solidFill>
                  <a:srgbClr val="000000"/>
                </a:solidFill>
                <a:latin typeface="Arial" pitchFamily="18"/>
                <a:ea typeface="ＭＳ Ｐゴシック"/>
              </a:rPr>
              <a:t>     “disconnect” should be </a:t>
            </a:r>
          </a:p>
          <a:p>
            <a:pPr>
              <a:spcBef>
                <a:spcPts val="479"/>
              </a:spcBef>
              <a:spcAft>
                <a:spcPts val="0"/>
              </a:spcAft>
              <a:buSzPct val="100000"/>
            </a:pPr>
            <a:r>
              <a:rPr lang="en-CA">
                <a:solidFill>
                  <a:srgbClr val="000000"/>
                </a:solidFill>
                <a:latin typeface="Arial" pitchFamily="18"/>
                <a:ea typeface="ＭＳ Ｐゴシック"/>
              </a:rPr>
              <a:t>      addressed with B/W Surg </a:t>
            </a:r>
          </a:p>
          <a:p>
            <a:pPr>
              <a:spcBef>
                <a:spcPts val="479"/>
              </a:spcBef>
              <a:spcAft>
                <a:spcPts val="0"/>
              </a:spcAft>
              <a:buSzPct val="100000"/>
            </a:pPr>
            <a:r>
              <a:rPr lang="en-CA">
                <a:solidFill>
                  <a:srgbClr val="000000"/>
                </a:solidFill>
                <a:latin typeface="Arial" pitchFamily="18"/>
                <a:ea typeface="ＭＳ Ｐゴシック"/>
              </a:rPr>
              <a:t>      and/or DMCA</a:t>
            </a:r>
          </a:p>
          <a:p>
            <a:pPr>
              <a:spcBef>
                <a:spcPts val="479"/>
              </a:spcBef>
              <a:spcAft>
                <a:spcPts val="0"/>
              </a:spcAft>
              <a:buSzPct val="100000"/>
            </a:pPr>
            <a:endParaRPr lang="en-CA">
              <a:solidFill>
                <a:srgbClr val="000000"/>
              </a:solidFill>
              <a:latin typeface="Arial" pitchFamily="18"/>
              <a:ea typeface="ＭＳ Ｐゴシック"/>
            </a:endParaRPr>
          </a:p>
          <a:p>
            <a:pPr>
              <a:spcBef>
                <a:spcPts val="479"/>
              </a:spcBef>
              <a:spcAft>
                <a:spcPts val="0"/>
              </a:spcAft>
              <a:buSzPct val="100000"/>
            </a:pPr>
            <a:r>
              <a:rPr lang="en-CA">
                <a:solidFill>
                  <a:srgbClr val="000000"/>
                </a:solidFill>
                <a:latin typeface="Arial" pitchFamily="18"/>
                <a:ea typeface="ＭＳ Ｐゴシック"/>
              </a:rPr>
              <a:t>DMCA:</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2551 files in 2018 – 1804 led to release.</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Retain Without Restriction</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Retention With Restrictions</a:t>
            </a:r>
          </a:p>
          <a:p>
            <a:pPr marL="717676" lvl="2" indent="-285721">
              <a:spcBef>
                <a:spcPts val="400"/>
              </a:spcBef>
              <a:spcAft>
                <a:spcPts val="0"/>
              </a:spcAft>
              <a:buSzPct val="100000"/>
              <a:buFont typeface="Courier New" panose="02070309020205020404" pitchFamily="49" charset="0"/>
              <a:buChar char="o"/>
            </a:pPr>
            <a:r>
              <a:rPr lang="en-CA">
                <a:solidFill>
                  <a:srgbClr val="000000"/>
                </a:solidFill>
                <a:latin typeface="Arial" pitchFamily="18"/>
                <a:ea typeface="ＭＳ Ｐゴシック"/>
              </a:rPr>
              <a:t>for up to 3 years, non-renewable, for the purpose of preparing for transition to civilian life</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Compulsory Occupational Transfer</a:t>
            </a:r>
          </a:p>
          <a:p>
            <a:pPr marL="342865" indent="-342865">
              <a:spcBef>
                <a:spcPts val="479"/>
              </a:spcBef>
              <a:spcAft>
                <a:spcPts val="0"/>
              </a:spcAft>
              <a:buSzPct val="100000"/>
              <a:buFont typeface="Wingdings" panose="05000000000000000000" pitchFamily="2" charset="2"/>
              <a:buChar char="q"/>
            </a:pPr>
            <a:r>
              <a:rPr lang="en-CA">
                <a:solidFill>
                  <a:srgbClr val="000000"/>
                </a:solidFill>
                <a:latin typeface="Arial" pitchFamily="18"/>
                <a:ea typeface="ＭＳ Ｐゴシック"/>
              </a:rPr>
              <a:t>3a/3b Release</a:t>
            </a:r>
          </a:p>
          <a:p>
            <a:pPr>
              <a:spcBef>
                <a:spcPts val="479"/>
              </a:spcBef>
              <a:spcAft>
                <a:spcPts val="0"/>
              </a:spcAft>
              <a:buSzPct val="100000"/>
            </a:pPr>
            <a:endParaRPr lang="en-CA">
              <a:solidFill>
                <a:srgbClr val="000000"/>
              </a:solidFill>
              <a:latin typeface="Arial" pitchFamily="18"/>
              <a:ea typeface="ＭＳ Ｐゴシック"/>
            </a:endParaRPr>
          </a:p>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15</a:t>
            </a:fld>
            <a:endParaRPr lang="en-CA"/>
          </a:p>
        </p:txBody>
      </p:sp>
    </p:spTree>
    <p:extLst>
      <p:ext uri="{BB962C8B-B14F-4D97-AF65-F5344CB8AC3E}">
        <p14:creationId xmlns:p14="http://schemas.microsoft.com/office/powerpoint/2010/main" val="82769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16</a:t>
            </a:fld>
            <a:endParaRPr lang="en-CA"/>
          </a:p>
        </p:txBody>
      </p:sp>
    </p:spTree>
    <p:extLst>
      <p:ext uri="{BB962C8B-B14F-4D97-AF65-F5344CB8AC3E}">
        <p14:creationId xmlns:p14="http://schemas.microsoft.com/office/powerpoint/2010/main" val="3660010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17</a:t>
            </a:fld>
            <a:endParaRPr lang="en-CA"/>
          </a:p>
        </p:txBody>
      </p:sp>
    </p:spTree>
    <p:extLst>
      <p:ext uri="{BB962C8B-B14F-4D97-AF65-F5344CB8AC3E}">
        <p14:creationId xmlns:p14="http://schemas.microsoft.com/office/powerpoint/2010/main" val="157418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18</a:t>
            </a:fld>
            <a:endParaRPr lang="en-CA"/>
          </a:p>
        </p:txBody>
      </p:sp>
    </p:spTree>
    <p:extLst>
      <p:ext uri="{BB962C8B-B14F-4D97-AF65-F5344CB8AC3E}">
        <p14:creationId xmlns:p14="http://schemas.microsoft.com/office/powerpoint/2010/main" val="176143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893FD9B1-8360-42FA-B388-C6F1E04AA06A}" type="slidenum">
              <a:rPr lang="en-CA" smtClean="0"/>
              <a:pPr>
                <a:defRPr/>
              </a:pPr>
              <a:t>19</a:t>
            </a:fld>
            <a:endParaRPr lang="en-CA"/>
          </a:p>
        </p:txBody>
      </p:sp>
    </p:spTree>
    <p:extLst>
      <p:ext uri="{BB962C8B-B14F-4D97-AF65-F5344CB8AC3E}">
        <p14:creationId xmlns:p14="http://schemas.microsoft.com/office/powerpoint/2010/main" val="314254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4"/>
          <p:cNvSpPr>
            <a:spLocks noGrp="1" noChangeArrowheads="1"/>
          </p:cNvSpPr>
          <p:nvPr>
            <p:ph type="body" idx="1"/>
          </p:nvPr>
        </p:nvSpPr>
        <p:spPr>
          <a:noFill/>
          <a:ln/>
        </p:spPr>
        <p:txBody>
          <a:bodyPr/>
          <a:lstStyle/>
          <a:p>
            <a:endParaRPr lang="en-CA" dirty="0"/>
          </a:p>
        </p:txBody>
      </p:sp>
    </p:spTree>
    <p:extLst>
      <p:ext uri="{BB962C8B-B14F-4D97-AF65-F5344CB8AC3E}">
        <p14:creationId xmlns:p14="http://schemas.microsoft.com/office/powerpoint/2010/main" val="493547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5863" y="708025"/>
            <a:ext cx="4651375" cy="3489325"/>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2326" y="4421823"/>
            <a:ext cx="5618249" cy="4189095"/>
          </a:xfrm>
        </p:spPr>
        <p:txBody>
          <a:bodyPr/>
          <a:lstStyle/>
          <a:p>
            <a:endParaRPr lang="fr-CA"/>
          </a:p>
        </p:txBody>
      </p:sp>
    </p:spTree>
    <p:extLst>
      <p:ext uri="{BB962C8B-B14F-4D97-AF65-F5344CB8AC3E}">
        <p14:creationId xmlns:p14="http://schemas.microsoft.com/office/powerpoint/2010/main" val="1618515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5863" y="708025"/>
            <a:ext cx="4651375" cy="3489325"/>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2326" y="4421823"/>
            <a:ext cx="5618249" cy="4189095"/>
          </a:xfrm>
        </p:spPr>
        <p:txBody>
          <a:bodyPr/>
          <a:lstStyle/>
          <a:p>
            <a:endParaRPr lang="fr-CA"/>
          </a:p>
        </p:txBody>
      </p:sp>
    </p:spTree>
    <p:extLst>
      <p:ext uri="{BB962C8B-B14F-4D97-AF65-F5344CB8AC3E}">
        <p14:creationId xmlns:p14="http://schemas.microsoft.com/office/powerpoint/2010/main" val="2339377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G1 previously:</a:t>
            </a:r>
            <a:r>
              <a:rPr lang="en-CA" baseline="0" dirty="0"/>
              <a:t>  “no limitations.  The individuals health allows him or her to be fully employed anywhere in the world with minimal risk of becoming ineffective as a result of climate, living conditions, or the unavailability of even minimal medical care</a:t>
            </a:r>
          </a:p>
          <a:p>
            <a:endParaRPr lang="en-CA" baseline="0" dirty="0"/>
          </a:p>
          <a:p>
            <a:r>
              <a:rPr lang="en-CA" baseline="0" dirty="0"/>
              <a:t>G2 previously:  “the individual has a minor medical condition, not requiring regular medical support and which does not preclude employment in any climatic or environmental conditions.</a:t>
            </a:r>
          </a:p>
          <a:p>
            <a:endParaRPr lang="en-CA" baseline="0" dirty="0"/>
          </a:p>
          <a:p>
            <a:r>
              <a:rPr lang="en-CA" baseline="0" dirty="0"/>
              <a:t>G3: the individual requires medical care (not necessarily a physicians) about every 3 months.  The individual is still considered fit for operating in the field, at sea and in isolated locations.</a:t>
            </a:r>
            <a:endParaRPr lang="en-CA" dirty="0"/>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solidFill>
                  <a:srgbClr val="000000"/>
                </a:solidFill>
              </a:rPr>
              <a:pPr>
                <a:defRPr/>
              </a:pPr>
              <a:t>22</a:t>
            </a:fld>
            <a:endParaRPr lang="en-CA">
              <a:solidFill>
                <a:srgbClr val="000000"/>
              </a:solidFill>
            </a:endParaRPr>
          </a:p>
        </p:txBody>
      </p:sp>
    </p:spTree>
    <p:extLst>
      <p:ext uri="{BB962C8B-B14F-4D97-AF65-F5344CB8AC3E}">
        <p14:creationId xmlns:p14="http://schemas.microsoft.com/office/powerpoint/2010/main" val="1678326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23</a:t>
            </a:fld>
            <a:endParaRPr lang="en-CA"/>
          </a:p>
        </p:txBody>
      </p:sp>
    </p:spTree>
    <p:extLst>
      <p:ext uri="{BB962C8B-B14F-4D97-AF65-F5344CB8AC3E}">
        <p14:creationId xmlns:p14="http://schemas.microsoft.com/office/powerpoint/2010/main" val="111649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85863" y="708025"/>
            <a:ext cx="4651375" cy="3489325"/>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02326" y="4421823"/>
            <a:ext cx="5618249" cy="4189095"/>
          </a:xfrm>
        </p:spPr>
        <p:txBody>
          <a:bodyPr/>
          <a:lstStyle/>
          <a:p>
            <a:endParaRPr lang="fr-CA"/>
          </a:p>
        </p:txBody>
      </p:sp>
    </p:spTree>
    <p:extLst>
      <p:ext uri="{BB962C8B-B14F-4D97-AF65-F5344CB8AC3E}">
        <p14:creationId xmlns:p14="http://schemas.microsoft.com/office/powerpoint/2010/main" val="92876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 COMMANDING OFFICERS ARE REMINDED THAT THEY HAVE NO AUTHORITY TO OVERRULE OR DISREGARD WHAT MEDICAL STAFF RECOMMEND AS MEDICAL CARE FOR CF MEMBERS UNDER THEIR COMMAND. THIS INCLUDES BUT IS NOT LIMITED TO MEDICAL AND SURGICAL TREATMENT, DIAGNOSTIC AND INVESTIGATIONAL PROCEDURES, HOSPITALIZATION, PREVENTIVE MEDICINE PROCEDURES, MEDICAL EMPLOYMENT LIMITATIONS AND SICK LEAVE </a:t>
            </a:r>
          </a:p>
          <a:p>
            <a:endParaRPr lang="en-CA" dirty="0"/>
          </a:p>
          <a:p>
            <a:r>
              <a:rPr lang="en-CA" dirty="0"/>
              <a:t>4. COMMANDING OFFICERS ARE ENCOURAGED TO CLARIFY ISSUES AROUND MEDICAL EMPLOYMENT LIMITATIONS WITH THE APPROPRIATE SUPPORTING MEDICAL STAFF. HOWEVER, COMMANDING OFFICERS ARE REMINDED THAT CLARIFICATION OR RESOLUTION OF ANY ISSUE RELATED TO THE MEDICAL DECISIONS TAKEN BY MEDICAL STAFF SHALL BE BETWEEN THE CHAIN OF COMMAND AND THE APPROPRIATE MEDICAL AUTHORITY, AND NOT BETWEEN THE CHAIN OF COMMAND AND THE INDIVIDUAL MEMBER</a:t>
            </a:r>
          </a:p>
          <a:p>
            <a:endParaRPr lang="en-CA" dirty="0"/>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solidFill>
                  <a:srgbClr val="000000"/>
                </a:solidFill>
              </a:rPr>
              <a:pPr>
                <a:defRPr/>
              </a:pPr>
              <a:t>25</a:t>
            </a:fld>
            <a:endParaRPr lang="en-CA">
              <a:solidFill>
                <a:srgbClr val="000000"/>
              </a:solidFill>
            </a:endParaRPr>
          </a:p>
        </p:txBody>
      </p:sp>
    </p:spTree>
    <p:extLst>
      <p:ext uri="{BB962C8B-B14F-4D97-AF65-F5344CB8AC3E}">
        <p14:creationId xmlns:p14="http://schemas.microsoft.com/office/powerpoint/2010/main" val="1521912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93FD9B1-8360-42FA-B388-C6F1E04AA06A}" type="slidenum">
              <a:rPr lang="en-CA" smtClean="0"/>
              <a:pPr>
                <a:defRPr/>
              </a:pPr>
              <a:t>26</a:t>
            </a:fld>
            <a:endParaRPr lang="en-CA"/>
          </a:p>
        </p:txBody>
      </p:sp>
    </p:spTree>
    <p:extLst>
      <p:ext uri="{BB962C8B-B14F-4D97-AF65-F5344CB8AC3E}">
        <p14:creationId xmlns:p14="http://schemas.microsoft.com/office/powerpoint/2010/main" val="219822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03825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CA" dirty="0"/>
              <a:t>While acknowledging the backlog of clinical activities, both dental and medical, as a result of the pandemic but an equally important need to support the recovery of HS staff over the next year, the following prioritization of health assessments is meant to empower clinics to focus on the most important clinical activities first while deprioritizing, which in some locations may mean temporarily ceasing, those lower on the list. The following is listed from most to least important:</a:t>
            </a:r>
          </a:p>
          <a:p>
            <a:endParaRPr lang="en-CA" dirty="0"/>
          </a:p>
          <a:p>
            <a:r>
              <a:rPr lang="en-CA" dirty="0"/>
              <a:t>a. Health assessments for new medical issues/urgent dental issues;</a:t>
            </a:r>
          </a:p>
          <a:p>
            <a:r>
              <a:rPr lang="en-CA" dirty="0"/>
              <a:t>b. Operational dental fitness care for deploying personnel;</a:t>
            </a:r>
          </a:p>
          <a:p>
            <a:r>
              <a:rPr lang="en-CA" dirty="0"/>
              <a:t>c. Health assessments for pre-existing medical issues and treatment of known dental issues;</a:t>
            </a:r>
          </a:p>
          <a:p>
            <a:r>
              <a:rPr lang="en-CA" dirty="0"/>
              <a:t>d. Release medicals (to include VAC and SISIP paperwork for releasing personnel only);</a:t>
            </a:r>
          </a:p>
          <a:p>
            <a:r>
              <a:rPr lang="en-CA" dirty="0"/>
              <a:t>e. Periodic Health Assessments ONLY for the following personnel (listed in order of priority):</a:t>
            </a:r>
          </a:p>
          <a:p>
            <a:pPr lvl="1"/>
            <a:r>
              <a:rPr lang="en-CA" dirty="0" err="1"/>
              <a:t>i</a:t>
            </a:r>
            <a:r>
              <a:rPr lang="en-CA" dirty="0"/>
              <a:t>. OUTCAN postings;</a:t>
            </a:r>
          </a:p>
          <a:p>
            <a:pPr lvl="1"/>
            <a:r>
              <a:rPr lang="en-CA" dirty="0"/>
              <a:t>ii. Medical selection for SOF and initial medicals for aircrew, divers, and submariners;</a:t>
            </a:r>
          </a:p>
          <a:p>
            <a:pPr lvl="1"/>
            <a:r>
              <a:rPr lang="en-CA" dirty="0"/>
              <a:t>iii. Operational Aircrew i.e. those with a requirement to maintain flying currency and to include those awaiting posting into flying positions or in advance of flying courses (Note: this is an integral component of the DND/CAF Airworthiness Program under the Aeronautics Act);</a:t>
            </a:r>
          </a:p>
          <a:p>
            <a:pPr lvl="1"/>
            <a:r>
              <a:rPr lang="en-CA" dirty="0"/>
              <a:t>iv. Operational Divers i.e. those with a requirement to maintain operational currency;</a:t>
            </a:r>
          </a:p>
          <a:p>
            <a:pPr lvl="1"/>
            <a:r>
              <a:rPr lang="en-CA" dirty="0"/>
              <a:t>v. Operational Submariners i.e. those with a requirement to maintain operational currency; and</a:t>
            </a:r>
          </a:p>
          <a:p>
            <a:pPr lvl="1"/>
            <a:r>
              <a:rPr lang="en-CA" dirty="0"/>
              <a:t>vi. International deployments.</a:t>
            </a:r>
          </a:p>
          <a:p>
            <a:r>
              <a:rPr lang="en-CA" dirty="0"/>
              <a:t>f. Assessment and conversion of DFC 4* (unknown dental fitness) personnel to DFC 2;</a:t>
            </a:r>
          </a:p>
          <a:p>
            <a:r>
              <a:rPr lang="en-CA" dirty="0"/>
              <a:t>g. Health assessments for administrative purposes, i.e. travel related medical advice, VAC and SISIP paperwork (for non-releasing members);</a:t>
            </a:r>
          </a:p>
          <a:p>
            <a:r>
              <a:rPr lang="en-CA" dirty="0"/>
              <a:t>h. Periodic Health Assessments for all other personnel and reasons not mentioned above; and</a:t>
            </a:r>
          </a:p>
          <a:p>
            <a:r>
              <a:rPr lang="en-CA" dirty="0" err="1"/>
              <a:t>i</a:t>
            </a:r>
            <a:r>
              <a:rPr lang="en-CA" dirty="0"/>
              <a:t>. Oral health care for DFC 2 personnel to address treatment that does not preclude operational dental fitness.</a:t>
            </a:r>
          </a:p>
          <a:p>
            <a:endParaRPr lang="en-CA" u="sng" dirty="0"/>
          </a:p>
          <a:p>
            <a:r>
              <a:rPr lang="en-CA" u="sng" dirty="0"/>
              <a:t>NOTE:</a:t>
            </a:r>
            <a:r>
              <a:rPr lang="en-CA" dirty="0"/>
              <a:t> With the exception of the individuals listed at para e., immediately above, who MUST have an updated PHA, for all other individuals and circumstances, including for Domestic Operations, the medical category remains valid from the date on which it was assigned until it is changed.</a:t>
            </a:r>
          </a:p>
          <a:p>
            <a:endParaRPr lang="en-CA" dirty="0"/>
          </a:p>
        </p:txBody>
      </p:sp>
    </p:spTree>
    <p:extLst>
      <p:ext uri="{BB962C8B-B14F-4D97-AF65-F5344CB8AC3E}">
        <p14:creationId xmlns:p14="http://schemas.microsoft.com/office/powerpoint/2010/main" val="227606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CA" dirty="0"/>
              <a:t>Reliance on civilian health care providers is a double edged sword:</a:t>
            </a:r>
          </a:p>
          <a:p>
            <a:endParaRPr lang="en-CA" dirty="0"/>
          </a:p>
          <a:p>
            <a:r>
              <a:rPr lang="en-CA" dirty="0"/>
              <a:t>Allows for easy contracting and “purchasing” of resources but only when they are available.  Health care inflation in Canada has averaged 6-7% annually and CMP budget / PS pay rates, have not kept pace.</a:t>
            </a:r>
          </a:p>
        </p:txBody>
      </p:sp>
    </p:spTree>
    <p:extLst>
      <p:ext uri="{BB962C8B-B14F-4D97-AF65-F5344CB8AC3E}">
        <p14:creationId xmlns:p14="http://schemas.microsoft.com/office/powerpoint/2010/main" val="348871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CA" dirty="0"/>
              <a:t>This table lists the MH programs currently offered by CFHS.  Not all programs are available at all clinics.</a:t>
            </a:r>
          </a:p>
          <a:p>
            <a:endParaRPr lang="en-CA" dirty="0"/>
          </a:p>
          <a:p>
            <a:r>
              <a:rPr lang="en-CA" dirty="0"/>
              <a:t>CFHS has established targets for MH care.</a:t>
            </a:r>
          </a:p>
        </p:txBody>
      </p:sp>
    </p:spTree>
    <p:extLst>
      <p:ext uri="{BB962C8B-B14F-4D97-AF65-F5344CB8AC3E}">
        <p14:creationId xmlns:p14="http://schemas.microsoft.com/office/powerpoint/2010/main" val="197058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Several work and life stressors were assessed among Regular Force males and females who died by suicide, stressors that include failing relationship(s), friend/family suicide, family/friend death, family and/or personal illness, excessive debt, work problems or legal problems. At the time of death, all (100%) Regular Force males that died by suicide in 2022 were reported to have had at least one of these work and/or life stressors and a majority (83.3%) had two or more concomitant stressors prior to their death</a:t>
            </a:r>
          </a:p>
          <a:p>
            <a:endParaRPr lang="en-CA" dirty="0"/>
          </a:p>
          <a:p>
            <a:r>
              <a:rPr lang="en-CA" dirty="0"/>
              <a:t>Mental Health Diagnoses among the Regular Force Males that Died by Suicide in 2022 and the Regular Force Females that Died by Suicide over 2018 –</a:t>
            </a:r>
          </a:p>
          <a:p>
            <a:endParaRPr lang="en-CA" dirty="0"/>
          </a:p>
          <a:p>
            <a:r>
              <a:rPr lang="en-CA" dirty="0"/>
              <a:t>1. The mental disorders that were identified among the Regular Force males at the time of their suicide death in 2022 included</a:t>
            </a:r>
          </a:p>
          <a:p>
            <a:r>
              <a:rPr lang="en-CA" dirty="0"/>
              <a:t>	a) depressive disorders (25.0%),</a:t>
            </a:r>
          </a:p>
          <a:p>
            <a:r>
              <a:rPr lang="en-CA" dirty="0"/>
              <a:t>	b) anxiety disorders (16.7%),</a:t>
            </a:r>
          </a:p>
          <a:p>
            <a:r>
              <a:rPr lang="en-CA" dirty="0"/>
              <a:t>	c)  post-traumatic stress disorder (PTSD) (8.3%)</a:t>
            </a:r>
          </a:p>
          <a:p>
            <a:r>
              <a:rPr lang="en-CA" dirty="0"/>
              <a:t>	d) and other (non-PTSD) trauma and stress-related disorders (25.0%). </a:t>
            </a:r>
          </a:p>
          <a:p>
            <a:endParaRPr lang="en-CA" dirty="0"/>
          </a:p>
          <a:p>
            <a:r>
              <a:rPr lang="en-CA" dirty="0"/>
              <a:t>2. A documented addiction or substance use disorder was reported in 8.3% of these suicide deaths and 16.7% had a traumatic brain injury in the past. </a:t>
            </a:r>
          </a:p>
          <a:p>
            <a:endParaRPr lang="en-CA" dirty="0"/>
          </a:p>
          <a:p>
            <a:r>
              <a:rPr lang="en-CA" dirty="0"/>
              <a:t>3. A moderate fraction (25.0%) had at least two active mental health problems at the time of death (i.e., a combination that could include: depressive disorders, trauma and stress-related disorders, anxiety disorders, addictions or substance-use disorders, traumatic brain injury or personality disorders). </a:t>
            </a:r>
          </a:p>
          <a:p>
            <a:endParaRPr lang="en-CA" dirty="0"/>
          </a:p>
          <a:p>
            <a:r>
              <a:rPr lang="en-CA" dirty="0"/>
              <a:t>4. Additionally, there was documented evidence of prior suicidal ideation and/or prior suicide attempts among 66.7% of the Regular Force male suicides in 2022. </a:t>
            </a:r>
          </a:p>
          <a:p>
            <a:endParaRPr lang="en-CA" dirty="0"/>
          </a:p>
          <a:p>
            <a:r>
              <a:rPr lang="en-CA" dirty="0"/>
              <a:t>5. In comparison, the mental disorders that were identified among the Regular Force females at the time of their suicide death in 2018 – 2022 included depressive disorders (33.3%), anxiety disorders (33.3%), PTSD (16.7%) and other (non-PTSD) trauma and stress-related disorders (16.7%). A documented addiction or substance use disorder was reported in 33.3% of these suicide deaths and 33.3% had been identified with a personality disorder. It was common (66.7%) for these members to have at least two active mental health problems at the time of death. Additionally, there was documented evidence of prior suicidal ideation and/or prior suicide attempts among 50.0% of the Regular Force female suicides during 2018 – 2022.</a:t>
            </a:r>
          </a:p>
        </p:txBody>
      </p:sp>
      <p:sp>
        <p:nvSpPr>
          <p:cNvPr id="4" name="Slide Number Placeholder 3"/>
          <p:cNvSpPr>
            <a:spLocks noGrp="1"/>
          </p:cNvSpPr>
          <p:nvPr>
            <p:ph type="sldNum" sz="quarter" idx="5"/>
          </p:nvPr>
        </p:nvSpPr>
        <p:spPr/>
        <p:txBody>
          <a:bodyPr/>
          <a:lstStyle/>
          <a:p>
            <a:pPr>
              <a:defRPr/>
            </a:pPr>
            <a:fld id="{893FD9B1-8360-42FA-B388-C6F1E04AA06A}" type="slidenum">
              <a:rPr lang="en-CA" smtClean="0"/>
              <a:pPr>
                <a:defRPr/>
              </a:pPr>
              <a:t>7</a:t>
            </a:fld>
            <a:endParaRPr lang="en-CA"/>
          </a:p>
        </p:txBody>
      </p:sp>
    </p:spTree>
    <p:extLst>
      <p:ext uri="{BB962C8B-B14F-4D97-AF65-F5344CB8AC3E}">
        <p14:creationId xmlns:p14="http://schemas.microsoft.com/office/powerpoint/2010/main" val="1842793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9824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826090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cover_1_op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15" descr="466px-Canadian_Forces_emblem_svg"/>
          <p:cNvPicPr>
            <a:picLocks noChangeAspect="1" noChangeArrowheads="1"/>
          </p:cNvPicPr>
          <p:nvPr userDrawn="1"/>
        </p:nvPicPr>
        <p:blipFill>
          <a:blip r:embed="rId3"/>
          <a:srcRect/>
          <a:stretch>
            <a:fillRect/>
          </a:stretch>
        </p:blipFill>
        <p:spPr bwMode="auto">
          <a:xfrm>
            <a:off x="7772400" y="152400"/>
            <a:ext cx="533400" cy="687388"/>
          </a:xfrm>
          <a:prstGeom prst="rect">
            <a:avLst/>
          </a:prstGeom>
          <a:noFill/>
          <a:ln w="9525">
            <a:noFill/>
            <a:miter lim="800000"/>
            <a:headEnd/>
            <a:tailEnd/>
          </a:ln>
        </p:spPr>
      </p:pic>
      <p:sp>
        <p:nvSpPr>
          <p:cNvPr id="2" name="Title 1"/>
          <p:cNvSpPr>
            <a:spLocks noGrp="1"/>
          </p:cNvSpPr>
          <p:nvPr>
            <p:ph type="ctrTitle"/>
          </p:nvPr>
        </p:nvSpPr>
        <p:spPr>
          <a:xfrm>
            <a:off x="685800" y="3657603"/>
            <a:ext cx="7772400" cy="646331"/>
          </a:xfrm>
        </p:spPr>
        <p:txBody>
          <a:bodyPr>
            <a:normAutofit/>
          </a:bodyPr>
          <a:lstStyle>
            <a:lvl1pPr algn="ctr">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415141"/>
            <a:ext cx="7772400" cy="461665"/>
          </a:xfrm>
        </p:spPr>
        <p:txBody>
          <a:bodyPr>
            <a:normAutofit/>
          </a:bodyPr>
          <a:lstStyle>
            <a:lvl1pPr marL="0" indent="0" algn="ctr">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453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0880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0246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0468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5929931"/>
            <a:ext cx="8239126"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1287496"/>
            <a:ext cx="8239127" cy="2324101"/>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3611595"/>
            <a:ext cx="8239125" cy="952501"/>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9691619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433387" y="-647700"/>
            <a:ext cx="10029825"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52438" y="3562350"/>
            <a:ext cx="8239125" cy="2324100"/>
          </a:xfrm>
          <a:prstGeom prst="rect">
            <a:avLst/>
          </a:prstGeom>
        </p:spPr>
        <p:txBody>
          <a:bodyPr anchor="b"/>
          <a:lstStyle>
            <a:lvl1pPr>
              <a:defRPr sz="4350" spc="-87"/>
            </a:lvl1pPr>
          </a:lstStyle>
          <a:p>
            <a:r>
              <a:t>Presentation Title</a:t>
            </a:r>
          </a:p>
        </p:txBody>
      </p:sp>
      <p:sp>
        <p:nvSpPr>
          <p:cNvPr id="23" name="Author and Date"/>
          <p:cNvSpPr txBox="1">
            <a:spLocks noGrp="1"/>
          </p:cNvSpPr>
          <p:nvPr>
            <p:ph type="body" sz="quarter" idx="22" hasCustomPrompt="1"/>
          </p:nvPr>
        </p:nvSpPr>
        <p:spPr>
          <a:xfrm>
            <a:off x="452884" y="553069"/>
            <a:ext cx="8238233"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24" name="Body Level One…"/>
          <p:cNvSpPr txBox="1">
            <a:spLocks noGrp="1"/>
          </p:cNvSpPr>
          <p:nvPr>
            <p:ph type="body" sz="quarter" idx="1" hasCustomPrompt="1"/>
          </p:nvPr>
        </p:nvSpPr>
        <p:spPr>
          <a:xfrm>
            <a:off x="452438" y="5804955"/>
            <a:ext cx="8239125" cy="558476"/>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861201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4114800" y="-101600"/>
            <a:ext cx="4554314"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52438" y="635000"/>
            <a:ext cx="3667125"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452438" y="3530288"/>
            <a:ext cx="3667125" cy="2692712"/>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500563" y="6523450"/>
            <a:ext cx="208390" cy="20646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6919727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6710999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782488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52438" y="1186481"/>
            <a:ext cx="3667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61" name="Body Level One…"/>
          <p:cNvSpPr txBox="1">
            <a:spLocks noGrp="1"/>
          </p:cNvSpPr>
          <p:nvPr>
            <p:ph type="body" sz="half" idx="1" hasCustomPrompt="1"/>
          </p:nvPr>
        </p:nvSpPr>
        <p:spPr>
          <a:xfrm>
            <a:off x="452438" y="2124252"/>
            <a:ext cx="3667125" cy="4128315"/>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4572000" y="-203633"/>
            <a:ext cx="4093828"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52438" y="539750"/>
            <a:ext cx="3667125"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385769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52436" y="2266950"/>
            <a:ext cx="8239127" cy="2324100"/>
          </a:xfrm>
          <a:prstGeom prst="rect">
            <a:avLst/>
          </a:prstGeom>
        </p:spPr>
        <p:txBody>
          <a:bodyPr anchor="ctr"/>
          <a:lstStyle>
            <a:lvl1pPr>
              <a:defRPr sz="4350" b="0" spc="-87">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500563" y="6523450"/>
            <a:ext cx="208390" cy="206467"/>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0997472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52438" y="539750"/>
            <a:ext cx="8239125"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521682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52438" y="539750"/>
            <a:ext cx="8239125"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309563">
              <a:lnSpc>
                <a:spcPct val="100000"/>
              </a:lnSpc>
              <a:spcBef>
                <a:spcPts val="675"/>
              </a:spcBef>
              <a:buSzTx/>
              <a:buNone/>
              <a:defRPr sz="2063" spc="-21"/>
            </a:lvl1pPr>
            <a:lvl2pPr marL="0" indent="171450" defTabSz="309563">
              <a:lnSpc>
                <a:spcPct val="100000"/>
              </a:lnSpc>
              <a:spcBef>
                <a:spcPts val="675"/>
              </a:spcBef>
              <a:buSzTx/>
              <a:buNone/>
              <a:defRPr sz="2063" spc="-21"/>
            </a:lvl2pPr>
            <a:lvl3pPr marL="0" indent="342900" defTabSz="309563">
              <a:lnSpc>
                <a:spcPct val="100000"/>
              </a:lnSpc>
              <a:spcBef>
                <a:spcPts val="675"/>
              </a:spcBef>
              <a:buSzTx/>
              <a:buNone/>
              <a:defRPr sz="2063" spc="-21"/>
            </a:lvl3pPr>
            <a:lvl4pPr marL="0" indent="514350" defTabSz="309563">
              <a:lnSpc>
                <a:spcPct val="100000"/>
              </a:lnSpc>
              <a:spcBef>
                <a:spcPts val="675"/>
              </a:spcBef>
              <a:buSzTx/>
              <a:buNone/>
              <a:defRPr sz="2063" spc="-21"/>
            </a:lvl4pPr>
            <a:lvl5pPr marL="0" indent="685800" defTabSz="309563">
              <a:lnSpc>
                <a:spcPct val="100000"/>
              </a:lnSpc>
              <a:spcBef>
                <a:spcPts val="675"/>
              </a:spcBef>
              <a:buSzTx/>
              <a:buNone/>
              <a:defRPr sz="2063" spc="-21"/>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529582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52438" y="2460422"/>
            <a:ext cx="8239125" cy="1937157"/>
          </a:xfrm>
          <a:prstGeom prst="rect">
            <a:avLst/>
          </a:prstGeom>
        </p:spPr>
        <p:txBody>
          <a:bodyPr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17145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34290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51435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68580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344138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452438" y="537964"/>
            <a:ext cx="8239125" cy="3620792"/>
          </a:xfrm>
          <a:prstGeom prst="rect">
            <a:avLst/>
          </a:prstGeom>
        </p:spPr>
        <p:txBody>
          <a:bodyPr anchor="b"/>
          <a:lstStyle>
            <a:lvl1pPr marL="0" indent="0" algn="ctr">
              <a:lnSpc>
                <a:spcPct val="80000"/>
              </a:lnSpc>
              <a:spcBef>
                <a:spcPts val="0"/>
              </a:spcBef>
              <a:buSzTx/>
              <a:buNone/>
              <a:defRPr sz="9375" b="1" spc="-94"/>
            </a:lvl1pPr>
            <a:lvl2pPr marL="0" indent="171450" algn="ctr">
              <a:lnSpc>
                <a:spcPct val="80000"/>
              </a:lnSpc>
              <a:spcBef>
                <a:spcPts val="0"/>
              </a:spcBef>
              <a:buSzTx/>
              <a:buNone/>
              <a:defRPr sz="9375" b="1" spc="-94"/>
            </a:lvl2pPr>
            <a:lvl3pPr marL="0" indent="342900" algn="ctr">
              <a:lnSpc>
                <a:spcPct val="80000"/>
              </a:lnSpc>
              <a:spcBef>
                <a:spcPts val="0"/>
              </a:spcBef>
              <a:buSzTx/>
              <a:buNone/>
              <a:defRPr sz="9375" b="1" spc="-94"/>
            </a:lvl3pPr>
            <a:lvl4pPr marL="0" indent="514350" algn="ctr">
              <a:lnSpc>
                <a:spcPct val="80000"/>
              </a:lnSpc>
              <a:spcBef>
                <a:spcPts val="0"/>
              </a:spcBef>
              <a:buSzTx/>
              <a:buNone/>
              <a:defRPr sz="9375" b="1" spc="-94"/>
            </a:lvl4pPr>
            <a:lvl5pPr marL="0" indent="685800" algn="ctr">
              <a:lnSpc>
                <a:spcPct val="80000"/>
              </a:lnSpc>
              <a:spcBef>
                <a:spcPts val="0"/>
              </a:spcBef>
              <a:buSzTx/>
              <a:buNone/>
              <a:defRPr sz="9375" b="1" spc="-9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52438" y="4131090"/>
            <a:ext cx="8239125" cy="467390"/>
          </a:xfrm>
          <a:prstGeom prst="rect">
            <a:avLst/>
          </a:prstGeom>
        </p:spPr>
        <p:txBody>
          <a:bodyPr lIns="45719" tIns="45719" rIns="45719" bIns="45719"/>
          <a:lstStyle>
            <a:lvl1pPr marL="0" indent="0" algn="ctr" defTabSz="309563">
              <a:lnSpc>
                <a:spcPct val="100000"/>
              </a:lnSpc>
              <a:spcBef>
                <a:spcPts val="0"/>
              </a:spcBef>
              <a:buSzTx/>
              <a:buNone/>
              <a:defRPr sz="2063"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348183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11259" y="5337727"/>
            <a:ext cx="7575020" cy="318490"/>
          </a:xfrm>
          <a:prstGeom prst="rect">
            <a:avLst/>
          </a:prstGeom>
        </p:spPr>
        <p:txBody>
          <a:bodyPr lIns="45719" tIns="45719" rIns="45719" bIns="45719"/>
          <a:lstStyle>
            <a:lvl1pPr marL="0" indent="0" defTabSz="309563">
              <a:lnSpc>
                <a:spcPct val="100000"/>
              </a:lnSpc>
              <a:spcBef>
                <a:spcPts val="0"/>
              </a:spcBef>
              <a:buSzTx/>
              <a:buNone/>
              <a:defRPr sz="1350" b="1"/>
            </a:lvl1pPr>
          </a:lstStyle>
          <a:p>
            <a:r>
              <a:t>Attribution</a:t>
            </a:r>
          </a:p>
        </p:txBody>
      </p:sp>
      <p:sp>
        <p:nvSpPr>
          <p:cNvPr id="116" name="Body Level One…"/>
          <p:cNvSpPr txBox="1">
            <a:spLocks noGrp="1"/>
          </p:cNvSpPr>
          <p:nvPr>
            <p:ph type="body" sz="half" idx="1" hasCustomPrompt="1"/>
          </p:nvPr>
        </p:nvSpPr>
        <p:spPr>
          <a:xfrm>
            <a:off x="657721" y="2469930"/>
            <a:ext cx="7828558" cy="1918140"/>
          </a:xfrm>
          <a:prstGeom prst="rect">
            <a:avLst/>
          </a:prstGeom>
        </p:spPr>
        <p:txBody>
          <a:bodyPr/>
          <a:lstStyle>
            <a:lvl1pPr marL="239596" indent="-176213">
              <a:spcBef>
                <a:spcPts val="0"/>
              </a:spcBef>
              <a:buSzTx/>
              <a:buNone/>
              <a:defRPr sz="3188" spc="-64">
                <a:latin typeface="Helvetica Neue Medium"/>
                <a:ea typeface="Helvetica Neue Medium"/>
                <a:cs typeface="Helvetica Neue Medium"/>
                <a:sym typeface="Helvetica Neue Medium"/>
              </a:defRPr>
            </a:lvl1pPr>
            <a:lvl2pPr marL="239596" indent="-4763">
              <a:spcBef>
                <a:spcPts val="0"/>
              </a:spcBef>
              <a:buSzTx/>
              <a:buNone/>
              <a:defRPr sz="3188" spc="-64">
                <a:latin typeface="Helvetica Neue Medium"/>
                <a:ea typeface="Helvetica Neue Medium"/>
                <a:cs typeface="Helvetica Neue Medium"/>
                <a:sym typeface="Helvetica Neue Medium"/>
              </a:defRPr>
            </a:lvl2pPr>
            <a:lvl3pPr marL="239596" indent="166688">
              <a:spcBef>
                <a:spcPts val="0"/>
              </a:spcBef>
              <a:buSzTx/>
              <a:buNone/>
              <a:defRPr sz="3188" spc="-64">
                <a:latin typeface="Helvetica Neue Medium"/>
                <a:ea typeface="Helvetica Neue Medium"/>
                <a:cs typeface="Helvetica Neue Medium"/>
                <a:sym typeface="Helvetica Neue Medium"/>
              </a:defRPr>
            </a:lvl3pPr>
            <a:lvl4pPr marL="239596" indent="338138">
              <a:spcBef>
                <a:spcPts val="0"/>
              </a:spcBef>
              <a:buSzTx/>
              <a:buNone/>
              <a:defRPr sz="3188" spc="-64">
                <a:latin typeface="Helvetica Neue Medium"/>
                <a:ea typeface="Helvetica Neue Medium"/>
                <a:cs typeface="Helvetica Neue Medium"/>
                <a:sym typeface="Helvetica Neue Medium"/>
              </a:defRPr>
            </a:lvl4pPr>
            <a:lvl5pPr marL="239596" indent="509588">
              <a:spcBef>
                <a:spcPts val="0"/>
              </a:spcBef>
              <a:buSzTx/>
              <a:buNone/>
              <a:defRPr sz="3188" spc="-6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5931416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5910263" y="508000"/>
            <a:ext cx="2789662" cy="2974839"/>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5062538" y="1989138"/>
            <a:ext cx="3914775" cy="607509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52388" y="247650"/>
            <a:ext cx="622935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1607135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500063" y="-2762250"/>
            <a:ext cx="10144125"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77429395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6813048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grpSp>
        <p:nvGrpSpPr>
          <p:cNvPr id="152" name="Group 6"/>
          <p:cNvGrpSpPr/>
          <p:nvPr/>
        </p:nvGrpSpPr>
        <p:grpSpPr>
          <a:xfrm>
            <a:off x="-2937" y="3"/>
            <a:ext cx="9149874" cy="579764"/>
            <a:chOff x="0" y="0"/>
            <a:chExt cx="24399662" cy="1159526"/>
          </a:xfrm>
        </p:grpSpPr>
        <p:sp>
          <p:nvSpPr>
            <p:cNvPr id="149" name="Rectangle 16"/>
            <p:cNvSpPr/>
            <p:nvPr/>
          </p:nvSpPr>
          <p:spPr>
            <a:xfrm>
              <a:off x="3" y="-1"/>
              <a:ext cx="24399660" cy="784538"/>
            </a:xfrm>
            <a:prstGeom prst="rect">
              <a:avLst/>
            </a:prstGeom>
            <a:gradFill flip="none" rotWithShape="1">
              <a:gsLst>
                <a:gs pos="0">
                  <a:srgbClr val="7E1010"/>
                </a:gs>
                <a:gs pos="50000">
                  <a:srgbClr val="0A4E26"/>
                </a:gs>
                <a:gs pos="100000">
                  <a:srgbClr val="20558A"/>
                </a:gs>
              </a:gsLst>
              <a:lin ang="2700000" scaled="0"/>
            </a:gradFill>
            <a:ln w="12700" cap="flat">
              <a:noFill/>
              <a:miter lim="400000"/>
            </a:ln>
            <a:effectLst/>
          </p:spPr>
          <p:txBody>
            <a:bodyPr wrap="square" lIns="91439" tIns="91439" rIns="91439" bIns="91439" numCol="1" anchor="ctr">
              <a:noAutofit/>
            </a:bodyPr>
            <a:lstStyle/>
            <a:p>
              <a:pPr algn="ctr" defTabSz="685800" fontAlgn="auto" hangingPunct="0">
                <a:spcBef>
                  <a:spcPts val="0"/>
                </a:spcBef>
                <a:spcAft>
                  <a:spcPts val="0"/>
                </a:spcAft>
                <a:defRPr sz="2600">
                  <a:solidFill>
                    <a:srgbClr val="FFFFFF"/>
                  </a:solidFill>
                  <a:latin typeface="Calibri"/>
                  <a:ea typeface="Calibri"/>
                  <a:cs typeface="Calibri"/>
                  <a:sym typeface="Calibri"/>
                </a:defRPr>
              </a:pPr>
              <a:endParaRPr sz="975" kern="0">
                <a:solidFill>
                  <a:srgbClr val="FFFFFF"/>
                </a:solidFill>
                <a:latin typeface="Calibri"/>
                <a:ea typeface="Calibri"/>
                <a:cs typeface="Calibri"/>
                <a:sym typeface="Calibri"/>
              </a:endParaRPr>
            </a:p>
          </p:txBody>
        </p:sp>
        <p:pic>
          <p:nvPicPr>
            <p:cNvPr id="150" name="Picture 17" descr="Picture 17"/>
            <p:cNvPicPr>
              <a:picLocks noChangeAspect="1"/>
            </p:cNvPicPr>
            <p:nvPr/>
          </p:nvPicPr>
          <p:blipFill>
            <a:blip r:embed="rId2"/>
            <a:stretch>
              <a:fillRect/>
            </a:stretch>
          </p:blipFill>
          <p:spPr>
            <a:xfrm>
              <a:off x="7831" y="747356"/>
              <a:ext cx="24391568" cy="224203"/>
            </a:xfrm>
            <a:prstGeom prst="rect">
              <a:avLst/>
            </a:prstGeom>
            <a:ln w="12700" cap="flat">
              <a:noFill/>
              <a:miter lim="400000"/>
            </a:ln>
            <a:effectLst/>
          </p:spPr>
        </p:pic>
        <p:pic>
          <p:nvPicPr>
            <p:cNvPr id="151" name="Picture 18" descr="Picture 18"/>
            <p:cNvPicPr>
              <a:picLocks noChangeAspect="1"/>
            </p:cNvPicPr>
            <p:nvPr/>
          </p:nvPicPr>
          <p:blipFill>
            <a:blip r:embed="rId3"/>
            <a:stretch>
              <a:fillRect/>
            </a:stretch>
          </p:blipFill>
          <p:spPr>
            <a:xfrm>
              <a:off x="0" y="971484"/>
              <a:ext cx="24391831" cy="188043"/>
            </a:xfrm>
            <a:prstGeom prst="rect">
              <a:avLst/>
            </a:prstGeom>
            <a:ln w="12700" cap="flat">
              <a:noFill/>
              <a:miter lim="400000"/>
            </a:ln>
            <a:effectLst/>
          </p:spPr>
        </p:pic>
      </p:grpSp>
      <p:sp>
        <p:nvSpPr>
          <p:cNvPr id="153" name="Click To Edit Master Title Style"/>
          <p:cNvSpPr txBox="1">
            <a:spLocks noGrp="1"/>
          </p:cNvSpPr>
          <p:nvPr>
            <p:ph type="title" hasCustomPrompt="1"/>
          </p:nvPr>
        </p:nvSpPr>
        <p:spPr>
          <a:xfrm>
            <a:off x="628650" y="579735"/>
            <a:ext cx="7886700" cy="696835"/>
          </a:xfrm>
          <a:prstGeom prst="rect">
            <a:avLst/>
          </a:prstGeom>
        </p:spPr>
        <p:txBody>
          <a:bodyPr lIns="91439" tIns="91439" rIns="91439" bIns="91439" anchor="ctr"/>
          <a:lstStyle>
            <a:lvl1pPr defTabSz="685800">
              <a:lnSpc>
                <a:spcPct val="90000"/>
              </a:lnSpc>
              <a:defRPr sz="3300" b="0" spc="0">
                <a:latin typeface="Calibri Light"/>
                <a:ea typeface="Calibri Light"/>
                <a:cs typeface="Calibri Light"/>
                <a:sym typeface="Calibri Light"/>
              </a:defRPr>
            </a:lvl1pPr>
          </a:lstStyle>
          <a:p>
            <a:r>
              <a:t>Click To Edit Master Title Style</a:t>
            </a:r>
          </a:p>
        </p:txBody>
      </p:sp>
      <p:sp>
        <p:nvSpPr>
          <p:cNvPr id="154" name="Body Level One…"/>
          <p:cNvSpPr txBox="1">
            <a:spLocks noGrp="1"/>
          </p:cNvSpPr>
          <p:nvPr>
            <p:ph type="body" idx="1"/>
          </p:nvPr>
        </p:nvSpPr>
        <p:spPr>
          <a:xfrm>
            <a:off x="628650" y="1276569"/>
            <a:ext cx="7886700" cy="4900395"/>
          </a:xfrm>
          <a:prstGeom prst="rect">
            <a:avLst/>
          </a:prstGeom>
        </p:spPr>
        <p:txBody>
          <a:bodyPr lIns="91439" tIns="91439" rIns="91439" bIns="91439"/>
          <a:lstStyle>
            <a:lvl1pPr marL="171450" indent="-171450" defTabSz="685800">
              <a:spcBef>
                <a:spcPts val="750"/>
              </a:spcBef>
              <a:buSzPct val="100000"/>
              <a:buFont typeface="Arial"/>
              <a:defRPr sz="2100">
                <a:latin typeface="Calibri"/>
                <a:ea typeface="Calibri"/>
                <a:cs typeface="Calibri"/>
                <a:sym typeface="Calibri"/>
              </a:defRPr>
            </a:lvl1pPr>
            <a:lvl2pPr marL="371475" indent="-200025" defTabSz="685800">
              <a:spcBef>
                <a:spcPts val="750"/>
              </a:spcBef>
              <a:buSzPct val="100000"/>
              <a:buFont typeface="Arial"/>
              <a:defRPr sz="2100">
                <a:latin typeface="Calibri"/>
                <a:ea typeface="Calibri"/>
                <a:cs typeface="Calibri"/>
                <a:sym typeface="Calibri"/>
              </a:defRPr>
            </a:lvl2pPr>
            <a:lvl3pPr marL="582930" indent="-240030" defTabSz="685800">
              <a:spcBef>
                <a:spcPts val="750"/>
              </a:spcBef>
              <a:buSzPct val="100000"/>
              <a:buFont typeface="Arial"/>
              <a:defRPr sz="2100">
                <a:latin typeface="Calibri"/>
                <a:ea typeface="Calibri"/>
                <a:cs typeface="Calibri"/>
                <a:sym typeface="Calibri"/>
              </a:defRPr>
            </a:lvl3pPr>
            <a:lvl4pPr marL="781050" indent="-266700" defTabSz="685800">
              <a:spcBef>
                <a:spcPts val="750"/>
              </a:spcBef>
              <a:buSzPct val="100000"/>
              <a:buFont typeface="Arial"/>
              <a:defRPr sz="2100">
                <a:latin typeface="Calibri"/>
                <a:ea typeface="Calibri"/>
                <a:cs typeface="Calibri"/>
                <a:sym typeface="Calibri"/>
              </a:defRPr>
            </a:lvl4pPr>
            <a:lvl5pPr marL="952500" indent="-266700" defTabSz="685800">
              <a:spcBef>
                <a:spcPts val="750"/>
              </a:spcBef>
              <a:buSzPct val="100000"/>
              <a:buFont typeface="Arial"/>
              <a:defRPr sz="21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5" name="TextBox 4"/>
          <p:cNvSpPr txBox="1"/>
          <p:nvPr/>
        </p:nvSpPr>
        <p:spPr>
          <a:xfrm>
            <a:off x="-8807" y="179934"/>
            <a:ext cx="7749159" cy="923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defTabSz="1828800">
              <a:defRPr sz="1600" b="1">
                <a:solidFill>
                  <a:srgbClr val="FFFFFF"/>
                </a:solidFill>
                <a:latin typeface="Arial"/>
                <a:ea typeface="Arial"/>
                <a:cs typeface="Arial"/>
                <a:sym typeface="Arial"/>
              </a:defRPr>
            </a:lvl1pPr>
          </a:lstStyle>
          <a:p>
            <a:pPr algn="ctr" fontAlgn="auto" hangingPunct="0">
              <a:spcBef>
                <a:spcPts val="0"/>
              </a:spcBef>
              <a:spcAft>
                <a:spcPts val="0"/>
              </a:spcAft>
            </a:pPr>
            <a:r>
              <a:rPr sz="600" kern="0"/>
              <a:t>CANADIAN FORCES HEALTH SERVICES GROUP           GROUPE DES SERVICES DE SANTÉ DES FORCES CANADIENNES</a:t>
            </a:r>
          </a:p>
        </p:txBody>
      </p:sp>
      <p:sp>
        <p:nvSpPr>
          <p:cNvPr id="156" name="Round Same Side Corner Rectangle 19"/>
          <p:cNvSpPr/>
          <p:nvPr/>
        </p:nvSpPr>
        <p:spPr>
          <a:xfrm rot="10800000">
            <a:off x="7910978" y="7920"/>
            <a:ext cx="510794" cy="828793"/>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24"/>
                  <a:pt x="21600" y="2958"/>
                </a:cubicBezTo>
                <a:lnTo>
                  <a:pt x="21600" y="21600"/>
                </a:lnTo>
                <a:lnTo>
                  <a:pt x="0" y="21600"/>
                </a:lnTo>
                <a:lnTo>
                  <a:pt x="0" y="2958"/>
                </a:lnTo>
                <a:cubicBezTo>
                  <a:pt x="0" y="1324"/>
                  <a:pt x="1612" y="0"/>
                  <a:pt x="3600" y="0"/>
                </a:cubicBezTo>
                <a:close/>
              </a:path>
            </a:pathLst>
          </a:custGeom>
          <a:gradFill>
            <a:gsLst>
              <a:gs pos="0">
                <a:srgbClr val="20558A"/>
              </a:gs>
              <a:gs pos="48000">
                <a:srgbClr val="000000"/>
              </a:gs>
              <a:gs pos="100000">
                <a:srgbClr val="0A4E26"/>
              </a:gs>
            </a:gsLst>
          </a:gradFill>
          <a:ln w="12700">
            <a:miter lim="400000"/>
          </a:ln>
        </p:spPr>
        <p:txBody>
          <a:bodyPr tIns="34290" bIns="34290" anchor="ctr"/>
          <a:lstStyle/>
          <a:p>
            <a:pPr algn="ctr" defTabSz="685800" fontAlgn="auto" hangingPunct="0">
              <a:spcBef>
                <a:spcPts val="0"/>
              </a:spcBef>
              <a:spcAft>
                <a:spcPts val="0"/>
              </a:spcAft>
              <a:defRPr sz="3600">
                <a:solidFill>
                  <a:srgbClr val="FFFFFF"/>
                </a:solidFill>
                <a:latin typeface="Calibri"/>
                <a:ea typeface="Calibri"/>
                <a:cs typeface="Calibri"/>
                <a:sym typeface="Calibri"/>
              </a:defRPr>
            </a:pPr>
            <a:endParaRPr sz="1350" kern="0">
              <a:solidFill>
                <a:srgbClr val="FFFFFF"/>
              </a:solidFill>
              <a:latin typeface="Calibri"/>
              <a:ea typeface="Calibri"/>
              <a:cs typeface="Calibri"/>
              <a:sym typeface="Calibri"/>
            </a:endParaRPr>
          </a:p>
        </p:txBody>
      </p:sp>
      <p:pic>
        <p:nvPicPr>
          <p:cNvPr id="157" name="Picture 20" descr="Picture 20"/>
          <p:cNvPicPr>
            <a:picLocks noChangeAspect="1"/>
          </p:cNvPicPr>
          <p:nvPr/>
        </p:nvPicPr>
        <p:blipFill>
          <a:blip r:embed="rId4"/>
          <a:stretch>
            <a:fillRect/>
          </a:stretch>
        </p:blipFill>
        <p:spPr>
          <a:xfrm>
            <a:off x="7918959" y="116634"/>
            <a:ext cx="455179" cy="648956"/>
          </a:xfrm>
          <a:prstGeom prst="rect">
            <a:avLst/>
          </a:prstGeom>
          <a:ln w="12700">
            <a:miter lim="400000"/>
          </a:ln>
        </p:spPr>
      </p:pic>
      <p:grpSp>
        <p:nvGrpSpPr>
          <p:cNvPr id="161" name="Group 21"/>
          <p:cNvGrpSpPr/>
          <p:nvPr/>
        </p:nvGrpSpPr>
        <p:grpSpPr>
          <a:xfrm>
            <a:off x="-2024" y="6718458"/>
            <a:ext cx="9146024" cy="139542"/>
            <a:chOff x="0" y="0"/>
            <a:chExt cx="24389396" cy="279082"/>
          </a:xfrm>
        </p:grpSpPr>
        <p:sp>
          <p:nvSpPr>
            <p:cNvPr id="158" name="Rectangle 22"/>
            <p:cNvSpPr/>
            <p:nvPr/>
          </p:nvSpPr>
          <p:spPr>
            <a:xfrm>
              <a:off x="7183" y="171812"/>
              <a:ext cx="24382214" cy="107271"/>
            </a:xfrm>
            <a:prstGeom prst="rect">
              <a:avLst/>
            </a:prstGeom>
            <a:gradFill flip="none" rotWithShape="1">
              <a:gsLst>
                <a:gs pos="0">
                  <a:srgbClr val="7E1010"/>
                </a:gs>
                <a:gs pos="50000">
                  <a:srgbClr val="0A4E26"/>
                </a:gs>
                <a:gs pos="100000">
                  <a:srgbClr val="20558A"/>
                </a:gs>
              </a:gsLst>
              <a:lin ang="2700000" scaled="0"/>
            </a:gradFill>
            <a:ln w="12700" cap="flat">
              <a:noFill/>
              <a:miter lim="400000"/>
            </a:ln>
            <a:effectLst/>
          </p:spPr>
          <p:txBody>
            <a:bodyPr wrap="square" lIns="91439" tIns="91439" rIns="91439" bIns="91439" numCol="1" anchor="ctr">
              <a:noAutofit/>
            </a:bodyPr>
            <a:lstStyle/>
            <a:p>
              <a:pPr algn="ctr" defTabSz="685800" fontAlgn="auto" hangingPunct="0">
                <a:spcBef>
                  <a:spcPts val="0"/>
                </a:spcBef>
                <a:spcAft>
                  <a:spcPts val="0"/>
                </a:spcAft>
                <a:defRPr sz="2600">
                  <a:solidFill>
                    <a:srgbClr val="FFFFFF"/>
                  </a:solidFill>
                  <a:latin typeface="Calibri"/>
                  <a:ea typeface="Calibri"/>
                  <a:cs typeface="Calibri"/>
                  <a:sym typeface="Calibri"/>
                </a:defRPr>
              </a:pPr>
              <a:endParaRPr sz="975" kern="0">
                <a:solidFill>
                  <a:srgbClr val="FFFFFF"/>
                </a:solidFill>
                <a:latin typeface="Calibri"/>
                <a:ea typeface="Calibri"/>
                <a:cs typeface="Calibri"/>
                <a:sym typeface="Calibri"/>
              </a:endParaRPr>
            </a:p>
          </p:txBody>
        </p:sp>
        <p:pic>
          <p:nvPicPr>
            <p:cNvPr id="159" name="Picture 23" descr="Picture 23"/>
            <p:cNvPicPr>
              <a:picLocks noChangeAspect="1"/>
            </p:cNvPicPr>
            <p:nvPr/>
          </p:nvPicPr>
          <p:blipFill>
            <a:blip r:embed="rId2"/>
            <a:stretch>
              <a:fillRect/>
            </a:stretch>
          </p:blipFill>
          <p:spPr>
            <a:xfrm>
              <a:off x="5397" y="83519"/>
              <a:ext cx="24383997" cy="93726"/>
            </a:xfrm>
            <a:prstGeom prst="rect">
              <a:avLst/>
            </a:prstGeom>
            <a:ln w="12700" cap="flat">
              <a:noFill/>
              <a:miter lim="400000"/>
            </a:ln>
            <a:effectLst/>
          </p:spPr>
        </p:pic>
        <p:pic>
          <p:nvPicPr>
            <p:cNvPr id="160" name="Picture 24" descr="Picture 24"/>
            <p:cNvPicPr>
              <a:picLocks noChangeAspect="1"/>
            </p:cNvPicPr>
            <p:nvPr/>
          </p:nvPicPr>
          <p:blipFill>
            <a:blip r:embed="rId3"/>
            <a:stretch>
              <a:fillRect/>
            </a:stretch>
          </p:blipFill>
          <p:spPr>
            <a:xfrm>
              <a:off x="-1" y="-1"/>
              <a:ext cx="24389393" cy="93775"/>
            </a:xfrm>
            <a:prstGeom prst="rect">
              <a:avLst/>
            </a:prstGeom>
            <a:ln w="12700" cap="flat">
              <a:noFill/>
              <a:miter lim="400000"/>
            </a:ln>
            <a:effectLst/>
          </p:spPr>
        </p:pic>
      </p:grpSp>
      <p:sp>
        <p:nvSpPr>
          <p:cNvPr id="162" name="Slide Number"/>
          <p:cNvSpPr txBox="1">
            <a:spLocks noGrp="1"/>
          </p:cNvSpPr>
          <p:nvPr>
            <p:ph type="sldNum" sz="quarter" idx="2"/>
          </p:nvPr>
        </p:nvSpPr>
        <p:spPr>
          <a:xfrm>
            <a:off x="8711540" y="6411976"/>
            <a:ext cx="319316" cy="323163"/>
          </a:xfrm>
          <a:prstGeom prst="rect">
            <a:avLst/>
          </a:prstGeom>
        </p:spPr>
        <p:txBody>
          <a:bodyPr lIns="91439" tIns="91439" rIns="91439" bIns="91439" anchor="ctr"/>
          <a:lstStyle>
            <a:lvl1pPr defTabSz="685800">
              <a:defRPr sz="900">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5398001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74448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grpSp>
        <p:nvGrpSpPr>
          <p:cNvPr id="178" name="Group 7"/>
          <p:cNvGrpSpPr/>
          <p:nvPr/>
        </p:nvGrpSpPr>
        <p:grpSpPr>
          <a:xfrm>
            <a:off x="-2937" y="1"/>
            <a:ext cx="9146938" cy="977603"/>
            <a:chOff x="0" y="-1"/>
            <a:chExt cx="24391833" cy="1955204"/>
          </a:xfrm>
        </p:grpSpPr>
        <p:sp>
          <p:nvSpPr>
            <p:cNvPr id="169" name="Rectangle 6"/>
            <p:cNvSpPr/>
            <p:nvPr/>
          </p:nvSpPr>
          <p:spPr>
            <a:xfrm>
              <a:off x="7832" y="-1"/>
              <a:ext cx="24384001" cy="1261997"/>
            </a:xfrm>
            <a:prstGeom prst="rect">
              <a:avLst/>
            </a:prstGeom>
            <a:gradFill flip="none" rotWithShape="1">
              <a:gsLst>
                <a:gs pos="0">
                  <a:srgbClr val="7E1010"/>
                </a:gs>
                <a:gs pos="50000">
                  <a:srgbClr val="0A4E26"/>
                </a:gs>
                <a:gs pos="100000">
                  <a:srgbClr val="20558A"/>
                </a:gs>
              </a:gsLst>
              <a:lin ang="2700000" scaled="0"/>
            </a:gradFill>
            <a:ln w="12700" cap="flat">
              <a:noFill/>
              <a:miter lim="400000"/>
            </a:ln>
            <a:effectLst/>
          </p:spPr>
          <p:txBody>
            <a:bodyPr wrap="square" lIns="91439" tIns="91439" rIns="91439" bIns="91439" numCol="1" anchor="ctr">
              <a:noAutofit/>
            </a:bodyPr>
            <a:lstStyle/>
            <a:p>
              <a:pPr algn="ctr" defTabSz="685800" fontAlgn="auto" hangingPunct="0">
                <a:spcBef>
                  <a:spcPts val="0"/>
                </a:spcBef>
                <a:spcAft>
                  <a:spcPts val="0"/>
                </a:spcAft>
                <a:defRPr sz="2600">
                  <a:solidFill>
                    <a:srgbClr val="FFFFFF"/>
                  </a:solidFill>
                  <a:latin typeface="Calibri"/>
                  <a:ea typeface="Calibri"/>
                  <a:cs typeface="Calibri"/>
                  <a:sym typeface="Calibri"/>
                </a:defRPr>
              </a:pPr>
              <a:endParaRPr sz="975" kern="0">
                <a:solidFill>
                  <a:srgbClr val="FFFFFF"/>
                </a:solidFill>
                <a:latin typeface="Calibri"/>
                <a:ea typeface="Calibri"/>
                <a:cs typeface="Calibri"/>
                <a:sym typeface="Calibri"/>
              </a:endParaRPr>
            </a:p>
          </p:txBody>
        </p:sp>
        <p:pic>
          <p:nvPicPr>
            <p:cNvPr id="170" name="Picture 17" descr="Picture 17"/>
            <p:cNvPicPr>
              <a:picLocks noChangeAspect="1"/>
            </p:cNvPicPr>
            <p:nvPr/>
          </p:nvPicPr>
          <p:blipFill>
            <a:blip r:embed="rId2"/>
            <a:stretch>
              <a:fillRect/>
            </a:stretch>
          </p:blipFill>
          <p:spPr>
            <a:xfrm>
              <a:off x="7832" y="1261996"/>
              <a:ext cx="24384001" cy="377831"/>
            </a:xfrm>
            <a:prstGeom prst="rect">
              <a:avLst/>
            </a:prstGeom>
            <a:ln w="12700" cap="flat">
              <a:noFill/>
              <a:miter lim="400000"/>
            </a:ln>
            <a:effectLst/>
          </p:spPr>
        </p:pic>
        <p:pic>
          <p:nvPicPr>
            <p:cNvPr id="171" name="Picture 18" descr="Picture 18"/>
            <p:cNvPicPr>
              <a:picLocks noChangeAspect="1"/>
            </p:cNvPicPr>
            <p:nvPr/>
          </p:nvPicPr>
          <p:blipFill>
            <a:blip r:embed="rId3"/>
            <a:stretch>
              <a:fillRect/>
            </a:stretch>
          </p:blipFill>
          <p:spPr>
            <a:xfrm>
              <a:off x="0" y="1638210"/>
              <a:ext cx="24391833" cy="316993"/>
            </a:xfrm>
            <a:prstGeom prst="rect">
              <a:avLst/>
            </a:prstGeom>
            <a:ln w="12700" cap="flat">
              <a:noFill/>
              <a:miter lim="400000"/>
            </a:ln>
            <a:effectLst/>
          </p:spPr>
        </p:pic>
        <p:sp>
          <p:nvSpPr>
            <p:cNvPr id="172" name="TextBox 4"/>
            <p:cNvSpPr txBox="1"/>
            <p:nvPr/>
          </p:nvSpPr>
          <p:spPr>
            <a:xfrm>
              <a:off x="2659296" y="1371602"/>
              <a:ext cx="17050834" cy="1846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l" defTabSz="1828800">
                <a:defRPr sz="1600" b="1">
                  <a:solidFill>
                    <a:srgbClr val="FFFFFF"/>
                  </a:solidFill>
                  <a:latin typeface="Arial"/>
                  <a:ea typeface="Arial"/>
                  <a:cs typeface="Arial"/>
                  <a:sym typeface="Arial"/>
                </a:defRPr>
              </a:lvl1pPr>
            </a:lstStyle>
            <a:p>
              <a:pPr fontAlgn="auto" hangingPunct="0">
                <a:spcBef>
                  <a:spcPts val="0"/>
                </a:spcBef>
                <a:spcAft>
                  <a:spcPts val="0"/>
                </a:spcAft>
              </a:pPr>
              <a:r>
                <a:rPr sz="600" kern="0"/>
                <a:t>CANADIAN FORCES HEALTH SERVICES GROUP           GROUPE DES SERVICES DE SANTÉ DES FORCES CANADIENNES</a:t>
              </a:r>
            </a:p>
          </p:txBody>
        </p:sp>
        <p:grpSp>
          <p:nvGrpSpPr>
            <p:cNvPr id="177" name="Group 12"/>
            <p:cNvGrpSpPr/>
            <p:nvPr/>
          </p:nvGrpSpPr>
          <p:grpSpPr>
            <a:xfrm>
              <a:off x="678551" y="377275"/>
              <a:ext cx="4033565" cy="1320801"/>
              <a:chOff x="0" y="0"/>
              <a:chExt cx="4033563" cy="1320799"/>
            </a:xfrm>
          </p:grpSpPr>
          <p:grpSp>
            <p:nvGrpSpPr>
              <p:cNvPr id="175" name="Group 13"/>
              <p:cNvGrpSpPr/>
              <p:nvPr/>
            </p:nvGrpSpPr>
            <p:grpSpPr>
              <a:xfrm>
                <a:off x="1408127" y="50799"/>
                <a:ext cx="2625437" cy="1270001"/>
                <a:chOff x="0" y="0"/>
                <a:chExt cx="2625435" cy="1270000"/>
              </a:xfrm>
            </p:grpSpPr>
            <p:sp>
              <p:nvSpPr>
                <p:cNvPr id="173" name="TextBox 15"/>
                <p:cNvSpPr/>
                <p:nvPr/>
              </p:nvSpPr>
              <p:spPr>
                <a:xfrm>
                  <a:off x="0" y="0"/>
                  <a:ext cx="1270000"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defTabSz="685800" fontAlgn="auto" hangingPunct="0">
                    <a:spcBef>
                      <a:spcPts val="0"/>
                    </a:spcBef>
                    <a:spcAft>
                      <a:spcPts val="0"/>
                    </a:spcAft>
                    <a:defRPr sz="1800" b="1">
                      <a:solidFill>
                        <a:srgbClr val="BFBFBF"/>
                      </a:solidFill>
                      <a:latin typeface="Calibri"/>
                      <a:ea typeface="Calibri"/>
                      <a:cs typeface="Calibri"/>
                      <a:sym typeface="Calibri"/>
                    </a:defRPr>
                  </a:pPr>
                  <a:r>
                    <a:rPr sz="675" b="1" kern="0">
                      <a:solidFill>
                        <a:srgbClr val="BFBFBF"/>
                      </a:solidFill>
                      <a:latin typeface="Calibri"/>
                      <a:ea typeface="Calibri"/>
                      <a:cs typeface="Calibri"/>
                      <a:sym typeface="Calibri"/>
                    </a:rPr>
                    <a:t>National </a:t>
                  </a:r>
                </a:p>
                <a:p>
                  <a:pPr defTabSz="685800" fontAlgn="auto" hangingPunct="0">
                    <a:spcBef>
                      <a:spcPts val="0"/>
                    </a:spcBef>
                    <a:spcAft>
                      <a:spcPts val="0"/>
                    </a:spcAft>
                    <a:defRPr sz="1800" b="1">
                      <a:solidFill>
                        <a:srgbClr val="BFBFBF"/>
                      </a:solidFill>
                      <a:latin typeface="Calibri"/>
                      <a:ea typeface="Calibri"/>
                      <a:cs typeface="Calibri"/>
                      <a:sym typeface="Calibri"/>
                    </a:defRPr>
                  </a:pPr>
                  <a:r>
                    <a:rPr sz="675" b="1" kern="0">
                      <a:solidFill>
                        <a:srgbClr val="BFBFBF"/>
                      </a:solidFill>
                      <a:latin typeface="Calibri"/>
                      <a:ea typeface="Calibri"/>
                      <a:cs typeface="Calibri"/>
                      <a:sym typeface="Calibri"/>
                    </a:rPr>
                    <a:t>Defence</a:t>
                  </a:r>
                </a:p>
              </p:txBody>
            </p:sp>
            <p:sp>
              <p:nvSpPr>
                <p:cNvPr id="174" name="TextBox 16"/>
                <p:cNvSpPr/>
                <p:nvPr/>
              </p:nvSpPr>
              <p:spPr>
                <a:xfrm>
                  <a:off x="1355435"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9" tIns="91439" rIns="91439" bIns="91439" numCol="1" anchor="t">
                  <a:spAutoFit/>
                </a:bodyPr>
                <a:lstStyle/>
                <a:p>
                  <a:pPr defTabSz="685800" fontAlgn="auto" hangingPunct="0">
                    <a:spcBef>
                      <a:spcPts val="0"/>
                    </a:spcBef>
                    <a:spcAft>
                      <a:spcPts val="0"/>
                    </a:spcAft>
                    <a:defRPr sz="1800" b="1">
                      <a:solidFill>
                        <a:srgbClr val="BFBFBF"/>
                      </a:solidFill>
                      <a:latin typeface="Calibri"/>
                      <a:ea typeface="Calibri"/>
                      <a:cs typeface="Calibri"/>
                      <a:sym typeface="Calibri"/>
                    </a:defRPr>
                  </a:pPr>
                  <a:r>
                    <a:rPr sz="675" b="1" kern="0">
                      <a:solidFill>
                        <a:srgbClr val="BFBFBF"/>
                      </a:solidFill>
                      <a:latin typeface="Calibri"/>
                      <a:ea typeface="Calibri"/>
                      <a:cs typeface="Calibri"/>
                      <a:sym typeface="Calibri"/>
                    </a:rPr>
                    <a:t>Défence</a:t>
                  </a:r>
                </a:p>
                <a:p>
                  <a:pPr defTabSz="685800" fontAlgn="auto" hangingPunct="0">
                    <a:spcBef>
                      <a:spcPts val="0"/>
                    </a:spcBef>
                    <a:spcAft>
                      <a:spcPts val="0"/>
                    </a:spcAft>
                    <a:defRPr sz="1800" b="1">
                      <a:solidFill>
                        <a:srgbClr val="BFBFBF"/>
                      </a:solidFill>
                      <a:latin typeface="Calibri"/>
                      <a:ea typeface="Calibri"/>
                      <a:cs typeface="Calibri"/>
                      <a:sym typeface="Calibri"/>
                    </a:defRPr>
                  </a:pPr>
                  <a:r>
                    <a:rPr sz="675" b="1" kern="0">
                      <a:solidFill>
                        <a:srgbClr val="BFBFBF"/>
                      </a:solidFill>
                      <a:latin typeface="Calibri"/>
                      <a:ea typeface="Calibri"/>
                      <a:cs typeface="Calibri"/>
                      <a:sym typeface="Calibri"/>
                    </a:rPr>
                    <a:t>Nationale</a:t>
                  </a:r>
                </a:p>
              </p:txBody>
            </p:sp>
          </p:grpSp>
          <p:pic>
            <p:nvPicPr>
              <p:cNvPr id="176" name="Picture 14" descr="Picture 14"/>
              <p:cNvPicPr>
                <a:picLocks noChangeAspect="1"/>
              </p:cNvPicPr>
              <p:nvPr/>
            </p:nvPicPr>
            <p:blipFill>
              <a:blip r:embed="rId4"/>
              <a:stretch>
                <a:fillRect/>
              </a:stretch>
            </p:blipFill>
            <p:spPr>
              <a:xfrm>
                <a:off x="0" y="0"/>
                <a:ext cx="1247415" cy="738665"/>
              </a:xfrm>
              <a:prstGeom prst="rect">
                <a:avLst/>
              </a:prstGeom>
              <a:ln w="12700" cap="flat">
                <a:noFill/>
                <a:miter lim="400000"/>
              </a:ln>
              <a:effectLst/>
            </p:spPr>
          </p:pic>
        </p:grpSp>
      </p:grpSp>
      <p:sp>
        <p:nvSpPr>
          <p:cNvPr id="179" name="Click To Edit Master Title Style"/>
          <p:cNvSpPr txBox="1">
            <a:spLocks noGrp="1"/>
          </p:cNvSpPr>
          <p:nvPr>
            <p:ph type="title" hasCustomPrompt="1"/>
          </p:nvPr>
        </p:nvSpPr>
        <p:spPr>
          <a:xfrm>
            <a:off x="685800" y="1412351"/>
            <a:ext cx="7772400" cy="2097613"/>
          </a:xfrm>
          <a:prstGeom prst="rect">
            <a:avLst/>
          </a:prstGeom>
        </p:spPr>
        <p:txBody>
          <a:bodyPr lIns="91439" tIns="91439" rIns="91439" bIns="91439" anchor="b"/>
          <a:lstStyle>
            <a:lvl1pPr algn="ctr" defTabSz="685800">
              <a:lnSpc>
                <a:spcPct val="90000"/>
              </a:lnSpc>
              <a:defRPr sz="4500" b="0" spc="0">
                <a:latin typeface="Calibri Light"/>
                <a:ea typeface="Calibri Light"/>
                <a:cs typeface="Calibri Light"/>
                <a:sym typeface="Calibri Light"/>
              </a:defRPr>
            </a:lvl1pPr>
          </a:lstStyle>
          <a:p>
            <a:r>
              <a:t>Click To Edit Master Title Style</a:t>
            </a:r>
          </a:p>
        </p:txBody>
      </p:sp>
      <p:sp>
        <p:nvSpPr>
          <p:cNvPr id="180" name="Body Level One…"/>
          <p:cNvSpPr txBox="1">
            <a:spLocks noGrp="1"/>
          </p:cNvSpPr>
          <p:nvPr>
            <p:ph type="body" sz="half" idx="1"/>
          </p:nvPr>
        </p:nvSpPr>
        <p:spPr>
          <a:xfrm>
            <a:off x="1143000" y="3602038"/>
            <a:ext cx="6858000" cy="2754315"/>
          </a:xfrm>
          <a:prstGeom prst="rect">
            <a:avLst/>
          </a:prstGeom>
        </p:spPr>
        <p:txBody>
          <a:bodyPr lIns="91439" tIns="91439" rIns="91439" bIns="91439"/>
          <a:lstStyle>
            <a:lvl1pPr marL="0" indent="0" algn="ctr" defTabSz="685800">
              <a:spcBef>
                <a:spcPts val="750"/>
              </a:spcBef>
              <a:buSzTx/>
              <a:buNone/>
              <a:defRPr sz="1950">
                <a:latin typeface="Calibri"/>
                <a:ea typeface="Calibri"/>
                <a:cs typeface="Calibri"/>
                <a:sym typeface="Calibri"/>
              </a:defRPr>
            </a:lvl1pPr>
            <a:lvl2pPr marL="0" indent="171450" algn="ctr" defTabSz="685800">
              <a:spcBef>
                <a:spcPts val="750"/>
              </a:spcBef>
              <a:buSzTx/>
              <a:buNone/>
              <a:defRPr sz="1950">
                <a:latin typeface="Calibri"/>
                <a:ea typeface="Calibri"/>
                <a:cs typeface="Calibri"/>
                <a:sym typeface="Calibri"/>
              </a:defRPr>
            </a:lvl2pPr>
            <a:lvl3pPr marL="0" indent="342900" algn="ctr" defTabSz="685800">
              <a:spcBef>
                <a:spcPts val="750"/>
              </a:spcBef>
              <a:buSzTx/>
              <a:buNone/>
              <a:defRPr sz="1950">
                <a:latin typeface="Calibri"/>
                <a:ea typeface="Calibri"/>
                <a:cs typeface="Calibri"/>
                <a:sym typeface="Calibri"/>
              </a:defRPr>
            </a:lvl3pPr>
            <a:lvl4pPr marL="0" indent="514350" algn="ctr" defTabSz="685800">
              <a:spcBef>
                <a:spcPts val="750"/>
              </a:spcBef>
              <a:buSzTx/>
              <a:buNone/>
              <a:defRPr sz="1950">
                <a:latin typeface="Calibri"/>
                <a:ea typeface="Calibri"/>
                <a:cs typeface="Calibri"/>
                <a:sym typeface="Calibri"/>
              </a:defRPr>
            </a:lvl4pPr>
            <a:lvl5pPr marL="0" indent="685800" algn="ctr" defTabSz="685800">
              <a:spcBef>
                <a:spcPts val="750"/>
              </a:spcBef>
              <a:buSzTx/>
              <a:buNone/>
              <a:defRPr sz="195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1" name="Round Same Side Corner Rectangle 9"/>
          <p:cNvSpPr/>
          <p:nvPr/>
        </p:nvSpPr>
        <p:spPr>
          <a:xfrm rot="10800000">
            <a:off x="7641771" y="7887"/>
            <a:ext cx="894889" cy="1419986"/>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354"/>
                  <a:pt x="21600" y="3025"/>
                </a:cubicBezTo>
                <a:lnTo>
                  <a:pt x="21600" y="21600"/>
                </a:lnTo>
                <a:lnTo>
                  <a:pt x="0" y="21600"/>
                </a:lnTo>
                <a:lnTo>
                  <a:pt x="0" y="3025"/>
                </a:lnTo>
                <a:cubicBezTo>
                  <a:pt x="0" y="1354"/>
                  <a:pt x="1612" y="0"/>
                  <a:pt x="3600" y="0"/>
                </a:cubicBezTo>
                <a:close/>
              </a:path>
            </a:pathLst>
          </a:custGeom>
          <a:gradFill>
            <a:gsLst>
              <a:gs pos="1000">
                <a:srgbClr val="0A4E26"/>
              </a:gs>
              <a:gs pos="78000">
                <a:srgbClr val="000000"/>
              </a:gs>
              <a:gs pos="100000">
                <a:srgbClr val="000000"/>
              </a:gs>
            </a:gsLst>
            <a:lin ang="5400000"/>
          </a:gradFill>
          <a:ln w="12700">
            <a:miter lim="400000"/>
          </a:ln>
        </p:spPr>
        <p:txBody>
          <a:bodyPr tIns="34290" bIns="34290" anchor="ctr"/>
          <a:lstStyle/>
          <a:p>
            <a:pPr algn="ctr" defTabSz="685800" fontAlgn="auto" hangingPunct="0">
              <a:spcBef>
                <a:spcPts val="0"/>
              </a:spcBef>
              <a:spcAft>
                <a:spcPts val="0"/>
              </a:spcAft>
              <a:defRPr sz="3600">
                <a:solidFill>
                  <a:srgbClr val="FFFFFF"/>
                </a:solidFill>
                <a:latin typeface="Calibri"/>
                <a:ea typeface="Calibri"/>
                <a:cs typeface="Calibri"/>
                <a:sym typeface="Calibri"/>
              </a:defRPr>
            </a:pPr>
            <a:endParaRPr sz="1350" kern="0">
              <a:solidFill>
                <a:srgbClr val="FFFFFF"/>
              </a:solidFill>
              <a:latin typeface="Calibri"/>
              <a:ea typeface="Calibri"/>
              <a:cs typeface="Calibri"/>
              <a:sym typeface="Calibri"/>
            </a:endParaRPr>
          </a:p>
        </p:txBody>
      </p:sp>
      <p:pic>
        <p:nvPicPr>
          <p:cNvPr id="182" name="Picture 10" descr="Picture 10"/>
          <p:cNvPicPr>
            <a:picLocks noChangeAspect="1"/>
          </p:cNvPicPr>
          <p:nvPr/>
        </p:nvPicPr>
        <p:blipFill>
          <a:blip r:embed="rId5"/>
          <a:stretch>
            <a:fillRect/>
          </a:stretch>
        </p:blipFill>
        <p:spPr>
          <a:xfrm>
            <a:off x="7663542" y="119968"/>
            <a:ext cx="816429" cy="1209246"/>
          </a:xfrm>
          <a:prstGeom prst="rect">
            <a:avLst/>
          </a:prstGeom>
          <a:ln w="12700">
            <a:miter lim="400000"/>
          </a:ln>
        </p:spPr>
      </p:pic>
      <p:pic>
        <p:nvPicPr>
          <p:cNvPr id="183" name="Picture 19" descr="Picture 19"/>
          <p:cNvPicPr>
            <a:picLocks noChangeAspect="1"/>
          </p:cNvPicPr>
          <p:nvPr/>
        </p:nvPicPr>
        <p:blipFill>
          <a:blip r:embed="rId6"/>
          <a:stretch>
            <a:fillRect/>
          </a:stretch>
        </p:blipFill>
        <p:spPr>
          <a:xfrm>
            <a:off x="7580103" y="5947587"/>
            <a:ext cx="982872" cy="690408"/>
          </a:xfrm>
          <a:prstGeom prst="rect">
            <a:avLst/>
          </a:prstGeom>
          <a:ln w="12700">
            <a:miter lim="400000"/>
          </a:ln>
        </p:spPr>
      </p:pic>
      <p:sp>
        <p:nvSpPr>
          <p:cNvPr id="184" name="Slide Number"/>
          <p:cNvSpPr txBox="1">
            <a:spLocks noGrp="1"/>
          </p:cNvSpPr>
          <p:nvPr>
            <p:ph type="sldNum" sz="quarter" idx="2"/>
          </p:nvPr>
        </p:nvSpPr>
        <p:spPr>
          <a:xfrm>
            <a:off x="8711540" y="6411976"/>
            <a:ext cx="319316" cy="323163"/>
          </a:xfrm>
          <a:prstGeom prst="rect">
            <a:avLst/>
          </a:prstGeom>
        </p:spPr>
        <p:txBody>
          <a:bodyPr lIns="91439" tIns="91439" rIns="91439" bIns="91439" anchor="ctr"/>
          <a:lstStyle>
            <a:lvl1pPr defTabSz="685800">
              <a:defRPr sz="900">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411208749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2" name="Group 21"/>
          <p:cNvGrpSpPr/>
          <p:nvPr userDrawn="1"/>
        </p:nvGrpSpPr>
        <p:grpSpPr>
          <a:xfrm>
            <a:off x="-2936" y="5"/>
            <a:ext cx="9146936" cy="977601"/>
            <a:chOff x="-2936" y="1"/>
            <a:chExt cx="9146936" cy="977601"/>
          </a:xfrm>
        </p:grpSpPr>
        <p:sp>
          <p:nvSpPr>
            <p:cNvPr id="7" name="Rectangle 6"/>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ctrTitle"/>
          </p:nvPr>
        </p:nvSpPr>
        <p:spPr>
          <a:xfrm>
            <a:off x="685800" y="1412351"/>
            <a:ext cx="7772400" cy="2097612"/>
          </a:xfrm>
        </p:spPr>
        <p:txBody>
          <a:bodyPr anchor="b"/>
          <a:lstStyle>
            <a:lvl1pPr algn="ctr">
              <a:defRPr sz="3375"/>
            </a:lvl1pPr>
          </a:lstStyle>
          <a:p>
            <a:endParaRPr lang="en-US" dirty="0"/>
          </a:p>
        </p:txBody>
      </p:sp>
      <p:sp>
        <p:nvSpPr>
          <p:cNvPr id="3" name="Subtitle 2"/>
          <p:cNvSpPr>
            <a:spLocks noGrp="1"/>
          </p:cNvSpPr>
          <p:nvPr>
            <p:ph type="subTitle" idx="1"/>
          </p:nvPr>
        </p:nvSpPr>
        <p:spPr>
          <a:xfrm>
            <a:off x="1143000" y="3602041"/>
            <a:ext cx="6858000" cy="2732419"/>
          </a:xfr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1463" baseline="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CA" dirty="0"/>
          </a:p>
        </p:txBody>
      </p:sp>
      <p:sp>
        <p:nvSpPr>
          <p:cNvPr id="10" name="Round Same Side Corner Rectangle 9"/>
          <p:cNvSpPr/>
          <p:nvPr userDrawn="1"/>
        </p:nvSpPr>
        <p:spPr>
          <a:xfrm rot="10800000">
            <a:off x="7659742" y="7890"/>
            <a:ext cx="876920" cy="1419985"/>
          </a:xfrm>
          <a:prstGeom prst="round2SameRect">
            <a:avLst/>
          </a:prstGeom>
          <a:gradFill flip="none" rotWithShape="1">
            <a:gsLst>
              <a:gs pos="100000">
                <a:schemeClr val="tx1"/>
              </a:gs>
              <a:gs pos="78000">
                <a:schemeClr val="tx1"/>
              </a:gs>
              <a:gs pos="1000">
                <a:srgbClr val="0A4E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62679" y="119968"/>
            <a:ext cx="847349" cy="1286010"/>
          </a:xfrm>
          <a:prstGeom prst="rect">
            <a:avLst/>
          </a:prstGeom>
        </p:spPr>
      </p:pic>
      <p:sp>
        <p:nvSpPr>
          <p:cNvPr id="12" name="TextBox 4"/>
          <p:cNvSpPr txBox="1">
            <a:spLocks noChangeArrowheads="1"/>
          </p:cNvSpPr>
          <p:nvPr userDrawn="1"/>
        </p:nvSpPr>
        <p:spPr bwMode="auto">
          <a:xfrm>
            <a:off x="994299" y="691745"/>
            <a:ext cx="6394062"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fontAlgn="auto">
              <a:spcBef>
                <a:spcPts val="0"/>
              </a:spcBef>
              <a:spcAft>
                <a:spcPts val="0"/>
              </a:spcAft>
            </a:pPr>
            <a:r>
              <a:rPr lang="en-CA" altLang="x-none" sz="450" b="1" dirty="0">
                <a:solidFill>
                  <a:prstClr val="white"/>
                </a:solidFill>
                <a:sym typeface="Helvetica Neue"/>
              </a:rPr>
              <a:t>CANADIAN ARMED FORCES HEALTH SERVICES           </a:t>
            </a:r>
            <a:r>
              <a:rPr lang="en-CA" sz="450" b="1" dirty="0" err="1">
                <a:solidFill>
                  <a:prstClr val="white"/>
                </a:solidFill>
                <a:sym typeface="Helvetica Neue"/>
              </a:rPr>
              <a:t>SERVICES</a:t>
            </a:r>
            <a:r>
              <a:rPr lang="en-CA" sz="450" b="1" dirty="0">
                <a:solidFill>
                  <a:prstClr val="white"/>
                </a:solidFill>
                <a:sym typeface="Helvetica Neue"/>
              </a:rPr>
              <a:t> DE SANTÉ DES FORCES ARMÉES CANADIENNES</a:t>
            </a:r>
          </a:p>
        </p:txBody>
      </p:sp>
      <p:grpSp>
        <p:nvGrpSpPr>
          <p:cNvPr id="13" name="Group 12"/>
          <p:cNvGrpSpPr/>
          <p:nvPr userDrawn="1"/>
        </p:nvGrpSpPr>
        <p:grpSpPr>
          <a:xfrm>
            <a:off x="899593" y="229932"/>
            <a:ext cx="1254188" cy="328039"/>
            <a:chOff x="361628" y="338973"/>
            <a:chExt cx="2024885" cy="369332"/>
          </a:xfrm>
        </p:grpSpPr>
        <p:grpSp>
          <p:nvGrpSpPr>
            <p:cNvPr id="14" name="Group 13"/>
            <p:cNvGrpSpPr/>
            <p:nvPr/>
          </p:nvGrpSpPr>
          <p:grpSpPr>
            <a:xfrm>
              <a:off x="1002060" y="364373"/>
              <a:ext cx="1384453" cy="279237"/>
              <a:chOff x="1009576" y="350784"/>
              <a:chExt cx="1384453" cy="279237"/>
            </a:xfrm>
          </p:grpSpPr>
          <p:sp>
            <p:nvSpPr>
              <p:cNvPr id="16" name="TextBox 15"/>
              <p:cNvSpPr txBox="1"/>
              <p:nvPr/>
            </p:nvSpPr>
            <p:spPr>
              <a:xfrm>
                <a:off x="1009576" y="350784"/>
                <a:ext cx="696702" cy="279237"/>
              </a:xfrm>
              <a:prstGeom prst="rect">
                <a:avLst/>
              </a:prstGeom>
              <a:noFill/>
            </p:spPr>
            <p:txBody>
              <a:bodyPr wrap="none" rtlCol="0">
                <a:spAutoFit/>
              </a:bodyPr>
              <a:lstStyle/>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National </a:t>
                </a:r>
              </a:p>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Defence</a:t>
                </a:r>
              </a:p>
            </p:txBody>
          </p:sp>
          <p:sp>
            <p:nvSpPr>
              <p:cNvPr id="17" name="TextBox 16"/>
              <p:cNvSpPr txBox="1"/>
              <p:nvPr/>
            </p:nvSpPr>
            <p:spPr>
              <a:xfrm>
                <a:off x="1668857" y="350784"/>
                <a:ext cx="725172" cy="279237"/>
              </a:xfrm>
              <a:prstGeom prst="rect">
                <a:avLst/>
              </a:prstGeom>
              <a:noFill/>
            </p:spPr>
            <p:txBody>
              <a:bodyPr wrap="none" rtlCol="0">
                <a:spAutoFit/>
              </a:bodyPr>
              <a:lstStyle/>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Défence</a:t>
                </a:r>
              </a:p>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Nationale</a:t>
                </a:r>
              </a:p>
            </p:txBody>
          </p:sp>
        </p:grpSp>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628" y="338973"/>
              <a:ext cx="606738" cy="369332"/>
            </a:xfrm>
            <a:prstGeom prst="rect">
              <a:avLst/>
            </a:prstGeom>
          </p:spPr>
        </p:pic>
      </p:grpSp>
      <p:sp>
        <p:nvSpPr>
          <p:cNvPr id="8" name="Date Placeholder 7"/>
          <p:cNvSpPr>
            <a:spLocks noGrp="1"/>
          </p:cNvSpPr>
          <p:nvPr>
            <p:ph type="dt" sz="half" idx="10"/>
          </p:nvPr>
        </p:nvSpPr>
        <p:spPr/>
        <p:txBody>
          <a:bodyPr/>
          <a:lstStyle/>
          <a:p>
            <a:fld id="{C397D9F8-3C0F-493F-A435-4D67ADDC4FD1}" type="datetime1">
              <a:rPr lang="en-CA" smtClean="0">
                <a:solidFill>
                  <a:prstClr val="black">
                    <a:tint val="75000"/>
                  </a:prstClr>
                </a:solidFill>
              </a:rPr>
              <a:pPr/>
              <a:t>2024-09-10</a:t>
            </a:fld>
            <a:endParaRPr lang="en-CA">
              <a:solidFill>
                <a:prstClr val="black">
                  <a:tint val="75000"/>
                </a:prstClr>
              </a:solidFill>
            </a:endParaRPr>
          </a:p>
        </p:txBody>
      </p:sp>
      <p:sp>
        <p:nvSpPr>
          <p:cNvPr id="9" name="Footer Placeholder 8"/>
          <p:cNvSpPr>
            <a:spLocks noGrp="1"/>
          </p:cNvSpPr>
          <p:nvPr>
            <p:ph type="ftr" sz="quarter" idx="11"/>
          </p:nvPr>
        </p:nvSpPr>
        <p:spPr/>
        <p:txBody>
          <a:bodyPr/>
          <a:lstStyle/>
          <a:p>
            <a:endParaRPr lang="en-CA">
              <a:solidFill>
                <a:prstClr val="black">
                  <a:tint val="75000"/>
                </a:prstClr>
              </a:solidFill>
            </a:endParaRPr>
          </a:p>
        </p:txBody>
      </p:sp>
      <p:sp>
        <p:nvSpPr>
          <p:cNvPr id="20" name="Slide Number Placeholder 19"/>
          <p:cNvSpPr>
            <a:spLocks noGrp="1"/>
          </p:cNvSpPr>
          <p:nvPr>
            <p:ph type="sldNum" sz="quarter" idx="12"/>
          </p:nvPr>
        </p:nvSpPr>
        <p:spPr>
          <a:xfrm>
            <a:off x="8388349" y="6469062"/>
            <a:ext cx="622303" cy="244474"/>
          </a:xfrm>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88361" y="5949508"/>
            <a:ext cx="999989" cy="690407"/>
          </a:xfrm>
          <a:prstGeom prst="rect">
            <a:avLst/>
          </a:prstGeom>
        </p:spPr>
      </p:pic>
    </p:spTree>
    <p:extLst>
      <p:ext uri="{BB962C8B-B14F-4D97-AF65-F5344CB8AC3E}">
        <p14:creationId xmlns:p14="http://schemas.microsoft.com/office/powerpoint/2010/main" val="3760737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28650" y="784102"/>
            <a:ext cx="7886700" cy="696833"/>
          </a:xfrm>
        </p:spPr>
        <p:txBody>
          <a:bodyPr/>
          <a:lstStyle/>
          <a:p>
            <a:endParaRPr lang="en-US" dirty="0"/>
          </a:p>
        </p:txBody>
      </p:sp>
      <p:sp>
        <p:nvSpPr>
          <p:cNvPr id="3" name="Content Placeholder 2"/>
          <p:cNvSpPr>
            <a:spLocks noGrp="1"/>
          </p:cNvSpPr>
          <p:nvPr userDrawn="1">
            <p:ph idx="1"/>
          </p:nvPr>
        </p:nvSpPr>
        <p:spPr>
          <a:xfrm>
            <a:off x="628650" y="1480935"/>
            <a:ext cx="78867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p:txBody>
          <a:bodyPr/>
          <a:lstStyle/>
          <a:p>
            <a:fld id="{D673ADF8-3C59-49D4-BE62-462788781BC1}" type="datetime1">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7" name="Group 6"/>
          <p:cNvGrpSpPr/>
          <p:nvPr userDrawn="1"/>
        </p:nvGrpSpPr>
        <p:grpSpPr>
          <a:xfrm>
            <a:off x="-2936" y="2"/>
            <a:ext cx="9146936" cy="836710"/>
            <a:chOff x="-2936" y="2"/>
            <a:chExt cx="9146936" cy="836710"/>
          </a:xfrm>
        </p:grpSpPr>
        <p:sp>
          <p:nvSpPr>
            <p:cNvPr id="17" name="Rectangle 16"/>
            <p:cNvSpPr/>
            <p:nvPr userDrawn="1"/>
          </p:nvSpPr>
          <p:spPr>
            <a:xfrm>
              <a:off x="-2936" y="2"/>
              <a:ext cx="9144000" cy="374193"/>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374194"/>
              <a:ext cx="9146936" cy="112102"/>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485745"/>
              <a:ext cx="9144000" cy="93991"/>
            </a:xfrm>
            <a:prstGeom prst="rect">
              <a:avLst/>
            </a:prstGeom>
          </p:spPr>
        </p:pic>
        <p:sp>
          <p:nvSpPr>
            <p:cNvPr id="13" name="Round Same Side Corner Rectangle 12"/>
            <p:cNvSpPr/>
            <p:nvPr userDrawn="1"/>
          </p:nvSpPr>
          <p:spPr>
            <a:xfrm rot="10800000">
              <a:off x="7866365" y="7920"/>
              <a:ext cx="555405"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3"/>
              <a:ext cx="432679" cy="648955"/>
            </a:xfrm>
            <a:prstGeom prst="rect">
              <a:avLst/>
            </a:prstGeom>
          </p:spPr>
        </p:pic>
      </p:grpSp>
      <p:grpSp>
        <p:nvGrpSpPr>
          <p:cNvPr id="9" name="Group 8"/>
          <p:cNvGrpSpPr/>
          <p:nvPr userDrawn="1"/>
        </p:nvGrpSpPr>
        <p:grpSpPr>
          <a:xfrm>
            <a:off x="2" y="6728162"/>
            <a:ext cx="9157177" cy="136208"/>
            <a:chOff x="-2936" y="6012511"/>
            <a:chExt cx="9157177" cy="136208"/>
          </a:xfrm>
        </p:grpSpPr>
        <p:sp>
          <p:nvSpPr>
            <p:cNvPr id="20" name="Rectangle 19"/>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2247879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8" name="Group 17"/>
          <p:cNvGrpSpPr/>
          <p:nvPr userDrawn="1"/>
        </p:nvGrpSpPr>
        <p:grpSpPr>
          <a:xfrm>
            <a:off x="-2936" y="2"/>
            <a:ext cx="9146936" cy="579734"/>
            <a:chOff x="-2936" y="1"/>
            <a:chExt cx="9146936" cy="977601"/>
          </a:xfrm>
        </p:grpSpPr>
        <p:sp>
          <p:nvSpPr>
            <p:cNvPr id="19" name="Rectangle 18"/>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title"/>
          </p:nvPr>
        </p:nvSpPr>
        <p:spPr>
          <a:xfrm>
            <a:off x="628650" y="784102"/>
            <a:ext cx="7886700" cy="696833"/>
          </a:xfrm>
        </p:spPr>
        <p:txBody>
          <a:bodyPr/>
          <a:lstStyle/>
          <a:p>
            <a:endParaRPr lang="en-US" dirty="0"/>
          </a:p>
        </p:txBody>
      </p:sp>
      <p:sp>
        <p:nvSpPr>
          <p:cNvPr id="3" name="Content Placeholder 2"/>
          <p:cNvSpPr>
            <a:spLocks noGrp="1"/>
          </p:cNvSpPr>
          <p:nvPr>
            <p:ph sz="half" idx="1"/>
          </p:nvPr>
        </p:nvSpPr>
        <p:spPr>
          <a:xfrm>
            <a:off x="628650" y="1480935"/>
            <a:ext cx="38862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80935"/>
            <a:ext cx="38862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E7798-36DE-40D8-8652-B6CC157C17E6}" type="datetime1">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4" name="Round Same Side Corner Rectangle 13"/>
          <p:cNvSpPr/>
          <p:nvPr userDrawn="1"/>
        </p:nvSpPr>
        <p:spPr>
          <a:xfrm rot="10800000">
            <a:off x="7866365" y="7920"/>
            <a:ext cx="555407"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grpSp>
        <p:nvGrpSpPr>
          <p:cNvPr id="22" name="Group 21"/>
          <p:cNvGrpSpPr/>
          <p:nvPr userDrawn="1"/>
        </p:nvGrpSpPr>
        <p:grpSpPr>
          <a:xfrm>
            <a:off x="2" y="6728162"/>
            <a:ext cx="9157177" cy="136208"/>
            <a:chOff x="-2936" y="6012511"/>
            <a:chExt cx="9157177" cy="136208"/>
          </a:xfrm>
        </p:grpSpPr>
        <p:sp>
          <p:nvSpPr>
            <p:cNvPr id="23" name="Rectangle 22"/>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1980553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222" y="1448966"/>
            <a:ext cx="4235963" cy="536263"/>
          </a:xfrm>
        </p:spPr>
        <p:txBody>
          <a:bodyPr anchor="b">
            <a:normAutofit/>
          </a:bodyPr>
          <a:lstStyle>
            <a:lvl1pPr marL="0" indent="0" algn="ctr">
              <a:buNone/>
              <a:defRPr sz="1350"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262219" y="1985226"/>
            <a:ext cx="4235964" cy="4396102"/>
          </a:xfrm>
        </p:spPr>
        <p:txBody>
          <a:bodyPr>
            <a:normAutofit/>
          </a:bodyPr>
          <a:lstStyle>
            <a:lvl1pPr>
              <a:defRPr sz="1350"/>
            </a:lvl1pPr>
            <a:lvl2pPr>
              <a:defRPr sz="1125"/>
            </a:lvl2pPr>
            <a:lvl3pPr>
              <a:defRPr sz="1013"/>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454680"/>
            <a:ext cx="4255013" cy="531802"/>
          </a:xfrm>
        </p:spPr>
        <p:txBody>
          <a:bodyPr anchor="b">
            <a:normAutofit/>
          </a:bodyPr>
          <a:lstStyle>
            <a:lvl1pPr marL="0" indent="0" algn="ctr">
              <a:buNone/>
              <a:defRPr sz="1350"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1" y="1985227"/>
            <a:ext cx="4255994" cy="4396101"/>
          </a:xfrm>
        </p:spPr>
        <p:txBody>
          <a:bodyPr>
            <a:normAutofit/>
          </a:bodyPr>
          <a:lstStyle>
            <a:lvl1pPr>
              <a:defRPr sz="1350"/>
            </a:lvl1pPr>
            <a:lvl2pPr>
              <a:defRPr sz="1125"/>
            </a:lvl2pPr>
            <a:lvl3pPr>
              <a:defRPr sz="1013"/>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293BC9-5E46-4D7A-B523-AF7DED25C959}" type="datetime1">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20" name="Group 19"/>
          <p:cNvGrpSpPr/>
          <p:nvPr userDrawn="1"/>
        </p:nvGrpSpPr>
        <p:grpSpPr>
          <a:xfrm>
            <a:off x="-2936" y="2"/>
            <a:ext cx="9146936" cy="579734"/>
            <a:chOff x="-2936" y="1"/>
            <a:chExt cx="9146936" cy="977601"/>
          </a:xfrm>
        </p:grpSpPr>
        <p:sp>
          <p:nvSpPr>
            <p:cNvPr id="21" name="Rectangle 20"/>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30" name="Round Same Side Corner Rectangle 29"/>
          <p:cNvSpPr/>
          <p:nvPr userDrawn="1"/>
        </p:nvSpPr>
        <p:spPr>
          <a:xfrm rot="10800000">
            <a:off x="7866365" y="7920"/>
            <a:ext cx="555407"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31" name="Picture 3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sp>
        <p:nvSpPr>
          <p:cNvPr id="33" name="Title 1"/>
          <p:cNvSpPr>
            <a:spLocks noGrp="1"/>
          </p:cNvSpPr>
          <p:nvPr>
            <p:ph type="title" hasCustomPrompt="1"/>
          </p:nvPr>
        </p:nvSpPr>
        <p:spPr>
          <a:xfrm>
            <a:off x="628650" y="771402"/>
            <a:ext cx="7886700" cy="696833"/>
          </a:xfrm>
        </p:spPr>
        <p:txBody>
          <a:bodyPr/>
          <a:lstStyle/>
          <a:p>
            <a:r>
              <a:rPr lang="en-US" dirty="0"/>
              <a:t>Click To Edit Master Title Style</a:t>
            </a:r>
          </a:p>
        </p:txBody>
      </p:sp>
      <p:grpSp>
        <p:nvGrpSpPr>
          <p:cNvPr id="34" name="Group 33"/>
          <p:cNvGrpSpPr/>
          <p:nvPr userDrawn="1"/>
        </p:nvGrpSpPr>
        <p:grpSpPr>
          <a:xfrm>
            <a:off x="2" y="6728162"/>
            <a:ext cx="9157177" cy="136208"/>
            <a:chOff x="-2936" y="6012511"/>
            <a:chExt cx="9157177" cy="136208"/>
          </a:xfrm>
        </p:grpSpPr>
        <p:sp>
          <p:nvSpPr>
            <p:cNvPr id="35" name="Rectangle 34"/>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36" name="Picture 3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37" name="Picture 3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842999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46017"/>
            <a:ext cx="7886700" cy="694796"/>
          </a:xfrm>
        </p:spPr>
        <p:txBody>
          <a:bodyPr/>
          <a:lstStyle/>
          <a:p>
            <a:r>
              <a:rPr lang="en-US" dirty="0"/>
              <a:t>Click To Edit Master Title Style</a:t>
            </a:r>
          </a:p>
        </p:txBody>
      </p:sp>
      <p:sp>
        <p:nvSpPr>
          <p:cNvPr id="3" name="Text Placeholder 2"/>
          <p:cNvSpPr>
            <a:spLocks noGrp="1"/>
          </p:cNvSpPr>
          <p:nvPr>
            <p:ph type="body" idx="1" hasCustomPrompt="1"/>
          </p:nvPr>
        </p:nvSpPr>
        <p:spPr>
          <a:xfrm>
            <a:off x="332818" y="1440818"/>
            <a:ext cx="4235963" cy="344377"/>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332818" y="1785195"/>
            <a:ext cx="4235963" cy="2125879"/>
          </a:xfrm>
        </p:spPr>
        <p:txBody>
          <a:bodyPr>
            <a:normAutofit/>
          </a:bodyPr>
          <a:lstStyle>
            <a:lvl1pPr>
              <a:defRPr sz="1125">
                <a:solidFill>
                  <a:srgbClr val="71131D"/>
                </a:solidFill>
              </a:defRPr>
            </a:lvl1pPr>
            <a:lvl2pPr>
              <a:defRPr sz="1013">
                <a:solidFill>
                  <a:srgbClr val="71131D"/>
                </a:solidFill>
              </a:defRPr>
            </a:lvl2pPr>
            <a:lvl3pPr>
              <a:defRPr sz="900">
                <a:solidFill>
                  <a:srgbClr val="71131D"/>
                </a:solidFill>
              </a:defRPr>
            </a:lvl3pPr>
            <a:lvl4pPr>
              <a:defRPr sz="788">
                <a:solidFill>
                  <a:srgbClr val="71131D"/>
                </a:solidFill>
              </a:defRPr>
            </a:lvl4pPr>
            <a:lvl5pPr>
              <a:defRPr sz="788">
                <a:solidFill>
                  <a:srgbClr val="7113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588812" y="1440813"/>
            <a:ext cx="4255013" cy="344378"/>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588810" y="1785195"/>
            <a:ext cx="4255994" cy="2125879"/>
          </a:xfrm>
        </p:spPr>
        <p:txBody>
          <a:bodyPr>
            <a:normAutofit/>
          </a:bodyPr>
          <a:lstStyle>
            <a:lvl1pPr>
              <a:defRPr sz="1125">
                <a:solidFill>
                  <a:srgbClr val="71131D"/>
                </a:solidFill>
              </a:defRPr>
            </a:lvl1pPr>
            <a:lvl2pPr>
              <a:defRPr sz="1013">
                <a:solidFill>
                  <a:srgbClr val="71131D"/>
                </a:solidFill>
              </a:defRPr>
            </a:lvl2pPr>
            <a:lvl3pPr>
              <a:defRPr sz="900">
                <a:solidFill>
                  <a:srgbClr val="71131D"/>
                </a:solidFill>
              </a:defRPr>
            </a:lvl3pPr>
            <a:lvl4pPr>
              <a:defRPr sz="788">
                <a:solidFill>
                  <a:srgbClr val="71131D"/>
                </a:solidFill>
              </a:defRPr>
            </a:lvl4pPr>
            <a:lvl5pPr>
              <a:defRPr sz="788">
                <a:solidFill>
                  <a:srgbClr val="7113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01643-ACD3-4A1F-A4F0-795E2D97CEF5}" type="datetime1">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30" name="Text Placeholder 2"/>
          <p:cNvSpPr>
            <a:spLocks noGrp="1"/>
          </p:cNvSpPr>
          <p:nvPr>
            <p:ph type="body" idx="13" hasCustomPrompt="1"/>
          </p:nvPr>
        </p:nvSpPr>
        <p:spPr>
          <a:xfrm>
            <a:off x="331837" y="3911076"/>
            <a:ext cx="4235963" cy="344375"/>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31" name="Content Placeholder 3"/>
          <p:cNvSpPr>
            <a:spLocks noGrp="1"/>
          </p:cNvSpPr>
          <p:nvPr>
            <p:ph sz="half" idx="14"/>
          </p:nvPr>
        </p:nvSpPr>
        <p:spPr>
          <a:xfrm>
            <a:off x="331837" y="4273256"/>
            <a:ext cx="4235963" cy="2108072"/>
          </a:xfrm>
        </p:spPr>
        <p:txBody>
          <a:bodyPr>
            <a:normAutofit/>
          </a:bodyPr>
          <a:lstStyle>
            <a:lvl1pPr>
              <a:defRPr sz="1125"/>
            </a:lvl1pPr>
            <a:lvl2pPr>
              <a:defRPr sz="1013"/>
            </a:lvl2pPr>
            <a:lvl3pPr>
              <a:defRPr sz="900"/>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4"/>
          <p:cNvSpPr>
            <a:spLocks noGrp="1"/>
          </p:cNvSpPr>
          <p:nvPr>
            <p:ph type="body" sz="quarter" idx="15" hasCustomPrompt="1"/>
          </p:nvPr>
        </p:nvSpPr>
        <p:spPr>
          <a:xfrm>
            <a:off x="4587831" y="3911075"/>
            <a:ext cx="4255013" cy="344377"/>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33" name="Content Placeholder 5"/>
          <p:cNvSpPr>
            <a:spLocks noGrp="1"/>
          </p:cNvSpPr>
          <p:nvPr>
            <p:ph sz="quarter" idx="16"/>
          </p:nvPr>
        </p:nvSpPr>
        <p:spPr>
          <a:xfrm>
            <a:off x="4587829" y="4273256"/>
            <a:ext cx="4255994" cy="2108072"/>
          </a:xfrm>
        </p:spPr>
        <p:txBody>
          <a:bodyPr>
            <a:normAutofit/>
          </a:bodyPr>
          <a:lstStyle>
            <a:lvl1pPr>
              <a:defRPr sz="1125"/>
            </a:lvl1pPr>
            <a:lvl2pPr>
              <a:defRPr sz="1013"/>
            </a:lvl2pPr>
            <a:lvl3pPr>
              <a:defRPr sz="900"/>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4" name="Group 33"/>
          <p:cNvGrpSpPr/>
          <p:nvPr userDrawn="1"/>
        </p:nvGrpSpPr>
        <p:grpSpPr>
          <a:xfrm>
            <a:off x="-2936" y="2"/>
            <a:ext cx="9146936" cy="579734"/>
            <a:chOff x="-2936" y="1"/>
            <a:chExt cx="9146936" cy="977601"/>
          </a:xfrm>
        </p:grpSpPr>
        <p:sp>
          <p:nvSpPr>
            <p:cNvPr id="35" name="Rectangle 34"/>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36" name="Picture 3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37" name="Picture 3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38" name="Round Same Side Corner Rectangle 37"/>
          <p:cNvSpPr/>
          <p:nvPr userDrawn="1"/>
        </p:nvSpPr>
        <p:spPr>
          <a:xfrm rot="10800000">
            <a:off x="7866365" y="7920"/>
            <a:ext cx="555407"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39" name="Picture 3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grpSp>
        <p:nvGrpSpPr>
          <p:cNvPr id="41" name="Group 40"/>
          <p:cNvGrpSpPr/>
          <p:nvPr userDrawn="1"/>
        </p:nvGrpSpPr>
        <p:grpSpPr>
          <a:xfrm>
            <a:off x="2" y="6728162"/>
            <a:ext cx="9157177" cy="136208"/>
            <a:chOff x="-2936" y="6012511"/>
            <a:chExt cx="9157177" cy="136208"/>
          </a:xfrm>
        </p:grpSpPr>
        <p:sp>
          <p:nvSpPr>
            <p:cNvPr id="42" name="Rectangle 41"/>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44" name="Picture 4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3054279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userDrawn="1"/>
        </p:nvGrpSpPr>
        <p:grpSpPr>
          <a:xfrm>
            <a:off x="-2936" y="2"/>
            <a:ext cx="9146936" cy="579734"/>
            <a:chOff x="-2936" y="1"/>
            <a:chExt cx="9146936" cy="977601"/>
          </a:xfrm>
        </p:grpSpPr>
        <p:sp>
          <p:nvSpPr>
            <p:cNvPr id="19" name="Rectangle 18"/>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title" hasCustomPrompt="1"/>
          </p:nvPr>
        </p:nvSpPr>
        <p:spPr>
          <a:xfrm>
            <a:off x="629841" y="804046"/>
            <a:ext cx="2949178" cy="990303"/>
          </a:xfrm>
        </p:spPr>
        <p:txBody>
          <a:bodyPr anchor="b">
            <a:normAutofit/>
          </a:bodyPr>
          <a:lstStyle>
            <a:lvl1pPr algn="ctr">
              <a:defRPr sz="1575"/>
            </a:lvl1pPr>
          </a:lstStyle>
          <a:p>
            <a:r>
              <a:rPr lang="en-US" dirty="0"/>
              <a:t>Click To Edit Master Title Style</a:t>
            </a:r>
          </a:p>
        </p:txBody>
      </p:sp>
      <p:sp>
        <p:nvSpPr>
          <p:cNvPr id="3" name="Content Placeholder 2"/>
          <p:cNvSpPr>
            <a:spLocks noGrp="1"/>
          </p:cNvSpPr>
          <p:nvPr>
            <p:ph idx="1"/>
          </p:nvPr>
        </p:nvSpPr>
        <p:spPr>
          <a:xfrm>
            <a:off x="3887391" y="1061022"/>
            <a:ext cx="4629150" cy="502433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94346"/>
            <a:ext cx="2949178" cy="429895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F799230-B1C6-4694-A86A-22FF179B63F1}" type="datetime1">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4" name="Round Same Side Corner Rectangle 13"/>
          <p:cNvSpPr/>
          <p:nvPr userDrawn="1"/>
        </p:nvSpPr>
        <p:spPr>
          <a:xfrm rot="10800000">
            <a:off x="7866365" y="7920"/>
            <a:ext cx="555406"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grpSp>
        <p:nvGrpSpPr>
          <p:cNvPr id="22" name="Group 21"/>
          <p:cNvGrpSpPr/>
          <p:nvPr userDrawn="1"/>
        </p:nvGrpSpPr>
        <p:grpSpPr>
          <a:xfrm>
            <a:off x="2" y="6728162"/>
            <a:ext cx="9157177" cy="136208"/>
            <a:chOff x="-2936" y="6012511"/>
            <a:chExt cx="9157177" cy="136208"/>
          </a:xfrm>
        </p:grpSpPr>
        <p:sp>
          <p:nvSpPr>
            <p:cNvPr id="23" name="Rectangle 22"/>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3124011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750663-B741-40D0-A95C-B077BDD41409}" type="datetime1">
              <a:rPr lang="en-CA" smtClean="0">
                <a:solidFill>
                  <a:prstClr val="black">
                    <a:tint val="75000"/>
                  </a:prstClr>
                </a:solidFill>
              </a:rPr>
              <a:pPr/>
              <a:t>2024-09-10</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6" name="Group 5"/>
          <p:cNvGrpSpPr/>
          <p:nvPr userDrawn="1"/>
        </p:nvGrpSpPr>
        <p:grpSpPr>
          <a:xfrm>
            <a:off x="2" y="6728162"/>
            <a:ext cx="9157177" cy="136208"/>
            <a:chOff x="-2936" y="6012511"/>
            <a:chExt cx="9157177" cy="136208"/>
          </a:xfrm>
        </p:grpSpPr>
        <p:sp>
          <p:nvSpPr>
            <p:cNvPr id="7" name="Rectangle 6"/>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grpSp>
        <p:nvGrpSpPr>
          <p:cNvPr id="14" name="Group 13"/>
          <p:cNvGrpSpPr/>
          <p:nvPr userDrawn="1"/>
        </p:nvGrpSpPr>
        <p:grpSpPr>
          <a:xfrm>
            <a:off x="10243" y="4"/>
            <a:ext cx="9146936" cy="221381"/>
            <a:chOff x="-2936" y="1"/>
            <a:chExt cx="9146936" cy="977601"/>
          </a:xfrm>
        </p:grpSpPr>
        <p:sp>
          <p:nvSpPr>
            <p:cNvPr id="15" name="Rectangle 14"/>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Tree>
    <p:extLst>
      <p:ext uri="{BB962C8B-B14F-4D97-AF65-F5344CB8AC3E}">
        <p14:creationId xmlns:p14="http://schemas.microsoft.com/office/powerpoint/2010/main" val="77516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28650" y="789683"/>
            <a:ext cx="7886700" cy="5519639"/>
          </a:xfrm>
        </p:spPr>
        <p:txBody>
          <a:bodyPr/>
          <a:lstStyle>
            <a:lvl1pPr algn="ctr">
              <a:defRPr/>
            </a:lvl1pPr>
          </a:lstStyle>
          <a:p>
            <a:r>
              <a:rPr lang="en-US" dirty="0"/>
              <a:t>Click To Edit Master Title Style</a:t>
            </a:r>
          </a:p>
        </p:txBody>
      </p:sp>
      <p:sp>
        <p:nvSpPr>
          <p:cNvPr id="4" name="Date Placeholder 3"/>
          <p:cNvSpPr>
            <a:spLocks noGrp="1"/>
          </p:cNvSpPr>
          <p:nvPr userDrawn="1">
            <p:ph type="dt" sz="half" idx="10"/>
          </p:nvPr>
        </p:nvSpPr>
        <p:spPr/>
        <p:txBody>
          <a:bodyPr/>
          <a:lstStyle/>
          <a:p>
            <a:fld id="{60220C28-1F0C-471A-8322-A1DA6EC4A907}" type="datetime1">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7" name="Group 6"/>
          <p:cNvGrpSpPr/>
          <p:nvPr userDrawn="1"/>
        </p:nvGrpSpPr>
        <p:grpSpPr>
          <a:xfrm>
            <a:off x="-2936" y="2"/>
            <a:ext cx="9146936" cy="836710"/>
            <a:chOff x="-2936" y="2"/>
            <a:chExt cx="9146936" cy="836710"/>
          </a:xfrm>
        </p:grpSpPr>
        <p:sp>
          <p:nvSpPr>
            <p:cNvPr id="17" name="Rectangle 16"/>
            <p:cNvSpPr/>
            <p:nvPr userDrawn="1"/>
          </p:nvSpPr>
          <p:spPr>
            <a:xfrm>
              <a:off x="-2936" y="2"/>
              <a:ext cx="9144000" cy="374193"/>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374194"/>
              <a:ext cx="9146936" cy="112102"/>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485745"/>
              <a:ext cx="9144000" cy="93991"/>
            </a:xfrm>
            <a:prstGeom prst="rect">
              <a:avLst/>
            </a:prstGeom>
          </p:spPr>
        </p:pic>
        <p:sp>
          <p:nvSpPr>
            <p:cNvPr id="13" name="Round Same Side Corner Rectangle 12"/>
            <p:cNvSpPr/>
            <p:nvPr userDrawn="1"/>
          </p:nvSpPr>
          <p:spPr>
            <a:xfrm rot="10800000">
              <a:off x="7866365" y="7920"/>
              <a:ext cx="55540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3"/>
              <a:ext cx="432679" cy="648955"/>
            </a:xfrm>
            <a:prstGeom prst="rect">
              <a:avLst/>
            </a:prstGeom>
          </p:spPr>
        </p:pic>
      </p:grpSp>
      <p:grpSp>
        <p:nvGrpSpPr>
          <p:cNvPr id="9" name="Group 8"/>
          <p:cNvGrpSpPr/>
          <p:nvPr userDrawn="1"/>
        </p:nvGrpSpPr>
        <p:grpSpPr>
          <a:xfrm>
            <a:off x="2" y="6728162"/>
            <a:ext cx="9157177" cy="136208"/>
            <a:chOff x="-2936" y="6012511"/>
            <a:chExt cx="9157177" cy="136208"/>
          </a:xfrm>
        </p:grpSpPr>
        <p:sp>
          <p:nvSpPr>
            <p:cNvPr id="20" name="Rectangle 19"/>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3454563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8" name="Group 7"/>
          <p:cNvGrpSpPr/>
          <p:nvPr userDrawn="1"/>
        </p:nvGrpSpPr>
        <p:grpSpPr>
          <a:xfrm>
            <a:off x="-2937" y="3"/>
            <a:ext cx="9146937" cy="977601"/>
            <a:chOff x="-3916" y="2"/>
            <a:chExt cx="12195916" cy="977601"/>
          </a:xfrm>
        </p:grpSpPr>
        <p:sp>
          <p:nvSpPr>
            <p:cNvPr id="7" name="Rectangle 6"/>
            <p:cNvSpPr/>
            <p:nvPr userDrawn="1"/>
          </p:nvSpPr>
          <p:spPr>
            <a:xfrm>
              <a:off x="0" y="2"/>
              <a:ext cx="12192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000"/>
              <a:ext cx="12192000" cy="188915"/>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819107"/>
              <a:ext cx="12195916" cy="158496"/>
            </a:xfrm>
            <a:prstGeom prst="rect">
              <a:avLst/>
            </a:prstGeom>
          </p:spPr>
        </p:pic>
        <p:sp>
          <p:nvSpPr>
            <p:cNvPr id="12" name="TextBox 4"/>
            <p:cNvSpPr txBox="1">
              <a:spLocks noChangeArrowheads="1"/>
            </p:cNvSpPr>
            <p:nvPr userDrawn="1"/>
          </p:nvSpPr>
          <p:spPr bwMode="auto">
            <a:xfrm>
              <a:off x="1325732" y="685803"/>
              <a:ext cx="852541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grpSp>
          <p:nvGrpSpPr>
            <p:cNvPr id="13" name="Group 12"/>
            <p:cNvGrpSpPr/>
            <p:nvPr userDrawn="1"/>
          </p:nvGrpSpPr>
          <p:grpSpPr>
            <a:xfrm>
              <a:off x="335360" y="188640"/>
              <a:ext cx="2825530" cy="671731"/>
              <a:chOff x="361628" y="338973"/>
              <a:chExt cx="2748655" cy="671731"/>
            </a:xfrm>
          </p:grpSpPr>
          <p:grpSp>
            <p:nvGrpSpPr>
              <p:cNvPr id="14" name="Group 13"/>
              <p:cNvGrpSpPr/>
              <p:nvPr/>
            </p:nvGrpSpPr>
            <p:grpSpPr>
              <a:xfrm>
                <a:off x="1002060" y="364373"/>
                <a:ext cx="2108223" cy="646331"/>
                <a:chOff x="1009576" y="350784"/>
                <a:chExt cx="2108223" cy="646331"/>
              </a:xfrm>
            </p:grpSpPr>
            <p:sp>
              <p:nvSpPr>
                <p:cNvPr id="16" name="TextBox 15"/>
                <p:cNvSpPr txBox="1"/>
                <p:nvPr/>
              </p:nvSpPr>
              <p:spPr>
                <a:xfrm>
                  <a:off x="1009576" y="350784"/>
                  <a:ext cx="1367856" cy="646331"/>
                </a:xfrm>
                <a:prstGeom prst="rect">
                  <a:avLst/>
                </a:prstGeom>
                <a:noFill/>
              </p:spPr>
              <p:txBody>
                <a:bodyPr wrap="none" rtlCol="0">
                  <a:spAutoFit/>
                </a:bodyPr>
                <a:lstStyle/>
                <a:p>
                  <a:pPr defTabSz="685800" fontAlgn="auto">
                    <a:spcBef>
                      <a:spcPts val="0"/>
                    </a:spcBef>
                    <a:spcAft>
                      <a:spcPts val="0"/>
                    </a:spcAft>
                  </a:pPr>
                  <a:r>
                    <a:rPr lang="en-CA" b="1" dirty="0">
                      <a:solidFill>
                        <a:prstClr val="white">
                          <a:lumMod val="75000"/>
                        </a:prstClr>
                      </a:solidFill>
                      <a:latin typeface="Calibri" panose="020F0502020204030204"/>
                      <a:sym typeface="Helvetica Neue"/>
                    </a:rPr>
                    <a:t>National </a:t>
                  </a:r>
                </a:p>
                <a:p>
                  <a:pPr defTabSz="685800" fontAlgn="auto">
                    <a:spcBef>
                      <a:spcPts val="0"/>
                    </a:spcBef>
                    <a:spcAft>
                      <a:spcPts val="0"/>
                    </a:spcAft>
                  </a:pPr>
                  <a:r>
                    <a:rPr lang="en-CA" b="1" dirty="0">
                      <a:solidFill>
                        <a:prstClr val="white">
                          <a:lumMod val="75000"/>
                        </a:prstClr>
                      </a:solidFill>
                      <a:latin typeface="Calibri" panose="020F0502020204030204"/>
                      <a:sym typeface="Helvetica Neue"/>
                    </a:rPr>
                    <a:t>Defence</a:t>
                  </a:r>
                </a:p>
              </p:txBody>
            </p:sp>
            <p:sp>
              <p:nvSpPr>
                <p:cNvPr id="17" name="TextBox 16"/>
                <p:cNvSpPr txBox="1"/>
                <p:nvPr/>
              </p:nvSpPr>
              <p:spPr>
                <a:xfrm>
                  <a:off x="1668855" y="350784"/>
                  <a:ext cx="1448944" cy="646331"/>
                </a:xfrm>
                <a:prstGeom prst="rect">
                  <a:avLst/>
                </a:prstGeom>
                <a:noFill/>
              </p:spPr>
              <p:txBody>
                <a:bodyPr wrap="none" rtlCol="0">
                  <a:spAutoFit/>
                </a:bodyPr>
                <a:lstStyle/>
                <a:p>
                  <a:pPr defTabSz="685800" fontAlgn="auto">
                    <a:spcBef>
                      <a:spcPts val="0"/>
                    </a:spcBef>
                    <a:spcAft>
                      <a:spcPts val="0"/>
                    </a:spcAft>
                  </a:pPr>
                  <a:r>
                    <a:rPr lang="en-CA" b="1" dirty="0">
                      <a:solidFill>
                        <a:prstClr val="white">
                          <a:lumMod val="75000"/>
                        </a:prstClr>
                      </a:solidFill>
                      <a:latin typeface="Calibri" panose="020F0502020204030204"/>
                      <a:sym typeface="Helvetica Neue"/>
                    </a:rPr>
                    <a:t>Défence</a:t>
                  </a:r>
                </a:p>
                <a:p>
                  <a:pPr defTabSz="685800" fontAlgn="auto">
                    <a:spcBef>
                      <a:spcPts val="0"/>
                    </a:spcBef>
                    <a:spcAft>
                      <a:spcPts val="0"/>
                    </a:spcAft>
                  </a:pPr>
                  <a:r>
                    <a:rPr lang="en-CA" b="1" dirty="0">
                      <a:solidFill>
                        <a:prstClr val="white">
                          <a:lumMod val="75000"/>
                        </a:prstClr>
                      </a:solidFill>
                      <a:latin typeface="Calibri" panose="020F0502020204030204"/>
                      <a:sym typeface="Helvetica Neue"/>
                    </a:rPr>
                    <a:t>Nationale</a:t>
                  </a:r>
                </a:p>
              </p:txBody>
            </p:sp>
          </p:gr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628" y="338973"/>
                <a:ext cx="606738" cy="369332"/>
              </a:xfrm>
              <a:prstGeom prst="rect">
                <a:avLst/>
              </a:prstGeom>
            </p:spPr>
          </p:pic>
        </p:grpSp>
      </p:grpSp>
      <p:sp>
        <p:nvSpPr>
          <p:cNvPr id="2" name="Title 1"/>
          <p:cNvSpPr>
            <a:spLocks noGrp="1"/>
          </p:cNvSpPr>
          <p:nvPr userDrawn="1">
            <p:ph type="ctrTitle" hasCustomPrompt="1"/>
          </p:nvPr>
        </p:nvSpPr>
        <p:spPr>
          <a:xfrm>
            <a:off x="685800" y="1412351"/>
            <a:ext cx="7772400" cy="2097612"/>
          </a:xfrm>
        </p:spPr>
        <p:txBody>
          <a:bodyPr anchor="b"/>
          <a:lstStyle>
            <a:lvl1pPr algn="ctr">
              <a:defRPr sz="4500"/>
            </a:lvl1pPr>
          </a:lstStyle>
          <a:p>
            <a:r>
              <a:rPr lang="en-US" dirty="0"/>
              <a:t>Click To Edit Master Title Style</a:t>
            </a:r>
          </a:p>
        </p:txBody>
      </p:sp>
      <p:sp>
        <p:nvSpPr>
          <p:cNvPr id="3" name="Subtitle 2"/>
          <p:cNvSpPr>
            <a:spLocks noGrp="1"/>
          </p:cNvSpPr>
          <p:nvPr userDrawn="1">
            <p:ph type="subTitle" idx="1"/>
          </p:nvPr>
        </p:nvSpPr>
        <p:spPr>
          <a:xfrm>
            <a:off x="1143000" y="3602038"/>
            <a:ext cx="6858000" cy="2754314"/>
          </a:xfrm>
        </p:spPr>
        <p:txBody>
          <a:bodyPr>
            <a:normAutofit/>
          </a:bodyPr>
          <a:lstStyle>
            <a:lvl1pPr marL="0" indent="0" algn="ctr">
              <a:buNone/>
              <a:defRPr sz="195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a:xfrm>
            <a:off x="8536660" y="6469062"/>
            <a:ext cx="473991" cy="244476"/>
          </a:xfrm>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0" name="Round Same Side Corner Rectangle 9"/>
          <p:cNvSpPr/>
          <p:nvPr userDrawn="1"/>
        </p:nvSpPr>
        <p:spPr>
          <a:xfrm rot="10800000">
            <a:off x="7641771" y="7888"/>
            <a:ext cx="894889" cy="1419985"/>
          </a:xfrm>
          <a:prstGeom prst="round2SameRect">
            <a:avLst/>
          </a:prstGeom>
          <a:gradFill flip="none" rotWithShape="1">
            <a:gsLst>
              <a:gs pos="100000">
                <a:schemeClr val="tx1"/>
              </a:gs>
              <a:gs pos="78000">
                <a:schemeClr val="tx1"/>
              </a:gs>
              <a:gs pos="1000">
                <a:srgbClr val="0A4E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46817" y="119968"/>
            <a:ext cx="816428" cy="1209246"/>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580104" y="5947588"/>
            <a:ext cx="982871" cy="690407"/>
          </a:xfrm>
          <a:prstGeom prst="rect">
            <a:avLst/>
          </a:prstGeom>
        </p:spPr>
      </p:pic>
    </p:spTree>
    <p:extLst>
      <p:ext uri="{BB962C8B-B14F-4D97-AF65-F5344CB8AC3E}">
        <p14:creationId xmlns:p14="http://schemas.microsoft.com/office/powerpoint/2010/main" val="96057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29366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2937" y="4"/>
            <a:ext cx="9149873" cy="579763"/>
            <a:chOff x="-3916" y="3"/>
            <a:chExt cx="12199831" cy="579763"/>
          </a:xfrm>
        </p:grpSpPr>
        <p:sp>
          <p:nvSpPr>
            <p:cNvPr id="17" name="Rectangle 1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userDrawn="1">
            <p:ph type="title" hasCustomPrompt="1"/>
          </p:nvPr>
        </p:nvSpPr>
        <p:spPr>
          <a:xfrm>
            <a:off x="628650" y="579735"/>
            <a:ext cx="7886700" cy="696834"/>
          </a:xfrm>
        </p:spPr>
        <p:txBody>
          <a:bodyPr/>
          <a:lstStyle/>
          <a:p>
            <a:r>
              <a:rPr lang="en-US" dirty="0"/>
              <a:t>Click To Edit Master Title Style</a:t>
            </a:r>
          </a:p>
        </p:txBody>
      </p:sp>
      <p:sp>
        <p:nvSpPr>
          <p:cNvPr id="3" name="Content Placeholder 2"/>
          <p:cNvSpPr>
            <a:spLocks noGrp="1"/>
          </p:cNvSpPr>
          <p:nvPr userDrawn="1">
            <p:ph idx="1"/>
          </p:nvPr>
        </p:nvSpPr>
        <p:spPr>
          <a:xfrm>
            <a:off x="628650" y="1276569"/>
            <a:ext cx="7886700" cy="4900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26"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sp>
        <p:nvSpPr>
          <p:cNvPr id="20" name="Round Same Side Corner Rectangle 19"/>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22" name="Group 21"/>
          <p:cNvGrpSpPr/>
          <p:nvPr userDrawn="1"/>
        </p:nvGrpSpPr>
        <p:grpSpPr>
          <a:xfrm>
            <a:off x="-2024" y="6718458"/>
            <a:ext cx="9146024" cy="139542"/>
            <a:chOff x="-5634" y="6012427"/>
            <a:chExt cx="9159875" cy="136301"/>
          </a:xfrm>
        </p:grpSpPr>
        <p:sp>
          <p:nvSpPr>
            <p:cNvPr id="23" name="Rectangle 22"/>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26361188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roup 6"/>
          <p:cNvGrpSpPr/>
          <p:nvPr userDrawn="1"/>
        </p:nvGrpSpPr>
        <p:grpSpPr>
          <a:xfrm>
            <a:off x="-2937" y="4"/>
            <a:ext cx="9149873" cy="579763"/>
            <a:chOff x="-3916" y="3"/>
            <a:chExt cx="12199831" cy="579763"/>
          </a:xfrm>
        </p:grpSpPr>
        <p:sp>
          <p:nvSpPr>
            <p:cNvPr id="17" name="Rectangle 1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userDrawn="1">
            <p:ph type="title" hasCustomPrompt="1"/>
          </p:nvPr>
        </p:nvSpPr>
        <p:spPr>
          <a:xfrm>
            <a:off x="628650" y="579735"/>
            <a:ext cx="7886700" cy="5519671"/>
          </a:xfrm>
        </p:spPr>
        <p:txBody>
          <a:bodyPr>
            <a:normAutofit/>
          </a:bodyPr>
          <a:lstStyle>
            <a:lvl1pPr algn="ctr">
              <a:defRPr sz="4050"/>
            </a:lvl1pPr>
          </a:lstStyle>
          <a:p>
            <a:r>
              <a:rPr lang="en-US" dirty="0"/>
              <a:t>Click To Edit Master Title Style</a:t>
            </a:r>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26"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sp>
        <p:nvSpPr>
          <p:cNvPr id="20" name="Round Same Side Corner Rectangle 19"/>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16" name="Group 15"/>
          <p:cNvGrpSpPr/>
          <p:nvPr userDrawn="1"/>
        </p:nvGrpSpPr>
        <p:grpSpPr>
          <a:xfrm>
            <a:off x="-2024" y="6718458"/>
            <a:ext cx="9146024" cy="139542"/>
            <a:chOff x="-5634" y="6012427"/>
            <a:chExt cx="9159875" cy="136301"/>
          </a:xfrm>
        </p:grpSpPr>
        <p:sp>
          <p:nvSpPr>
            <p:cNvPr id="22" name="Rectangle 21"/>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3150855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18" name="Group 17"/>
          <p:cNvGrpSpPr/>
          <p:nvPr userDrawn="1"/>
        </p:nvGrpSpPr>
        <p:grpSpPr>
          <a:xfrm>
            <a:off x="-2936" y="2"/>
            <a:ext cx="9146936" cy="579734"/>
            <a:chOff x="-2936" y="1"/>
            <a:chExt cx="9146936" cy="977601"/>
          </a:xfrm>
        </p:grpSpPr>
        <p:sp>
          <p:nvSpPr>
            <p:cNvPr id="19" name="Rectangle 18"/>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title" hasCustomPrompt="1"/>
          </p:nvPr>
        </p:nvSpPr>
        <p:spPr>
          <a:xfrm>
            <a:off x="628650" y="579737"/>
            <a:ext cx="7886700" cy="696833"/>
          </a:xfrm>
        </p:spPr>
        <p:txBody>
          <a:bodyPr/>
          <a:lstStyle/>
          <a:p>
            <a:r>
              <a:rPr lang="en-US" dirty="0"/>
              <a:t>Click To Edit Master Title Style</a:t>
            </a:r>
          </a:p>
        </p:txBody>
      </p:sp>
      <p:sp>
        <p:nvSpPr>
          <p:cNvPr id="3" name="Content Placeholder 2"/>
          <p:cNvSpPr>
            <a:spLocks noGrp="1"/>
          </p:cNvSpPr>
          <p:nvPr>
            <p:ph sz="half" idx="1"/>
          </p:nvPr>
        </p:nvSpPr>
        <p:spPr>
          <a:xfrm>
            <a:off x="628650" y="1276570"/>
            <a:ext cx="38862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76570"/>
            <a:ext cx="38862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4" name="Round Same Side Corner Rectangle 13"/>
          <p:cNvSpPr/>
          <p:nvPr userDrawn="1"/>
        </p:nvSpPr>
        <p:spPr>
          <a:xfrm rot="10800000">
            <a:off x="7740353" y="7920"/>
            <a:ext cx="681419"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76987" y="116635"/>
            <a:ext cx="576064" cy="648955"/>
          </a:xfrm>
          <a:prstGeom prst="rect">
            <a:avLst/>
          </a:prstGeom>
        </p:spPr>
      </p:pic>
      <p:sp>
        <p:nvSpPr>
          <p:cNvPr id="17"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grpSp>
        <p:nvGrpSpPr>
          <p:cNvPr id="22" name="Group 21"/>
          <p:cNvGrpSpPr/>
          <p:nvPr userDrawn="1"/>
        </p:nvGrpSpPr>
        <p:grpSpPr>
          <a:xfrm>
            <a:off x="1" y="6728162"/>
            <a:ext cx="9157177" cy="136208"/>
            <a:chOff x="-2936" y="6012511"/>
            <a:chExt cx="9157177" cy="136208"/>
          </a:xfrm>
        </p:grpSpPr>
        <p:sp>
          <p:nvSpPr>
            <p:cNvPr id="23" name="Rectangle 22"/>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3148422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8" name="Group 7"/>
          <p:cNvGrpSpPr/>
          <p:nvPr userDrawn="1"/>
        </p:nvGrpSpPr>
        <p:grpSpPr>
          <a:xfrm>
            <a:off x="-2937" y="3"/>
            <a:ext cx="9146937" cy="977601"/>
            <a:chOff x="-3916" y="2"/>
            <a:chExt cx="12195916" cy="977601"/>
          </a:xfrm>
        </p:grpSpPr>
        <p:sp>
          <p:nvSpPr>
            <p:cNvPr id="7" name="Rectangle 6"/>
            <p:cNvSpPr/>
            <p:nvPr userDrawn="1"/>
          </p:nvSpPr>
          <p:spPr>
            <a:xfrm>
              <a:off x="0" y="2"/>
              <a:ext cx="12192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000"/>
              <a:ext cx="12192000" cy="188915"/>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819107"/>
              <a:ext cx="12195916" cy="158496"/>
            </a:xfrm>
            <a:prstGeom prst="rect">
              <a:avLst/>
            </a:prstGeom>
          </p:spPr>
        </p:pic>
        <p:sp>
          <p:nvSpPr>
            <p:cNvPr id="12" name="TextBox 4"/>
            <p:cNvSpPr txBox="1">
              <a:spLocks noChangeArrowheads="1"/>
            </p:cNvSpPr>
            <p:nvPr userDrawn="1"/>
          </p:nvSpPr>
          <p:spPr bwMode="auto">
            <a:xfrm>
              <a:off x="1325732" y="685803"/>
              <a:ext cx="852541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grpSp>
          <p:nvGrpSpPr>
            <p:cNvPr id="13" name="Group 12"/>
            <p:cNvGrpSpPr/>
            <p:nvPr userDrawn="1"/>
          </p:nvGrpSpPr>
          <p:grpSpPr>
            <a:xfrm>
              <a:off x="335360" y="188640"/>
              <a:ext cx="2825530" cy="671731"/>
              <a:chOff x="361628" y="338973"/>
              <a:chExt cx="2748655" cy="671731"/>
            </a:xfrm>
          </p:grpSpPr>
          <p:grpSp>
            <p:nvGrpSpPr>
              <p:cNvPr id="14" name="Group 13"/>
              <p:cNvGrpSpPr/>
              <p:nvPr/>
            </p:nvGrpSpPr>
            <p:grpSpPr>
              <a:xfrm>
                <a:off x="1002060" y="364373"/>
                <a:ext cx="2108223" cy="646331"/>
                <a:chOff x="1009576" y="350784"/>
                <a:chExt cx="2108223" cy="646331"/>
              </a:xfrm>
            </p:grpSpPr>
            <p:sp>
              <p:nvSpPr>
                <p:cNvPr id="16" name="TextBox 15"/>
                <p:cNvSpPr txBox="1"/>
                <p:nvPr/>
              </p:nvSpPr>
              <p:spPr>
                <a:xfrm>
                  <a:off x="1009576" y="350784"/>
                  <a:ext cx="1367856" cy="646331"/>
                </a:xfrm>
                <a:prstGeom prst="rect">
                  <a:avLst/>
                </a:prstGeom>
                <a:noFill/>
              </p:spPr>
              <p:txBody>
                <a:bodyPr wrap="none" rtlCol="0">
                  <a:spAutoFit/>
                </a:bodyPr>
                <a:lstStyle/>
                <a:p>
                  <a:pPr defTabSz="685800" fontAlgn="auto">
                    <a:spcBef>
                      <a:spcPts val="0"/>
                    </a:spcBef>
                    <a:spcAft>
                      <a:spcPts val="0"/>
                    </a:spcAft>
                  </a:pPr>
                  <a:r>
                    <a:rPr lang="en-CA" b="1" dirty="0">
                      <a:solidFill>
                        <a:prstClr val="white">
                          <a:lumMod val="75000"/>
                        </a:prstClr>
                      </a:solidFill>
                      <a:latin typeface="Calibri" panose="020F0502020204030204"/>
                      <a:sym typeface="Helvetica Neue"/>
                    </a:rPr>
                    <a:t>National </a:t>
                  </a:r>
                </a:p>
                <a:p>
                  <a:pPr defTabSz="685800" fontAlgn="auto">
                    <a:spcBef>
                      <a:spcPts val="0"/>
                    </a:spcBef>
                    <a:spcAft>
                      <a:spcPts val="0"/>
                    </a:spcAft>
                  </a:pPr>
                  <a:r>
                    <a:rPr lang="en-CA" b="1" dirty="0">
                      <a:solidFill>
                        <a:prstClr val="white">
                          <a:lumMod val="75000"/>
                        </a:prstClr>
                      </a:solidFill>
                      <a:latin typeface="Calibri" panose="020F0502020204030204"/>
                      <a:sym typeface="Helvetica Neue"/>
                    </a:rPr>
                    <a:t>Defence</a:t>
                  </a:r>
                </a:p>
              </p:txBody>
            </p:sp>
            <p:sp>
              <p:nvSpPr>
                <p:cNvPr id="17" name="TextBox 16"/>
                <p:cNvSpPr txBox="1"/>
                <p:nvPr/>
              </p:nvSpPr>
              <p:spPr>
                <a:xfrm>
                  <a:off x="1668855" y="350784"/>
                  <a:ext cx="1448944" cy="646331"/>
                </a:xfrm>
                <a:prstGeom prst="rect">
                  <a:avLst/>
                </a:prstGeom>
                <a:noFill/>
              </p:spPr>
              <p:txBody>
                <a:bodyPr wrap="none" rtlCol="0">
                  <a:spAutoFit/>
                </a:bodyPr>
                <a:lstStyle/>
                <a:p>
                  <a:pPr defTabSz="685800" fontAlgn="auto">
                    <a:spcBef>
                      <a:spcPts val="0"/>
                    </a:spcBef>
                    <a:spcAft>
                      <a:spcPts val="0"/>
                    </a:spcAft>
                  </a:pPr>
                  <a:r>
                    <a:rPr lang="en-CA" b="1" dirty="0">
                      <a:solidFill>
                        <a:prstClr val="white">
                          <a:lumMod val="75000"/>
                        </a:prstClr>
                      </a:solidFill>
                      <a:latin typeface="Calibri" panose="020F0502020204030204"/>
                      <a:sym typeface="Helvetica Neue"/>
                    </a:rPr>
                    <a:t>Défence</a:t>
                  </a:r>
                </a:p>
                <a:p>
                  <a:pPr defTabSz="685800" fontAlgn="auto">
                    <a:spcBef>
                      <a:spcPts val="0"/>
                    </a:spcBef>
                    <a:spcAft>
                      <a:spcPts val="0"/>
                    </a:spcAft>
                  </a:pPr>
                  <a:r>
                    <a:rPr lang="en-CA" b="1" dirty="0">
                      <a:solidFill>
                        <a:prstClr val="white">
                          <a:lumMod val="75000"/>
                        </a:prstClr>
                      </a:solidFill>
                      <a:latin typeface="Calibri" panose="020F0502020204030204"/>
                      <a:sym typeface="Helvetica Neue"/>
                    </a:rPr>
                    <a:t>Nationale</a:t>
                  </a:r>
                </a:p>
              </p:txBody>
            </p:sp>
          </p:gr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628" y="338973"/>
                <a:ext cx="606738" cy="369332"/>
              </a:xfrm>
              <a:prstGeom prst="rect">
                <a:avLst/>
              </a:prstGeom>
            </p:spPr>
          </p:pic>
        </p:grpSp>
      </p:grpSp>
      <p:sp>
        <p:nvSpPr>
          <p:cNvPr id="2" name="Title 1"/>
          <p:cNvSpPr>
            <a:spLocks noGrp="1"/>
          </p:cNvSpPr>
          <p:nvPr userDrawn="1">
            <p:ph type="ctrTitle" hasCustomPrompt="1"/>
          </p:nvPr>
        </p:nvSpPr>
        <p:spPr>
          <a:xfrm>
            <a:off x="685800" y="1412351"/>
            <a:ext cx="7772400" cy="2097612"/>
          </a:xfrm>
        </p:spPr>
        <p:txBody>
          <a:bodyPr anchor="b"/>
          <a:lstStyle>
            <a:lvl1pPr algn="ctr">
              <a:defRPr sz="4500"/>
            </a:lvl1pPr>
          </a:lstStyle>
          <a:p>
            <a:r>
              <a:rPr lang="en-US" dirty="0"/>
              <a:t>Click To Edit Master Title Style</a:t>
            </a:r>
          </a:p>
        </p:txBody>
      </p:sp>
      <p:sp>
        <p:nvSpPr>
          <p:cNvPr id="3" name="Subtitle 2"/>
          <p:cNvSpPr>
            <a:spLocks noGrp="1"/>
          </p:cNvSpPr>
          <p:nvPr userDrawn="1">
            <p:ph type="subTitle" idx="1"/>
          </p:nvPr>
        </p:nvSpPr>
        <p:spPr>
          <a:xfrm>
            <a:off x="1143000" y="3602038"/>
            <a:ext cx="6858000" cy="2754314"/>
          </a:xfrm>
        </p:spPr>
        <p:txBody>
          <a:bodyPr>
            <a:normAutofit/>
          </a:bodyPr>
          <a:lstStyle>
            <a:lvl1pPr marL="0" indent="0" algn="ctr">
              <a:buNone/>
              <a:defRPr sz="195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a:xfrm>
            <a:off x="8536660" y="6469062"/>
            <a:ext cx="473991" cy="244476"/>
          </a:xfrm>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0" name="Round Same Side Corner Rectangle 9"/>
          <p:cNvSpPr/>
          <p:nvPr userDrawn="1"/>
        </p:nvSpPr>
        <p:spPr>
          <a:xfrm rot="10800000">
            <a:off x="7641771" y="7888"/>
            <a:ext cx="894889" cy="1419985"/>
          </a:xfrm>
          <a:prstGeom prst="round2SameRect">
            <a:avLst/>
          </a:prstGeom>
          <a:gradFill flip="none" rotWithShape="1">
            <a:gsLst>
              <a:gs pos="100000">
                <a:schemeClr val="tx1"/>
              </a:gs>
              <a:gs pos="78000">
                <a:schemeClr val="tx1"/>
              </a:gs>
              <a:gs pos="1000">
                <a:srgbClr val="0A4E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46817" y="119968"/>
            <a:ext cx="816428" cy="1209246"/>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580104" y="5947588"/>
            <a:ext cx="982871" cy="690407"/>
          </a:xfrm>
          <a:prstGeom prst="rect">
            <a:avLst/>
          </a:prstGeom>
        </p:spPr>
      </p:pic>
    </p:spTree>
    <p:extLst>
      <p:ext uri="{BB962C8B-B14F-4D97-AF65-F5344CB8AC3E}">
        <p14:creationId xmlns:p14="http://schemas.microsoft.com/office/powerpoint/2010/main" val="357765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2937" y="4"/>
            <a:ext cx="9149873" cy="579763"/>
            <a:chOff x="-3916" y="3"/>
            <a:chExt cx="12199831" cy="579763"/>
          </a:xfrm>
        </p:grpSpPr>
        <p:sp>
          <p:nvSpPr>
            <p:cNvPr id="17" name="Rectangle 1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userDrawn="1">
            <p:ph type="title" hasCustomPrompt="1"/>
          </p:nvPr>
        </p:nvSpPr>
        <p:spPr>
          <a:xfrm>
            <a:off x="628650" y="579735"/>
            <a:ext cx="7886700" cy="696834"/>
          </a:xfrm>
        </p:spPr>
        <p:txBody>
          <a:bodyPr/>
          <a:lstStyle/>
          <a:p>
            <a:r>
              <a:rPr lang="en-US" dirty="0"/>
              <a:t>Click To Edit Master Title Style</a:t>
            </a:r>
          </a:p>
        </p:txBody>
      </p:sp>
      <p:sp>
        <p:nvSpPr>
          <p:cNvPr id="3" name="Content Placeholder 2"/>
          <p:cNvSpPr>
            <a:spLocks noGrp="1"/>
          </p:cNvSpPr>
          <p:nvPr userDrawn="1">
            <p:ph idx="1"/>
          </p:nvPr>
        </p:nvSpPr>
        <p:spPr>
          <a:xfrm>
            <a:off x="628650" y="1276569"/>
            <a:ext cx="7886700" cy="4900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26"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sp>
        <p:nvSpPr>
          <p:cNvPr id="20" name="Round Same Side Corner Rectangle 19"/>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22" name="Group 21"/>
          <p:cNvGrpSpPr/>
          <p:nvPr userDrawn="1"/>
        </p:nvGrpSpPr>
        <p:grpSpPr>
          <a:xfrm>
            <a:off x="-2024" y="6718458"/>
            <a:ext cx="9146024" cy="139542"/>
            <a:chOff x="-5634" y="6012427"/>
            <a:chExt cx="9159875" cy="136301"/>
          </a:xfrm>
        </p:grpSpPr>
        <p:sp>
          <p:nvSpPr>
            <p:cNvPr id="23" name="Rectangle 22"/>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3168615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roup 6"/>
          <p:cNvGrpSpPr/>
          <p:nvPr userDrawn="1"/>
        </p:nvGrpSpPr>
        <p:grpSpPr>
          <a:xfrm>
            <a:off x="-2937" y="4"/>
            <a:ext cx="9149873" cy="579763"/>
            <a:chOff x="-3916" y="3"/>
            <a:chExt cx="12199831" cy="579763"/>
          </a:xfrm>
        </p:grpSpPr>
        <p:sp>
          <p:nvSpPr>
            <p:cNvPr id="17" name="Rectangle 1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userDrawn="1">
            <p:ph type="title" hasCustomPrompt="1"/>
          </p:nvPr>
        </p:nvSpPr>
        <p:spPr>
          <a:xfrm>
            <a:off x="628650" y="579735"/>
            <a:ext cx="7886700" cy="5519671"/>
          </a:xfrm>
        </p:spPr>
        <p:txBody>
          <a:bodyPr>
            <a:normAutofit/>
          </a:bodyPr>
          <a:lstStyle>
            <a:lvl1pPr algn="ctr">
              <a:defRPr sz="4050"/>
            </a:lvl1pPr>
          </a:lstStyle>
          <a:p>
            <a:r>
              <a:rPr lang="en-US" dirty="0"/>
              <a:t>Click To Edit Master Title Style</a:t>
            </a:r>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26"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sp>
        <p:nvSpPr>
          <p:cNvPr id="20" name="Round Same Side Corner Rectangle 19"/>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16" name="Group 15"/>
          <p:cNvGrpSpPr/>
          <p:nvPr userDrawn="1"/>
        </p:nvGrpSpPr>
        <p:grpSpPr>
          <a:xfrm>
            <a:off x="-2024" y="6718458"/>
            <a:ext cx="9146024" cy="139542"/>
            <a:chOff x="-5634" y="6012427"/>
            <a:chExt cx="9159875" cy="136301"/>
          </a:xfrm>
        </p:grpSpPr>
        <p:sp>
          <p:nvSpPr>
            <p:cNvPr id="22" name="Rectangle 21"/>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80323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userDrawn="1"/>
        </p:nvGrpSpPr>
        <p:grpSpPr>
          <a:xfrm>
            <a:off x="-2937" y="3"/>
            <a:ext cx="9146937" cy="977601"/>
            <a:chOff x="-3916" y="2"/>
            <a:chExt cx="12195916" cy="977601"/>
          </a:xfrm>
        </p:grpSpPr>
        <p:sp>
          <p:nvSpPr>
            <p:cNvPr id="7" name="Rectangle 6"/>
            <p:cNvSpPr/>
            <p:nvPr userDrawn="1"/>
          </p:nvSpPr>
          <p:spPr>
            <a:xfrm>
              <a:off x="0" y="2"/>
              <a:ext cx="12192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000"/>
              <a:ext cx="12192000" cy="188915"/>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819107"/>
              <a:ext cx="12195916" cy="158496"/>
            </a:xfrm>
            <a:prstGeom prst="rect">
              <a:avLst/>
            </a:prstGeom>
          </p:spPr>
        </p:pic>
        <p:sp>
          <p:nvSpPr>
            <p:cNvPr id="12" name="TextBox 4"/>
            <p:cNvSpPr txBox="1">
              <a:spLocks noChangeArrowheads="1"/>
            </p:cNvSpPr>
            <p:nvPr userDrawn="1"/>
          </p:nvSpPr>
          <p:spPr bwMode="auto">
            <a:xfrm>
              <a:off x="1325732" y="685803"/>
              <a:ext cx="852541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grpSp>
          <p:nvGrpSpPr>
            <p:cNvPr id="13" name="Group 12"/>
            <p:cNvGrpSpPr/>
            <p:nvPr userDrawn="1"/>
          </p:nvGrpSpPr>
          <p:grpSpPr>
            <a:xfrm>
              <a:off x="335360" y="188640"/>
              <a:ext cx="2825530" cy="671731"/>
              <a:chOff x="361628" y="338973"/>
              <a:chExt cx="2748655" cy="671731"/>
            </a:xfrm>
          </p:grpSpPr>
          <p:grpSp>
            <p:nvGrpSpPr>
              <p:cNvPr id="14" name="Group 13"/>
              <p:cNvGrpSpPr/>
              <p:nvPr/>
            </p:nvGrpSpPr>
            <p:grpSpPr>
              <a:xfrm>
                <a:off x="1002060" y="364373"/>
                <a:ext cx="2108223" cy="646331"/>
                <a:chOff x="1009576" y="350784"/>
                <a:chExt cx="2108223" cy="646331"/>
              </a:xfrm>
            </p:grpSpPr>
            <p:sp>
              <p:nvSpPr>
                <p:cNvPr id="16" name="TextBox 15"/>
                <p:cNvSpPr txBox="1"/>
                <p:nvPr/>
              </p:nvSpPr>
              <p:spPr>
                <a:xfrm>
                  <a:off x="1009576" y="350784"/>
                  <a:ext cx="1367856" cy="646331"/>
                </a:xfrm>
                <a:prstGeom prst="rect">
                  <a:avLst/>
                </a:prstGeom>
                <a:noFill/>
              </p:spPr>
              <p:txBody>
                <a:bodyPr wrap="none" rtlCol="0">
                  <a:spAutoFit/>
                </a:bodyPr>
                <a:lstStyle/>
                <a:p>
                  <a:pPr defTabSz="685800" fontAlgn="auto">
                    <a:spcBef>
                      <a:spcPts val="0"/>
                    </a:spcBef>
                    <a:spcAft>
                      <a:spcPts val="0"/>
                    </a:spcAft>
                  </a:pPr>
                  <a:r>
                    <a:rPr lang="en-CA" b="1" dirty="0">
                      <a:solidFill>
                        <a:prstClr val="white">
                          <a:lumMod val="75000"/>
                        </a:prstClr>
                      </a:solidFill>
                      <a:latin typeface="Calibri" panose="020F0502020204030204"/>
                      <a:sym typeface="Helvetica Neue"/>
                    </a:rPr>
                    <a:t>National </a:t>
                  </a:r>
                </a:p>
                <a:p>
                  <a:pPr defTabSz="685800" fontAlgn="auto">
                    <a:spcBef>
                      <a:spcPts val="0"/>
                    </a:spcBef>
                    <a:spcAft>
                      <a:spcPts val="0"/>
                    </a:spcAft>
                  </a:pPr>
                  <a:r>
                    <a:rPr lang="en-CA" b="1" dirty="0">
                      <a:solidFill>
                        <a:prstClr val="white">
                          <a:lumMod val="75000"/>
                        </a:prstClr>
                      </a:solidFill>
                      <a:latin typeface="Calibri" panose="020F0502020204030204"/>
                      <a:sym typeface="Helvetica Neue"/>
                    </a:rPr>
                    <a:t>Defence</a:t>
                  </a:r>
                </a:p>
              </p:txBody>
            </p:sp>
            <p:sp>
              <p:nvSpPr>
                <p:cNvPr id="17" name="TextBox 16"/>
                <p:cNvSpPr txBox="1"/>
                <p:nvPr/>
              </p:nvSpPr>
              <p:spPr>
                <a:xfrm>
                  <a:off x="1668855" y="350784"/>
                  <a:ext cx="1448944" cy="646331"/>
                </a:xfrm>
                <a:prstGeom prst="rect">
                  <a:avLst/>
                </a:prstGeom>
                <a:noFill/>
              </p:spPr>
              <p:txBody>
                <a:bodyPr wrap="none" rtlCol="0">
                  <a:spAutoFit/>
                </a:bodyPr>
                <a:lstStyle/>
                <a:p>
                  <a:pPr defTabSz="685800" fontAlgn="auto">
                    <a:spcBef>
                      <a:spcPts val="0"/>
                    </a:spcBef>
                    <a:spcAft>
                      <a:spcPts val="0"/>
                    </a:spcAft>
                  </a:pPr>
                  <a:r>
                    <a:rPr lang="en-CA" b="1" dirty="0">
                      <a:solidFill>
                        <a:prstClr val="white">
                          <a:lumMod val="75000"/>
                        </a:prstClr>
                      </a:solidFill>
                      <a:latin typeface="Calibri" panose="020F0502020204030204"/>
                      <a:sym typeface="Helvetica Neue"/>
                    </a:rPr>
                    <a:t>Défence</a:t>
                  </a:r>
                </a:p>
                <a:p>
                  <a:pPr defTabSz="685800" fontAlgn="auto">
                    <a:spcBef>
                      <a:spcPts val="0"/>
                    </a:spcBef>
                    <a:spcAft>
                      <a:spcPts val="0"/>
                    </a:spcAft>
                  </a:pPr>
                  <a:r>
                    <a:rPr lang="en-CA" b="1" dirty="0">
                      <a:solidFill>
                        <a:prstClr val="white">
                          <a:lumMod val="75000"/>
                        </a:prstClr>
                      </a:solidFill>
                      <a:latin typeface="Calibri" panose="020F0502020204030204"/>
                      <a:sym typeface="Helvetica Neue"/>
                    </a:rPr>
                    <a:t>Nationale</a:t>
                  </a:r>
                </a:p>
              </p:txBody>
            </p:sp>
          </p:gr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628" y="338973"/>
                <a:ext cx="606738" cy="369332"/>
              </a:xfrm>
              <a:prstGeom prst="rect">
                <a:avLst/>
              </a:prstGeom>
            </p:spPr>
          </p:pic>
        </p:grpSp>
      </p:grpSp>
      <p:sp>
        <p:nvSpPr>
          <p:cNvPr id="2" name="Title 1"/>
          <p:cNvSpPr>
            <a:spLocks noGrp="1"/>
          </p:cNvSpPr>
          <p:nvPr userDrawn="1">
            <p:ph type="ctrTitle" hasCustomPrompt="1"/>
          </p:nvPr>
        </p:nvSpPr>
        <p:spPr>
          <a:xfrm>
            <a:off x="685800" y="1412351"/>
            <a:ext cx="7772400" cy="2097612"/>
          </a:xfrm>
        </p:spPr>
        <p:txBody>
          <a:bodyPr anchor="b"/>
          <a:lstStyle>
            <a:lvl1pPr algn="ctr">
              <a:defRPr sz="4500"/>
            </a:lvl1pPr>
          </a:lstStyle>
          <a:p>
            <a:r>
              <a:rPr lang="en-US" dirty="0"/>
              <a:t>Click To Edit Master Title Style</a:t>
            </a:r>
          </a:p>
        </p:txBody>
      </p:sp>
      <p:sp>
        <p:nvSpPr>
          <p:cNvPr id="3" name="Subtitle 2"/>
          <p:cNvSpPr>
            <a:spLocks noGrp="1"/>
          </p:cNvSpPr>
          <p:nvPr userDrawn="1">
            <p:ph type="subTitle" idx="1"/>
          </p:nvPr>
        </p:nvSpPr>
        <p:spPr>
          <a:xfrm>
            <a:off x="1143000" y="3602038"/>
            <a:ext cx="6858000" cy="2754314"/>
          </a:xfrm>
        </p:spPr>
        <p:txBody>
          <a:bodyPr>
            <a:normAutofit/>
          </a:bodyPr>
          <a:lstStyle>
            <a:lvl1pPr marL="0" indent="0" algn="ctr">
              <a:buNone/>
              <a:defRPr sz="195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dirty="0"/>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0" name="Round Same Side Corner Rectangle 9"/>
          <p:cNvSpPr/>
          <p:nvPr userDrawn="1"/>
        </p:nvSpPr>
        <p:spPr>
          <a:xfrm rot="10800000">
            <a:off x="7641771" y="7888"/>
            <a:ext cx="894889" cy="1419985"/>
          </a:xfrm>
          <a:prstGeom prst="round2SameRect">
            <a:avLst/>
          </a:prstGeom>
          <a:gradFill flip="none" rotWithShape="1">
            <a:gsLst>
              <a:gs pos="100000">
                <a:schemeClr val="tx1"/>
              </a:gs>
              <a:gs pos="78000">
                <a:schemeClr val="tx1"/>
              </a:gs>
              <a:gs pos="1000">
                <a:srgbClr val="0A4E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63543" y="119968"/>
            <a:ext cx="816428" cy="1209246"/>
          </a:xfrm>
          <a:prstGeom prst="rect">
            <a:avLst/>
          </a:prstGeom>
        </p:spPr>
      </p:pic>
      <p:pic>
        <p:nvPicPr>
          <p:cNvPr id="20" name="Picture 19"/>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580104" y="5947588"/>
            <a:ext cx="982871" cy="690407"/>
          </a:xfrm>
          <a:prstGeom prst="rect">
            <a:avLst/>
          </a:prstGeom>
        </p:spPr>
      </p:pic>
    </p:spTree>
    <p:extLst>
      <p:ext uri="{BB962C8B-B14F-4D97-AF65-F5344CB8AC3E}">
        <p14:creationId xmlns:p14="http://schemas.microsoft.com/office/powerpoint/2010/main" val="3177852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2937" y="4"/>
            <a:ext cx="9149873" cy="579763"/>
            <a:chOff x="-3916" y="3"/>
            <a:chExt cx="12199831" cy="579763"/>
          </a:xfrm>
        </p:grpSpPr>
        <p:sp>
          <p:nvSpPr>
            <p:cNvPr id="17" name="Rectangle 1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userDrawn="1">
            <p:ph type="title" hasCustomPrompt="1"/>
          </p:nvPr>
        </p:nvSpPr>
        <p:spPr>
          <a:xfrm>
            <a:off x="628650" y="579735"/>
            <a:ext cx="7886700" cy="696834"/>
          </a:xfrm>
        </p:spPr>
        <p:txBody>
          <a:bodyPr/>
          <a:lstStyle/>
          <a:p>
            <a:r>
              <a:rPr lang="en-US" dirty="0"/>
              <a:t>Click To Edit Master Title Style</a:t>
            </a:r>
          </a:p>
        </p:txBody>
      </p:sp>
      <p:sp>
        <p:nvSpPr>
          <p:cNvPr id="3" name="Content Placeholder 2"/>
          <p:cNvSpPr>
            <a:spLocks noGrp="1"/>
          </p:cNvSpPr>
          <p:nvPr userDrawn="1">
            <p:ph idx="1"/>
          </p:nvPr>
        </p:nvSpPr>
        <p:spPr>
          <a:xfrm>
            <a:off x="628650" y="1276569"/>
            <a:ext cx="7886700" cy="49003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26"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a:t>
            </a:r>
            <a:r>
              <a:rPr lang="en-CA" sz="600" b="1" dirty="0" err="1">
                <a:solidFill>
                  <a:prstClr val="white"/>
                </a:solidFill>
                <a:sym typeface="Helvetica Neue"/>
              </a:rPr>
              <a:t>SERVICES</a:t>
            </a:r>
            <a:r>
              <a:rPr lang="en-CA" sz="600" b="1" dirty="0">
                <a:solidFill>
                  <a:prstClr val="white"/>
                </a:solidFill>
                <a:sym typeface="Helvetica Neue"/>
              </a:rPr>
              <a:t> DE SANTÉ DES FORCES CANADIENNES</a:t>
            </a:r>
          </a:p>
        </p:txBody>
      </p:sp>
      <p:sp>
        <p:nvSpPr>
          <p:cNvPr id="20" name="Round Same Side Corner Rectangle 19"/>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22" name="Group 21"/>
          <p:cNvGrpSpPr/>
          <p:nvPr userDrawn="1"/>
        </p:nvGrpSpPr>
        <p:grpSpPr>
          <a:xfrm>
            <a:off x="-2024" y="6718458"/>
            <a:ext cx="9146024" cy="139542"/>
            <a:chOff x="-5634" y="6012427"/>
            <a:chExt cx="9159875" cy="136301"/>
          </a:xfrm>
        </p:grpSpPr>
        <p:sp>
          <p:nvSpPr>
            <p:cNvPr id="23" name="Rectangle 22"/>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1696156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4" name="Group 23"/>
          <p:cNvGrpSpPr/>
          <p:nvPr userDrawn="1"/>
        </p:nvGrpSpPr>
        <p:grpSpPr>
          <a:xfrm>
            <a:off x="-2937" y="4"/>
            <a:ext cx="9149873" cy="579763"/>
            <a:chOff x="-3916" y="3"/>
            <a:chExt cx="12199831" cy="579763"/>
          </a:xfrm>
        </p:grpSpPr>
        <p:sp>
          <p:nvSpPr>
            <p:cNvPr id="25" name="Rectangle 24"/>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3" name="Content Placeholder 2"/>
          <p:cNvSpPr>
            <a:spLocks noGrp="1"/>
          </p:cNvSpPr>
          <p:nvPr>
            <p:ph sz="half" idx="1"/>
          </p:nvPr>
        </p:nvSpPr>
        <p:spPr>
          <a:xfrm>
            <a:off x="628650" y="1276569"/>
            <a:ext cx="3886200" cy="4900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76569"/>
            <a:ext cx="3886200" cy="4900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7"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GROUP           </a:t>
            </a:r>
            <a:r>
              <a:rPr lang="en-CA" sz="600" b="1" dirty="0" err="1">
                <a:solidFill>
                  <a:prstClr val="white"/>
                </a:solidFill>
                <a:sym typeface="Helvetica Neue"/>
              </a:rPr>
              <a:t>GROUPE</a:t>
            </a:r>
            <a:r>
              <a:rPr lang="en-CA" sz="600" b="1" dirty="0">
                <a:solidFill>
                  <a:prstClr val="white"/>
                </a:solidFill>
                <a:sym typeface="Helvetica Neue"/>
              </a:rPr>
              <a:t> DES SERVICES DE SANTÉ DES FORCES </a:t>
            </a:r>
            <a:r>
              <a:rPr lang="en-CA" sz="600" b="1" dirty="0" err="1">
                <a:solidFill>
                  <a:prstClr val="white"/>
                </a:solidFill>
                <a:sym typeface="Helvetica Neue"/>
              </a:rPr>
              <a:t>CANADIENNES</a:t>
            </a:r>
            <a:endParaRPr lang="en-CA" sz="600" b="1" dirty="0">
              <a:solidFill>
                <a:prstClr val="white"/>
              </a:solidFill>
              <a:sym typeface="Helvetica Neue"/>
            </a:endParaRPr>
          </a:p>
        </p:txBody>
      </p:sp>
      <p:sp>
        <p:nvSpPr>
          <p:cNvPr id="22" name="Round Same Side Corner Rectangle 21"/>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sp>
        <p:nvSpPr>
          <p:cNvPr id="18" name="Title 1"/>
          <p:cNvSpPr>
            <a:spLocks noGrp="1"/>
          </p:cNvSpPr>
          <p:nvPr>
            <p:ph type="title" hasCustomPrompt="1"/>
          </p:nvPr>
        </p:nvSpPr>
        <p:spPr>
          <a:xfrm>
            <a:off x="628650" y="579735"/>
            <a:ext cx="7886700" cy="696834"/>
          </a:xfrm>
        </p:spPr>
        <p:txBody>
          <a:bodyPr/>
          <a:lstStyle/>
          <a:p>
            <a:r>
              <a:rPr lang="en-US" dirty="0"/>
              <a:t>Click To Edit Master Title Style</a:t>
            </a:r>
          </a:p>
        </p:txBody>
      </p:sp>
      <p:grpSp>
        <p:nvGrpSpPr>
          <p:cNvPr id="19" name="Group 18"/>
          <p:cNvGrpSpPr/>
          <p:nvPr userDrawn="1"/>
        </p:nvGrpSpPr>
        <p:grpSpPr>
          <a:xfrm>
            <a:off x="-2024" y="6718458"/>
            <a:ext cx="9146024" cy="139542"/>
            <a:chOff x="-5634" y="6012427"/>
            <a:chExt cx="9159875" cy="136301"/>
          </a:xfrm>
        </p:grpSpPr>
        <p:sp>
          <p:nvSpPr>
            <p:cNvPr id="20" name="Rectangle 19"/>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2136255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6" name="Group 25"/>
          <p:cNvGrpSpPr/>
          <p:nvPr userDrawn="1"/>
        </p:nvGrpSpPr>
        <p:grpSpPr>
          <a:xfrm>
            <a:off x="-2937" y="4"/>
            <a:ext cx="9149873" cy="579763"/>
            <a:chOff x="-3916" y="3"/>
            <a:chExt cx="12199831" cy="579763"/>
          </a:xfrm>
        </p:grpSpPr>
        <p:sp>
          <p:nvSpPr>
            <p:cNvPr id="27" name="Rectangle 2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7" name="Date Placeholder 6"/>
          <p:cNvSpPr>
            <a:spLocks noGrp="1"/>
          </p:cNvSpPr>
          <p:nvPr>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9"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GROUP           </a:t>
            </a:r>
            <a:r>
              <a:rPr lang="en-CA" sz="600" b="1" dirty="0" err="1">
                <a:solidFill>
                  <a:prstClr val="white"/>
                </a:solidFill>
                <a:sym typeface="Helvetica Neue"/>
              </a:rPr>
              <a:t>GROUPE</a:t>
            </a:r>
            <a:r>
              <a:rPr lang="en-CA" sz="600" b="1" dirty="0">
                <a:solidFill>
                  <a:prstClr val="white"/>
                </a:solidFill>
                <a:sym typeface="Helvetica Neue"/>
              </a:rPr>
              <a:t> DES SERVICES DE SANTÉ DES FORCES </a:t>
            </a:r>
            <a:r>
              <a:rPr lang="en-CA" sz="600" b="1" dirty="0" err="1">
                <a:solidFill>
                  <a:prstClr val="white"/>
                </a:solidFill>
                <a:sym typeface="Helvetica Neue"/>
              </a:rPr>
              <a:t>CANADIENNES</a:t>
            </a:r>
            <a:endParaRPr lang="en-CA" sz="600" b="1" dirty="0">
              <a:solidFill>
                <a:prstClr val="white"/>
              </a:solidFill>
              <a:sym typeface="Helvetica Neue"/>
            </a:endParaRPr>
          </a:p>
        </p:txBody>
      </p:sp>
      <p:sp>
        <p:nvSpPr>
          <p:cNvPr id="24" name="Round Same Side Corner Rectangle 23"/>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sp>
        <p:nvSpPr>
          <p:cNvPr id="20" name="Title 1"/>
          <p:cNvSpPr>
            <a:spLocks noGrp="1"/>
          </p:cNvSpPr>
          <p:nvPr>
            <p:ph type="title" hasCustomPrompt="1"/>
          </p:nvPr>
        </p:nvSpPr>
        <p:spPr>
          <a:xfrm>
            <a:off x="628650" y="579735"/>
            <a:ext cx="7886700" cy="696834"/>
          </a:xfrm>
        </p:spPr>
        <p:txBody>
          <a:bodyPr/>
          <a:lstStyle/>
          <a:p>
            <a:r>
              <a:rPr lang="en-US" dirty="0"/>
              <a:t>Click To Edit Master Title Style</a:t>
            </a:r>
          </a:p>
        </p:txBody>
      </p:sp>
      <p:sp>
        <p:nvSpPr>
          <p:cNvPr id="21" name="Text Placeholder 2"/>
          <p:cNvSpPr>
            <a:spLocks noGrp="1"/>
          </p:cNvSpPr>
          <p:nvPr>
            <p:ph type="body" idx="1" hasCustomPrompt="1"/>
          </p:nvPr>
        </p:nvSpPr>
        <p:spPr>
          <a:xfrm>
            <a:off x="331835" y="1273892"/>
            <a:ext cx="4235963" cy="442279"/>
          </a:xfrm>
        </p:spPr>
        <p:txBody>
          <a:bodyPr anchor="b"/>
          <a:lstStyle>
            <a:lvl1pPr marL="0" indent="0" algn="ctr">
              <a:buNone/>
              <a:defRPr sz="1800" b="1">
                <a:solidFill>
                  <a:srgbClr val="71131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2" name="Content Placeholder 3"/>
          <p:cNvSpPr>
            <a:spLocks noGrp="1"/>
          </p:cNvSpPr>
          <p:nvPr>
            <p:ph sz="half" idx="2"/>
          </p:nvPr>
        </p:nvSpPr>
        <p:spPr>
          <a:xfrm>
            <a:off x="331835" y="1711710"/>
            <a:ext cx="4235963" cy="4339467"/>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4"/>
          <p:cNvSpPr>
            <a:spLocks noGrp="1"/>
          </p:cNvSpPr>
          <p:nvPr>
            <p:ph type="body" sz="quarter" idx="3" hasCustomPrompt="1"/>
          </p:nvPr>
        </p:nvSpPr>
        <p:spPr>
          <a:xfrm>
            <a:off x="4587829" y="1273891"/>
            <a:ext cx="4255013" cy="437818"/>
          </a:xfrm>
        </p:spPr>
        <p:txBody>
          <a:bodyPr anchor="b"/>
          <a:lstStyle>
            <a:lvl1pPr marL="0" indent="0" algn="ctr">
              <a:buNone/>
              <a:defRPr sz="1800" b="1">
                <a:solidFill>
                  <a:srgbClr val="71131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30" name="Content Placeholder 5"/>
          <p:cNvSpPr>
            <a:spLocks noGrp="1"/>
          </p:cNvSpPr>
          <p:nvPr>
            <p:ph sz="quarter" idx="4"/>
          </p:nvPr>
        </p:nvSpPr>
        <p:spPr>
          <a:xfrm>
            <a:off x="4587829" y="1711710"/>
            <a:ext cx="4255994" cy="4339467"/>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1" name="Group 30"/>
          <p:cNvGrpSpPr/>
          <p:nvPr userDrawn="1"/>
        </p:nvGrpSpPr>
        <p:grpSpPr>
          <a:xfrm>
            <a:off x="-2024" y="6718458"/>
            <a:ext cx="9146024" cy="139542"/>
            <a:chOff x="-5634" y="6012427"/>
            <a:chExt cx="9159875" cy="136301"/>
          </a:xfrm>
        </p:grpSpPr>
        <p:sp>
          <p:nvSpPr>
            <p:cNvPr id="32" name="Rectangle 31"/>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33" name="Picture 3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34" name="Picture 3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93779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892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26" name="Group 25"/>
          <p:cNvGrpSpPr/>
          <p:nvPr userDrawn="1"/>
        </p:nvGrpSpPr>
        <p:grpSpPr>
          <a:xfrm>
            <a:off x="-2937" y="4"/>
            <a:ext cx="9149873" cy="579763"/>
            <a:chOff x="-3916" y="3"/>
            <a:chExt cx="12199831" cy="579763"/>
          </a:xfrm>
        </p:grpSpPr>
        <p:sp>
          <p:nvSpPr>
            <p:cNvPr id="27" name="Rectangle 2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3" name="Text Placeholder 2"/>
          <p:cNvSpPr>
            <a:spLocks noGrp="1"/>
          </p:cNvSpPr>
          <p:nvPr>
            <p:ph type="body" idx="1" hasCustomPrompt="1"/>
          </p:nvPr>
        </p:nvSpPr>
        <p:spPr>
          <a:xfrm>
            <a:off x="331835" y="1273892"/>
            <a:ext cx="4235963" cy="442279"/>
          </a:xfrm>
        </p:spPr>
        <p:txBody>
          <a:bodyPr anchor="b"/>
          <a:lstStyle>
            <a:lvl1pPr marL="0" indent="0" algn="ctr">
              <a:buNone/>
              <a:defRPr sz="1800" b="1">
                <a:solidFill>
                  <a:srgbClr val="71131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31835" y="1711710"/>
            <a:ext cx="4235963" cy="1944927"/>
          </a:xfrm>
        </p:spPr>
        <p:txBody>
          <a:bodyPr>
            <a:normAutofit/>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587829" y="1273891"/>
            <a:ext cx="4255013" cy="437818"/>
          </a:xfrm>
        </p:spPr>
        <p:txBody>
          <a:bodyPr anchor="b"/>
          <a:lstStyle>
            <a:lvl1pPr marL="0" indent="0" algn="ctr">
              <a:buNone/>
              <a:defRPr sz="1800" b="1">
                <a:solidFill>
                  <a:srgbClr val="71131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587829" y="1711710"/>
            <a:ext cx="4255994" cy="1944927"/>
          </a:xfrm>
        </p:spPr>
        <p:txBody>
          <a:bodyPr>
            <a:normAutofit/>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9"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GROUP           </a:t>
            </a:r>
            <a:r>
              <a:rPr lang="en-CA" sz="600" b="1" dirty="0" err="1">
                <a:solidFill>
                  <a:prstClr val="white"/>
                </a:solidFill>
                <a:sym typeface="Helvetica Neue"/>
              </a:rPr>
              <a:t>GROUPE</a:t>
            </a:r>
            <a:r>
              <a:rPr lang="en-CA" sz="600" b="1" dirty="0">
                <a:solidFill>
                  <a:prstClr val="white"/>
                </a:solidFill>
                <a:sym typeface="Helvetica Neue"/>
              </a:rPr>
              <a:t> DES SERVICES DE SANTÉ DES FORCES </a:t>
            </a:r>
            <a:r>
              <a:rPr lang="en-CA" sz="600" b="1" dirty="0" err="1">
                <a:solidFill>
                  <a:prstClr val="white"/>
                </a:solidFill>
                <a:sym typeface="Helvetica Neue"/>
              </a:rPr>
              <a:t>CANADIENNES</a:t>
            </a:r>
            <a:endParaRPr lang="en-CA" sz="600" b="1" dirty="0">
              <a:solidFill>
                <a:prstClr val="white"/>
              </a:solidFill>
              <a:sym typeface="Helvetica Neue"/>
            </a:endParaRPr>
          </a:p>
        </p:txBody>
      </p:sp>
      <p:sp>
        <p:nvSpPr>
          <p:cNvPr id="24" name="Round Same Side Corner Rectangle 23"/>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sp>
        <p:nvSpPr>
          <p:cNvPr id="30" name="Text Placeholder 2"/>
          <p:cNvSpPr>
            <a:spLocks noGrp="1"/>
          </p:cNvSpPr>
          <p:nvPr>
            <p:ph type="body" idx="13" hasCustomPrompt="1"/>
          </p:nvPr>
        </p:nvSpPr>
        <p:spPr>
          <a:xfrm>
            <a:off x="330854" y="3664059"/>
            <a:ext cx="4235963" cy="442279"/>
          </a:xfrm>
        </p:spPr>
        <p:txBody>
          <a:bodyPr anchor="b"/>
          <a:lstStyle>
            <a:lvl1pPr marL="0" indent="0" algn="ctr">
              <a:buNone/>
              <a:defRPr sz="1800" b="1">
                <a:solidFill>
                  <a:srgbClr val="71131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31" name="Content Placeholder 3"/>
          <p:cNvSpPr>
            <a:spLocks noGrp="1"/>
          </p:cNvSpPr>
          <p:nvPr>
            <p:ph sz="half" idx="14"/>
          </p:nvPr>
        </p:nvSpPr>
        <p:spPr>
          <a:xfrm>
            <a:off x="330854" y="4101877"/>
            <a:ext cx="4235963" cy="1952348"/>
          </a:xfrm>
        </p:spPr>
        <p:txBody>
          <a:bodyPr>
            <a:normAutofit/>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4"/>
          <p:cNvSpPr>
            <a:spLocks noGrp="1"/>
          </p:cNvSpPr>
          <p:nvPr>
            <p:ph type="body" sz="quarter" idx="15" hasCustomPrompt="1"/>
          </p:nvPr>
        </p:nvSpPr>
        <p:spPr>
          <a:xfrm>
            <a:off x="4586848" y="3664058"/>
            <a:ext cx="4255013" cy="437818"/>
          </a:xfrm>
        </p:spPr>
        <p:txBody>
          <a:bodyPr anchor="b"/>
          <a:lstStyle>
            <a:lvl1pPr marL="0" indent="0" algn="ctr">
              <a:buNone/>
              <a:defRPr sz="1800" b="1">
                <a:solidFill>
                  <a:srgbClr val="71131D"/>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33" name="Content Placeholder 5"/>
          <p:cNvSpPr>
            <a:spLocks noGrp="1"/>
          </p:cNvSpPr>
          <p:nvPr>
            <p:ph sz="quarter" idx="16"/>
          </p:nvPr>
        </p:nvSpPr>
        <p:spPr>
          <a:xfrm>
            <a:off x="4586848" y="4101877"/>
            <a:ext cx="4255994" cy="1952349"/>
          </a:xfrm>
        </p:spPr>
        <p:txBody>
          <a:bodyPr>
            <a:normAutofit/>
          </a:bodyPr>
          <a:lstStyle>
            <a:lvl1pPr>
              <a:defRPr sz="1800">
                <a:solidFill>
                  <a:schemeClr val="tx1"/>
                </a:solidFill>
              </a:defRPr>
            </a:lvl1pPr>
            <a:lvl2pPr>
              <a:defRPr sz="1500">
                <a:solidFill>
                  <a:schemeClr val="tx1"/>
                </a:solidFill>
              </a:defRPr>
            </a:lvl2pPr>
            <a:lvl3pPr>
              <a:defRPr sz="135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itle 1"/>
          <p:cNvSpPr>
            <a:spLocks noGrp="1"/>
          </p:cNvSpPr>
          <p:nvPr>
            <p:ph type="title" hasCustomPrompt="1"/>
          </p:nvPr>
        </p:nvSpPr>
        <p:spPr>
          <a:xfrm>
            <a:off x="628650" y="579735"/>
            <a:ext cx="7886700" cy="696834"/>
          </a:xfrm>
        </p:spPr>
        <p:txBody>
          <a:bodyPr/>
          <a:lstStyle/>
          <a:p>
            <a:r>
              <a:rPr lang="en-US" dirty="0"/>
              <a:t>Click To Edit Master Title Style</a:t>
            </a:r>
          </a:p>
        </p:txBody>
      </p:sp>
      <p:grpSp>
        <p:nvGrpSpPr>
          <p:cNvPr id="35" name="Group 34"/>
          <p:cNvGrpSpPr/>
          <p:nvPr userDrawn="1"/>
        </p:nvGrpSpPr>
        <p:grpSpPr>
          <a:xfrm>
            <a:off x="-2024" y="6718458"/>
            <a:ext cx="9146024" cy="139542"/>
            <a:chOff x="-5634" y="6012427"/>
            <a:chExt cx="9159875" cy="136301"/>
          </a:xfrm>
        </p:grpSpPr>
        <p:sp>
          <p:nvSpPr>
            <p:cNvPr id="36" name="Rectangle 35"/>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37" name="Picture 3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2081057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4" name="Group 23"/>
          <p:cNvGrpSpPr/>
          <p:nvPr userDrawn="1"/>
        </p:nvGrpSpPr>
        <p:grpSpPr>
          <a:xfrm>
            <a:off x="-2937" y="4"/>
            <a:ext cx="9149873" cy="579763"/>
            <a:chOff x="-3916" y="3"/>
            <a:chExt cx="12199831" cy="579763"/>
          </a:xfrm>
        </p:grpSpPr>
        <p:sp>
          <p:nvSpPr>
            <p:cNvPr id="25" name="Rectangle 24"/>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6" name="Picture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p:ph type="title" hasCustomPrompt="1"/>
          </p:nvPr>
        </p:nvSpPr>
        <p:spPr>
          <a:xfrm>
            <a:off x="629841" y="579736"/>
            <a:ext cx="2949178" cy="990301"/>
          </a:xfrm>
        </p:spPr>
        <p:txBody>
          <a:bodyPr anchor="b"/>
          <a:lstStyle>
            <a:lvl1pPr algn="ctr">
              <a:defRPr sz="2400"/>
            </a:lvl1pPr>
          </a:lstStyle>
          <a:p>
            <a:r>
              <a:rPr lang="en-US" dirty="0"/>
              <a:t>Click To Edit Master Title Style</a:t>
            </a:r>
          </a:p>
        </p:txBody>
      </p:sp>
      <p:sp>
        <p:nvSpPr>
          <p:cNvPr id="3" name="Content Placeholder 2"/>
          <p:cNvSpPr>
            <a:spLocks noGrp="1"/>
          </p:cNvSpPr>
          <p:nvPr>
            <p:ph idx="1"/>
          </p:nvPr>
        </p:nvSpPr>
        <p:spPr>
          <a:xfrm>
            <a:off x="3887391" y="836714"/>
            <a:ext cx="4629150" cy="50243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70036"/>
            <a:ext cx="2949178" cy="429895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7"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GROUP           </a:t>
            </a:r>
            <a:r>
              <a:rPr lang="en-CA" sz="600" b="1" dirty="0" err="1">
                <a:solidFill>
                  <a:prstClr val="white"/>
                </a:solidFill>
                <a:sym typeface="Helvetica Neue"/>
              </a:rPr>
              <a:t>GROUPE</a:t>
            </a:r>
            <a:r>
              <a:rPr lang="en-CA" sz="600" b="1" dirty="0">
                <a:solidFill>
                  <a:prstClr val="white"/>
                </a:solidFill>
                <a:sym typeface="Helvetica Neue"/>
              </a:rPr>
              <a:t> DES SERVICES DE SANTÉ DES FORCES </a:t>
            </a:r>
            <a:r>
              <a:rPr lang="en-CA" sz="600" b="1" dirty="0" err="1">
                <a:solidFill>
                  <a:prstClr val="white"/>
                </a:solidFill>
                <a:sym typeface="Helvetica Neue"/>
              </a:rPr>
              <a:t>CANADIENNES</a:t>
            </a:r>
            <a:endParaRPr lang="en-CA" sz="600" b="1" dirty="0">
              <a:solidFill>
                <a:prstClr val="white"/>
              </a:solidFill>
              <a:sym typeface="Helvetica Neue"/>
            </a:endParaRPr>
          </a:p>
        </p:txBody>
      </p:sp>
      <p:sp>
        <p:nvSpPr>
          <p:cNvPr id="22" name="Round Same Side Corner Rectangle 21"/>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3" name="Picture 2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18" name="Group 17"/>
          <p:cNvGrpSpPr/>
          <p:nvPr userDrawn="1"/>
        </p:nvGrpSpPr>
        <p:grpSpPr>
          <a:xfrm>
            <a:off x="-2024" y="6718458"/>
            <a:ext cx="9146024" cy="139542"/>
            <a:chOff x="-5634" y="6012427"/>
            <a:chExt cx="9159875" cy="136301"/>
          </a:xfrm>
        </p:grpSpPr>
        <p:sp>
          <p:nvSpPr>
            <p:cNvPr id="19" name="Rectangle 18"/>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1583649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9D8CEE-8BCA-4990-BA10-59CD2379570F}" type="datetimeFigureOut">
              <a:rPr lang="en-CA" smtClean="0">
                <a:solidFill>
                  <a:prstClr val="black">
                    <a:tint val="75000"/>
                  </a:prstClr>
                </a:solidFill>
              </a:rPr>
              <a:pPr/>
              <a:t>2024-09-10</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dirty="0">
              <a:solidFill>
                <a:prstClr val="black">
                  <a:tint val="75000"/>
                </a:prstClr>
              </a:solidFill>
            </a:endParaRPr>
          </a:p>
        </p:txBody>
      </p:sp>
      <p:grpSp>
        <p:nvGrpSpPr>
          <p:cNvPr id="6" name="Group 5"/>
          <p:cNvGrpSpPr/>
          <p:nvPr userDrawn="1"/>
        </p:nvGrpSpPr>
        <p:grpSpPr>
          <a:xfrm>
            <a:off x="-2024" y="6718458"/>
            <a:ext cx="9146024" cy="139542"/>
            <a:chOff x="-5634" y="6012427"/>
            <a:chExt cx="9159875" cy="136301"/>
          </a:xfrm>
        </p:grpSpPr>
        <p:sp>
          <p:nvSpPr>
            <p:cNvPr id="7" name="Rectangle 6"/>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grpSp>
        <p:nvGrpSpPr>
          <p:cNvPr id="10" name="Group 9"/>
          <p:cNvGrpSpPr/>
          <p:nvPr userDrawn="1"/>
        </p:nvGrpSpPr>
        <p:grpSpPr>
          <a:xfrm>
            <a:off x="-2937" y="4"/>
            <a:ext cx="9149873" cy="218938"/>
            <a:chOff x="-3916" y="3"/>
            <a:chExt cx="12199831" cy="579763"/>
          </a:xfrm>
        </p:grpSpPr>
        <p:sp>
          <p:nvSpPr>
            <p:cNvPr id="11" name="Rectangle 10"/>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Tree>
    <p:extLst>
      <p:ext uri="{BB962C8B-B14F-4D97-AF65-F5344CB8AC3E}">
        <p14:creationId xmlns:p14="http://schemas.microsoft.com/office/powerpoint/2010/main" val="3270828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p:cNvGrpSpPr/>
          <p:nvPr userDrawn="1"/>
        </p:nvGrpSpPr>
        <p:grpSpPr>
          <a:xfrm>
            <a:off x="-2937" y="4"/>
            <a:ext cx="9149873" cy="579763"/>
            <a:chOff x="-3916" y="3"/>
            <a:chExt cx="12199831" cy="579763"/>
          </a:xfrm>
        </p:grpSpPr>
        <p:sp>
          <p:nvSpPr>
            <p:cNvPr id="17" name="Rectangle 16"/>
            <p:cNvSpPr/>
            <p:nvPr userDrawn="1"/>
          </p:nvSpPr>
          <p:spPr>
            <a:xfrm>
              <a:off x="-3915" y="3"/>
              <a:ext cx="12199830" cy="39226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681"/>
              <a:ext cx="12195783" cy="112101"/>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16" y="485745"/>
              <a:ext cx="12195915" cy="94021"/>
            </a:xfrm>
            <a:prstGeom prst="rect">
              <a:avLst/>
            </a:prstGeom>
          </p:spPr>
        </p:pic>
      </p:grpSp>
      <p:sp>
        <p:nvSpPr>
          <p:cNvPr id="2" name="Title 1"/>
          <p:cNvSpPr>
            <a:spLocks noGrp="1"/>
          </p:cNvSpPr>
          <p:nvPr userDrawn="1">
            <p:ph type="title" hasCustomPrompt="1"/>
          </p:nvPr>
        </p:nvSpPr>
        <p:spPr>
          <a:xfrm>
            <a:off x="628650" y="579735"/>
            <a:ext cx="7886700" cy="5519671"/>
          </a:xfrm>
        </p:spPr>
        <p:txBody>
          <a:bodyPr>
            <a:normAutofit/>
          </a:bodyPr>
          <a:lstStyle>
            <a:lvl1pPr algn="ctr">
              <a:defRPr sz="4050"/>
            </a:lvl1pPr>
          </a:lstStyle>
          <a:p>
            <a:r>
              <a:rPr lang="en-US" dirty="0"/>
              <a:t>Click To Edit Master Title Style</a:t>
            </a:r>
          </a:p>
        </p:txBody>
      </p:sp>
      <p:sp>
        <p:nvSpPr>
          <p:cNvPr id="4" name="Date Placeholder 3"/>
          <p:cNvSpPr>
            <a:spLocks noGrp="1"/>
          </p:cNvSpPr>
          <p:nvPr userDrawn="1">
            <p:ph type="dt" sz="half" idx="10"/>
          </p:nvPr>
        </p:nvSpPr>
        <p:spPr/>
        <p:txBody>
          <a:bodyPr/>
          <a:lstStyle/>
          <a:p>
            <a:fld id="{B59D8CEE-8BCA-4990-BA10-59CD2379570F}" type="datetimeFigureOut">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26" name="TextBox 4"/>
          <p:cNvSpPr txBox="1">
            <a:spLocks noChangeArrowheads="1"/>
          </p:cNvSpPr>
          <p:nvPr userDrawn="1"/>
        </p:nvSpPr>
        <p:spPr bwMode="auto">
          <a:xfrm>
            <a:off x="-8807" y="179934"/>
            <a:ext cx="7749159"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fontAlgn="auto">
              <a:spcBef>
                <a:spcPts val="0"/>
              </a:spcBef>
              <a:spcAft>
                <a:spcPts val="0"/>
              </a:spcAft>
            </a:pPr>
            <a:r>
              <a:rPr lang="en-CA" altLang="x-none" sz="600" b="1" dirty="0">
                <a:solidFill>
                  <a:prstClr val="white"/>
                </a:solidFill>
                <a:sym typeface="Helvetica Neue"/>
              </a:rPr>
              <a:t>CANADIAN FORCES HEALTH SERVICES GROUP           </a:t>
            </a:r>
            <a:r>
              <a:rPr lang="en-CA" sz="600" b="1" dirty="0" err="1">
                <a:solidFill>
                  <a:prstClr val="white"/>
                </a:solidFill>
                <a:sym typeface="Helvetica Neue"/>
              </a:rPr>
              <a:t>GROUPE</a:t>
            </a:r>
            <a:r>
              <a:rPr lang="en-CA" sz="600" b="1" dirty="0">
                <a:solidFill>
                  <a:prstClr val="white"/>
                </a:solidFill>
                <a:sym typeface="Helvetica Neue"/>
              </a:rPr>
              <a:t> DES SERVICES DE SANTÉ DES FORCES </a:t>
            </a:r>
            <a:r>
              <a:rPr lang="en-CA" sz="600" b="1" dirty="0" err="1">
                <a:solidFill>
                  <a:prstClr val="white"/>
                </a:solidFill>
                <a:sym typeface="Helvetica Neue"/>
              </a:rPr>
              <a:t>CANADIENNES</a:t>
            </a:r>
            <a:endParaRPr lang="en-CA" sz="600" b="1" dirty="0">
              <a:solidFill>
                <a:prstClr val="white"/>
              </a:solidFill>
              <a:sym typeface="Helvetica Neue"/>
            </a:endParaRPr>
          </a:p>
        </p:txBody>
      </p:sp>
      <p:sp>
        <p:nvSpPr>
          <p:cNvPr id="20" name="Round Same Side Corner Rectangle 19"/>
          <p:cNvSpPr/>
          <p:nvPr userDrawn="1"/>
        </p:nvSpPr>
        <p:spPr>
          <a:xfrm rot="10800000">
            <a:off x="7910977" y="7920"/>
            <a:ext cx="51079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18959" y="116635"/>
            <a:ext cx="455179" cy="648955"/>
          </a:xfrm>
          <a:prstGeom prst="rect">
            <a:avLst/>
          </a:prstGeom>
        </p:spPr>
      </p:pic>
      <p:grpSp>
        <p:nvGrpSpPr>
          <p:cNvPr id="16" name="Group 15"/>
          <p:cNvGrpSpPr/>
          <p:nvPr userDrawn="1"/>
        </p:nvGrpSpPr>
        <p:grpSpPr>
          <a:xfrm>
            <a:off x="-2024" y="6718458"/>
            <a:ext cx="9146024" cy="139542"/>
            <a:chOff x="-5634" y="6012427"/>
            <a:chExt cx="9159875" cy="136301"/>
          </a:xfrm>
        </p:grpSpPr>
        <p:sp>
          <p:nvSpPr>
            <p:cNvPr id="22" name="Rectangle 21"/>
            <p:cNvSpPr/>
            <p:nvPr userDrawn="1"/>
          </p:nvSpPr>
          <p:spPr>
            <a:xfrm>
              <a:off x="-2936" y="6096338"/>
              <a:ext cx="9157177" cy="52390"/>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1013">
                <a:solidFill>
                  <a:prstClr val="white"/>
                </a:solidFill>
                <a:sym typeface="Helvetica Neue"/>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7" y="6053217"/>
              <a:ext cx="9157847" cy="45774"/>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4" y="6012427"/>
              <a:ext cx="9159873" cy="45798"/>
            </a:xfrm>
            <a:prstGeom prst="rect">
              <a:avLst/>
            </a:prstGeom>
          </p:spPr>
        </p:pic>
      </p:grpSp>
    </p:spTree>
    <p:extLst>
      <p:ext uri="{BB962C8B-B14F-4D97-AF65-F5344CB8AC3E}">
        <p14:creationId xmlns:p14="http://schemas.microsoft.com/office/powerpoint/2010/main" val="23813359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cover_1_op2.jpg"/>
          <p:cNvPicPr>
            <a:picLocks noChangeAspect="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 name="Picture 15" descr="466px-Canadian_Forces_emblem_svg"/>
          <p:cNvPicPr>
            <a:picLocks noChangeAspect="1" noChangeArrowheads="1"/>
          </p:cNvPicPr>
          <p:nvPr userDrawn="1"/>
        </p:nvPicPr>
        <p:blipFill>
          <a:blip r:embed="rId4"/>
          <a:srcRect/>
          <a:stretch>
            <a:fillRect/>
          </a:stretch>
        </p:blipFill>
        <p:spPr bwMode="auto">
          <a:xfrm>
            <a:off x="7772400" y="152400"/>
            <a:ext cx="533400" cy="687388"/>
          </a:xfrm>
          <a:prstGeom prst="rect">
            <a:avLst/>
          </a:prstGeom>
          <a:noFill/>
          <a:ln w="9525">
            <a:noFill/>
            <a:miter lim="800000"/>
            <a:headEnd/>
            <a:tailEnd/>
          </a:ln>
        </p:spPr>
      </p:pic>
      <p:sp>
        <p:nvSpPr>
          <p:cNvPr id="2" name="Title 1"/>
          <p:cNvSpPr>
            <a:spLocks noGrp="1"/>
          </p:cNvSpPr>
          <p:nvPr>
            <p:ph type="ctrTitle"/>
          </p:nvPr>
        </p:nvSpPr>
        <p:spPr>
          <a:xfrm>
            <a:off x="685800" y="3657603"/>
            <a:ext cx="7772400" cy="646331"/>
          </a:xfrm>
        </p:spPr>
        <p:txBody>
          <a:bodyPr>
            <a:normAutofit/>
          </a:bodyPr>
          <a:lstStyle>
            <a:lvl1pPr algn="ctr">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415141"/>
            <a:ext cx="7772400" cy="461665"/>
          </a:xfrm>
        </p:spPr>
        <p:txBody>
          <a:bodyPr>
            <a:normAutofit/>
          </a:bodyPr>
          <a:lstStyle>
            <a:lvl1pPr marL="0" indent="0" algn="ctr">
              <a:buNone/>
              <a:defRPr sz="20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02874218"/>
      </p:ext>
    </p:extLst>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709874"/>
      </p:ext>
    </p:extLst>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2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CA" alt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CA">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5BF909-709A-43B7-8902-11C941DBAB73}" type="slidenum">
              <a:rPr lang="en-CA" altLang="en-US" smtClean="0">
                <a:solidFill>
                  <a:prstClr val="white"/>
                </a:solidFill>
              </a:rPr>
              <a:pPr/>
              <a:t>‹#›</a:t>
            </a:fld>
            <a:endParaRPr lang="en-CA" altLang="en-US">
              <a:solidFill>
                <a:prstClr val="white"/>
              </a:solidFill>
            </a:endParaRPr>
          </a:p>
        </p:txBody>
      </p:sp>
      <p:sp>
        <p:nvSpPr>
          <p:cNvPr id="6" name="TextBox 5"/>
          <p:cNvSpPr txBox="1">
            <a:spLocks noChangeArrowheads="1"/>
          </p:cNvSpPr>
          <p:nvPr userDrawn="1"/>
        </p:nvSpPr>
        <p:spPr bwMode="auto">
          <a:xfrm>
            <a:off x="234751" y="468978"/>
            <a:ext cx="584941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altLang="en-US" sz="800" b="1" dirty="0">
                <a:solidFill>
                  <a:prstClr val="white"/>
                </a:solidFill>
              </a:rPr>
              <a:t>Director General Military Personnel Research and Analysis – Defence Research Development Canada </a:t>
            </a:r>
          </a:p>
        </p:txBody>
      </p:sp>
      <p:sp>
        <p:nvSpPr>
          <p:cNvPr id="8" name="Content Placeholder 2"/>
          <p:cNvSpPr>
            <a:spLocks noGrp="1"/>
          </p:cNvSpPr>
          <p:nvPr>
            <p:ph idx="1"/>
          </p:nvPr>
        </p:nvSpPr>
        <p:spPr>
          <a:xfrm>
            <a:off x="234751" y="1844824"/>
            <a:ext cx="8657729" cy="4464496"/>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p:cNvSpPr>
            <a:spLocks noGrp="1"/>
          </p:cNvSpPr>
          <p:nvPr>
            <p:ph type="title"/>
          </p:nvPr>
        </p:nvSpPr>
        <p:spPr>
          <a:xfrm>
            <a:off x="251520" y="930424"/>
            <a:ext cx="8640960" cy="914400"/>
          </a:xfrm>
          <a:prstGeom prst="rect">
            <a:avLst/>
          </a:prstGeom>
        </p:spPr>
        <p:txBody>
          <a:bodyPr>
            <a:normAutofit/>
          </a:bodyPr>
          <a:lstStyle>
            <a:lvl1pPr algn="l">
              <a:defRPr sz="2800" b="1">
                <a:latin typeface="Arial"/>
              </a:defRPr>
            </a:lvl1pPr>
          </a:lstStyle>
          <a:p>
            <a:r>
              <a:rPr lang="en-US" dirty="0"/>
              <a:t>Click to edit Master title style</a:t>
            </a:r>
            <a:endParaRPr lang="en-CA" dirty="0"/>
          </a:p>
        </p:txBody>
      </p:sp>
    </p:spTree>
    <p:extLst>
      <p:ext uri="{BB962C8B-B14F-4D97-AF65-F5344CB8AC3E}">
        <p14:creationId xmlns:p14="http://schemas.microsoft.com/office/powerpoint/2010/main" val="149855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1"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a:xfrm>
            <a:off x="3028951" y="6356353"/>
            <a:ext cx="3086101"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D3F76-1485-954C-9C18-FAEE05D0C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355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2" name="Group 21"/>
          <p:cNvGrpSpPr/>
          <p:nvPr userDrawn="1"/>
        </p:nvGrpSpPr>
        <p:grpSpPr>
          <a:xfrm>
            <a:off x="-2936" y="5"/>
            <a:ext cx="9146936" cy="977601"/>
            <a:chOff x="-2936" y="1"/>
            <a:chExt cx="9146936" cy="977601"/>
          </a:xfrm>
        </p:grpSpPr>
        <p:sp>
          <p:nvSpPr>
            <p:cNvPr id="7" name="Rectangle 6"/>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ctrTitle"/>
          </p:nvPr>
        </p:nvSpPr>
        <p:spPr>
          <a:xfrm>
            <a:off x="685800" y="1412351"/>
            <a:ext cx="7772400" cy="2097612"/>
          </a:xfrm>
        </p:spPr>
        <p:txBody>
          <a:bodyPr anchor="b"/>
          <a:lstStyle>
            <a:lvl1pPr algn="ctr">
              <a:defRPr sz="3375"/>
            </a:lvl1pPr>
          </a:lstStyle>
          <a:p>
            <a:endParaRPr lang="en-US" dirty="0"/>
          </a:p>
        </p:txBody>
      </p:sp>
      <p:sp>
        <p:nvSpPr>
          <p:cNvPr id="3" name="Subtitle 2"/>
          <p:cNvSpPr>
            <a:spLocks noGrp="1"/>
          </p:cNvSpPr>
          <p:nvPr>
            <p:ph type="subTitle" idx="1"/>
          </p:nvPr>
        </p:nvSpPr>
        <p:spPr>
          <a:xfrm>
            <a:off x="1143000" y="3602041"/>
            <a:ext cx="6858000" cy="2732419"/>
          </a:xfr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1463" baseline="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CA" dirty="0"/>
          </a:p>
        </p:txBody>
      </p:sp>
      <p:sp>
        <p:nvSpPr>
          <p:cNvPr id="10" name="Round Same Side Corner Rectangle 9"/>
          <p:cNvSpPr/>
          <p:nvPr userDrawn="1"/>
        </p:nvSpPr>
        <p:spPr>
          <a:xfrm rot="10800000">
            <a:off x="7659742" y="7890"/>
            <a:ext cx="876920" cy="1419985"/>
          </a:xfrm>
          <a:prstGeom prst="round2SameRect">
            <a:avLst/>
          </a:prstGeom>
          <a:gradFill flip="none" rotWithShape="1">
            <a:gsLst>
              <a:gs pos="100000">
                <a:schemeClr val="tx1"/>
              </a:gs>
              <a:gs pos="78000">
                <a:schemeClr val="tx1"/>
              </a:gs>
              <a:gs pos="1000">
                <a:srgbClr val="0A4E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62679" y="119968"/>
            <a:ext cx="847349" cy="1286010"/>
          </a:xfrm>
          <a:prstGeom prst="rect">
            <a:avLst/>
          </a:prstGeom>
        </p:spPr>
      </p:pic>
      <p:sp>
        <p:nvSpPr>
          <p:cNvPr id="12" name="TextBox 4"/>
          <p:cNvSpPr txBox="1">
            <a:spLocks noChangeArrowheads="1"/>
          </p:cNvSpPr>
          <p:nvPr userDrawn="1"/>
        </p:nvSpPr>
        <p:spPr bwMode="auto">
          <a:xfrm>
            <a:off x="994299" y="691745"/>
            <a:ext cx="6394062" cy="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685800" fontAlgn="auto">
              <a:spcBef>
                <a:spcPts val="0"/>
              </a:spcBef>
              <a:spcAft>
                <a:spcPts val="0"/>
              </a:spcAft>
            </a:pPr>
            <a:r>
              <a:rPr lang="en-CA" altLang="x-none" sz="450" b="1" dirty="0">
                <a:solidFill>
                  <a:prstClr val="white"/>
                </a:solidFill>
                <a:sym typeface="Helvetica Neue"/>
              </a:rPr>
              <a:t>CANADIAN ARMED FORCES HEALTH SERVICES           </a:t>
            </a:r>
            <a:r>
              <a:rPr lang="en-CA" sz="450" b="1" dirty="0" err="1">
                <a:solidFill>
                  <a:prstClr val="white"/>
                </a:solidFill>
                <a:sym typeface="Helvetica Neue"/>
              </a:rPr>
              <a:t>SERVICES</a:t>
            </a:r>
            <a:r>
              <a:rPr lang="en-CA" sz="450" b="1" dirty="0">
                <a:solidFill>
                  <a:prstClr val="white"/>
                </a:solidFill>
                <a:sym typeface="Helvetica Neue"/>
              </a:rPr>
              <a:t> DE SANTÉ DES FORCES ARMÉES CANADIENNES</a:t>
            </a:r>
          </a:p>
        </p:txBody>
      </p:sp>
      <p:grpSp>
        <p:nvGrpSpPr>
          <p:cNvPr id="13" name="Group 12"/>
          <p:cNvGrpSpPr/>
          <p:nvPr userDrawn="1"/>
        </p:nvGrpSpPr>
        <p:grpSpPr>
          <a:xfrm>
            <a:off x="899593" y="229932"/>
            <a:ext cx="1254188" cy="328039"/>
            <a:chOff x="361628" y="338973"/>
            <a:chExt cx="2024885" cy="369332"/>
          </a:xfrm>
        </p:grpSpPr>
        <p:grpSp>
          <p:nvGrpSpPr>
            <p:cNvPr id="14" name="Group 13"/>
            <p:cNvGrpSpPr/>
            <p:nvPr/>
          </p:nvGrpSpPr>
          <p:grpSpPr>
            <a:xfrm>
              <a:off x="1002060" y="364373"/>
              <a:ext cx="1384453" cy="279237"/>
              <a:chOff x="1009576" y="350784"/>
              <a:chExt cx="1384453" cy="279237"/>
            </a:xfrm>
          </p:grpSpPr>
          <p:sp>
            <p:nvSpPr>
              <p:cNvPr id="16" name="TextBox 15"/>
              <p:cNvSpPr txBox="1"/>
              <p:nvPr/>
            </p:nvSpPr>
            <p:spPr>
              <a:xfrm>
                <a:off x="1009576" y="350784"/>
                <a:ext cx="696702" cy="279237"/>
              </a:xfrm>
              <a:prstGeom prst="rect">
                <a:avLst/>
              </a:prstGeom>
              <a:noFill/>
            </p:spPr>
            <p:txBody>
              <a:bodyPr wrap="none" rtlCol="0">
                <a:spAutoFit/>
              </a:bodyPr>
              <a:lstStyle/>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National </a:t>
                </a:r>
              </a:p>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Defence</a:t>
                </a:r>
              </a:p>
            </p:txBody>
          </p:sp>
          <p:sp>
            <p:nvSpPr>
              <p:cNvPr id="17" name="TextBox 16"/>
              <p:cNvSpPr txBox="1"/>
              <p:nvPr/>
            </p:nvSpPr>
            <p:spPr>
              <a:xfrm>
                <a:off x="1668857" y="350784"/>
                <a:ext cx="725172" cy="279237"/>
              </a:xfrm>
              <a:prstGeom prst="rect">
                <a:avLst/>
              </a:prstGeom>
              <a:noFill/>
            </p:spPr>
            <p:txBody>
              <a:bodyPr wrap="none" rtlCol="0">
                <a:spAutoFit/>
              </a:bodyPr>
              <a:lstStyle/>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Défence</a:t>
                </a:r>
              </a:p>
              <a:p>
                <a:pPr defTabSz="685800" fontAlgn="auto">
                  <a:spcBef>
                    <a:spcPts val="0"/>
                  </a:spcBef>
                  <a:spcAft>
                    <a:spcPts val="0"/>
                  </a:spcAft>
                </a:pPr>
                <a:r>
                  <a:rPr lang="en-CA" sz="506" b="1" dirty="0">
                    <a:solidFill>
                      <a:prstClr val="white">
                        <a:lumMod val="75000"/>
                      </a:prstClr>
                    </a:solidFill>
                    <a:latin typeface="Calibri" panose="020F0502020204030204"/>
                    <a:sym typeface="Helvetica Neue"/>
                  </a:rPr>
                  <a:t>Nationale</a:t>
                </a:r>
              </a:p>
            </p:txBody>
          </p:sp>
        </p:grpSp>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1628" y="338973"/>
              <a:ext cx="606738" cy="369332"/>
            </a:xfrm>
            <a:prstGeom prst="rect">
              <a:avLst/>
            </a:prstGeom>
          </p:spPr>
        </p:pic>
      </p:grpSp>
      <p:sp>
        <p:nvSpPr>
          <p:cNvPr id="8" name="Date Placeholder 7"/>
          <p:cNvSpPr>
            <a:spLocks noGrp="1"/>
          </p:cNvSpPr>
          <p:nvPr>
            <p:ph type="dt" sz="half" idx="10"/>
          </p:nvPr>
        </p:nvSpPr>
        <p:spPr/>
        <p:txBody>
          <a:bodyPr/>
          <a:lstStyle/>
          <a:p>
            <a:fld id="{C397D9F8-3C0F-493F-A435-4D67ADDC4FD1}" type="datetime1">
              <a:rPr lang="en-CA" smtClean="0">
                <a:solidFill>
                  <a:prstClr val="black">
                    <a:tint val="75000"/>
                  </a:prstClr>
                </a:solidFill>
              </a:rPr>
              <a:pPr/>
              <a:t>2024-09-10</a:t>
            </a:fld>
            <a:endParaRPr lang="en-CA">
              <a:solidFill>
                <a:prstClr val="black">
                  <a:tint val="75000"/>
                </a:prstClr>
              </a:solidFill>
            </a:endParaRPr>
          </a:p>
        </p:txBody>
      </p:sp>
      <p:sp>
        <p:nvSpPr>
          <p:cNvPr id="9" name="Footer Placeholder 8"/>
          <p:cNvSpPr>
            <a:spLocks noGrp="1"/>
          </p:cNvSpPr>
          <p:nvPr>
            <p:ph type="ftr" sz="quarter" idx="11"/>
          </p:nvPr>
        </p:nvSpPr>
        <p:spPr/>
        <p:txBody>
          <a:bodyPr/>
          <a:lstStyle/>
          <a:p>
            <a:endParaRPr lang="en-CA">
              <a:solidFill>
                <a:prstClr val="black">
                  <a:tint val="75000"/>
                </a:prstClr>
              </a:solidFill>
            </a:endParaRPr>
          </a:p>
        </p:txBody>
      </p:sp>
      <p:sp>
        <p:nvSpPr>
          <p:cNvPr id="20" name="Slide Number Placeholder 19"/>
          <p:cNvSpPr>
            <a:spLocks noGrp="1"/>
          </p:cNvSpPr>
          <p:nvPr>
            <p:ph type="sldNum" sz="quarter" idx="12"/>
          </p:nvPr>
        </p:nvSpPr>
        <p:spPr>
          <a:xfrm>
            <a:off x="8388349" y="6469062"/>
            <a:ext cx="622303" cy="244474"/>
          </a:xfrm>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pic>
        <p:nvPicPr>
          <p:cNvPr id="21" name="Picture 20"/>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88361" y="5949508"/>
            <a:ext cx="999989" cy="690407"/>
          </a:xfrm>
          <a:prstGeom prst="rect">
            <a:avLst/>
          </a:prstGeom>
        </p:spPr>
      </p:pic>
    </p:spTree>
    <p:extLst>
      <p:ext uri="{BB962C8B-B14F-4D97-AF65-F5344CB8AC3E}">
        <p14:creationId xmlns:p14="http://schemas.microsoft.com/office/powerpoint/2010/main" val="54894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40187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28650" y="784102"/>
            <a:ext cx="7886700" cy="696833"/>
          </a:xfrm>
        </p:spPr>
        <p:txBody>
          <a:bodyPr/>
          <a:lstStyle/>
          <a:p>
            <a:endParaRPr lang="en-US" dirty="0"/>
          </a:p>
        </p:txBody>
      </p:sp>
      <p:sp>
        <p:nvSpPr>
          <p:cNvPr id="3" name="Content Placeholder 2"/>
          <p:cNvSpPr>
            <a:spLocks noGrp="1"/>
          </p:cNvSpPr>
          <p:nvPr userDrawn="1">
            <p:ph idx="1"/>
          </p:nvPr>
        </p:nvSpPr>
        <p:spPr>
          <a:xfrm>
            <a:off x="628650" y="1480935"/>
            <a:ext cx="78867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p:txBody>
          <a:bodyPr/>
          <a:lstStyle/>
          <a:p>
            <a:fld id="{D673ADF8-3C59-49D4-BE62-462788781BC1}" type="datetime1">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7" name="Group 6"/>
          <p:cNvGrpSpPr/>
          <p:nvPr userDrawn="1"/>
        </p:nvGrpSpPr>
        <p:grpSpPr>
          <a:xfrm>
            <a:off x="-2936" y="2"/>
            <a:ext cx="9146936" cy="836710"/>
            <a:chOff x="-2936" y="2"/>
            <a:chExt cx="9146936" cy="836710"/>
          </a:xfrm>
        </p:grpSpPr>
        <p:sp>
          <p:nvSpPr>
            <p:cNvPr id="17" name="Rectangle 16"/>
            <p:cNvSpPr/>
            <p:nvPr userDrawn="1"/>
          </p:nvSpPr>
          <p:spPr>
            <a:xfrm>
              <a:off x="-2936" y="2"/>
              <a:ext cx="9144000" cy="374193"/>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374194"/>
              <a:ext cx="9146936" cy="112102"/>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485745"/>
              <a:ext cx="9144000" cy="93991"/>
            </a:xfrm>
            <a:prstGeom prst="rect">
              <a:avLst/>
            </a:prstGeom>
          </p:spPr>
        </p:pic>
        <p:sp>
          <p:nvSpPr>
            <p:cNvPr id="13" name="Round Same Side Corner Rectangle 12"/>
            <p:cNvSpPr/>
            <p:nvPr userDrawn="1"/>
          </p:nvSpPr>
          <p:spPr>
            <a:xfrm rot="10800000">
              <a:off x="7866365" y="7920"/>
              <a:ext cx="555405"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3"/>
              <a:ext cx="432679" cy="648955"/>
            </a:xfrm>
            <a:prstGeom prst="rect">
              <a:avLst/>
            </a:prstGeom>
          </p:spPr>
        </p:pic>
      </p:grpSp>
      <p:grpSp>
        <p:nvGrpSpPr>
          <p:cNvPr id="9" name="Group 8"/>
          <p:cNvGrpSpPr/>
          <p:nvPr userDrawn="1"/>
        </p:nvGrpSpPr>
        <p:grpSpPr>
          <a:xfrm>
            <a:off x="2" y="6728162"/>
            <a:ext cx="9157177" cy="136208"/>
            <a:chOff x="-2936" y="6012511"/>
            <a:chExt cx="9157177" cy="136208"/>
          </a:xfrm>
        </p:grpSpPr>
        <p:sp>
          <p:nvSpPr>
            <p:cNvPr id="20" name="Rectangle 19"/>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29901887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8" name="Group 17"/>
          <p:cNvGrpSpPr/>
          <p:nvPr userDrawn="1"/>
        </p:nvGrpSpPr>
        <p:grpSpPr>
          <a:xfrm>
            <a:off x="-2936" y="2"/>
            <a:ext cx="9146936" cy="579734"/>
            <a:chOff x="-2936" y="1"/>
            <a:chExt cx="9146936" cy="977601"/>
          </a:xfrm>
        </p:grpSpPr>
        <p:sp>
          <p:nvSpPr>
            <p:cNvPr id="19" name="Rectangle 18"/>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title"/>
          </p:nvPr>
        </p:nvSpPr>
        <p:spPr>
          <a:xfrm>
            <a:off x="628650" y="784102"/>
            <a:ext cx="7886700" cy="696833"/>
          </a:xfrm>
        </p:spPr>
        <p:txBody>
          <a:bodyPr/>
          <a:lstStyle/>
          <a:p>
            <a:endParaRPr lang="en-US" dirty="0"/>
          </a:p>
        </p:txBody>
      </p:sp>
      <p:sp>
        <p:nvSpPr>
          <p:cNvPr id="3" name="Content Placeholder 2"/>
          <p:cNvSpPr>
            <a:spLocks noGrp="1"/>
          </p:cNvSpPr>
          <p:nvPr>
            <p:ph sz="half" idx="1"/>
          </p:nvPr>
        </p:nvSpPr>
        <p:spPr>
          <a:xfrm>
            <a:off x="628650" y="1480935"/>
            <a:ext cx="38862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80935"/>
            <a:ext cx="3886200" cy="4900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E7798-36DE-40D8-8652-B6CC157C17E6}" type="datetime1">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4" name="Round Same Side Corner Rectangle 13"/>
          <p:cNvSpPr/>
          <p:nvPr userDrawn="1"/>
        </p:nvSpPr>
        <p:spPr>
          <a:xfrm rot="10800000">
            <a:off x="7866365" y="7920"/>
            <a:ext cx="555407"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grpSp>
        <p:nvGrpSpPr>
          <p:cNvPr id="22" name="Group 21"/>
          <p:cNvGrpSpPr/>
          <p:nvPr userDrawn="1"/>
        </p:nvGrpSpPr>
        <p:grpSpPr>
          <a:xfrm>
            <a:off x="2" y="6728162"/>
            <a:ext cx="9157177" cy="136208"/>
            <a:chOff x="-2936" y="6012511"/>
            <a:chExt cx="9157177" cy="136208"/>
          </a:xfrm>
        </p:grpSpPr>
        <p:sp>
          <p:nvSpPr>
            <p:cNvPr id="23" name="Rectangle 22"/>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999296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2222" y="1448966"/>
            <a:ext cx="4235963" cy="536263"/>
          </a:xfrm>
        </p:spPr>
        <p:txBody>
          <a:bodyPr anchor="b">
            <a:normAutofit/>
          </a:bodyPr>
          <a:lstStyle>
            <a:lvl1pPr marL="0" indent="0" algn="ctr">
              <a:buNone/>
              <a:defRPr sz="1350"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262219" y="1985226"/>
            <a:ext cx="4235964" cy="4396102"/>
          </a:xfrm>
        </p:spPr>
        <p:txBody>
          <a:bodyPr>
            <a:normAutofit/>
          </a:bodyPr>
          <a:lstStyle>
            <a:lvl1pPr>
              <a:defRPr sz="1350"/>
            </a:lvl1pPr>
            <a:lvl2pPr>
              <a:defRPr sz="1125"/>
            </a:lvl2pPr>
            <a:lvl3pPr>
              <a:defRPr sz="1013"/>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454680"/>
            <a:ext cx="4255013" cy="531802"/>
          </a:xfrm>
        </p:spPr>
        <p:txBody>
          <a:bodyPr anchor="b">
            <a:normAutofit/>
          </a:bodyPr>
          <a:lstStyle>
            <a:lvl1pPr marL="0" indent="0" algn="ctr">
              <a:buNone/>
              <a:defRPr sz="1350"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1" y="1985227"/>
            <a:ext cx="4255994" cy="4396101"/>
          </a:xfrm>
        </p:spPr>
        <p:txBody>
          <a:bodyPr>
            <a:normAutofit/>
          </a:bodyPr>
          <a:lstStyle>
            <a:lvl1pPr>
              <a:defRPr sz="1350"/>
            </a:lvl1pPr>
            <a:lvl2pPr>
              <a:defRPr sz="1125"/>
            </a:lvl2pPr>
            <a:lvl3pPr>
              <a:defRPr sz="1013"/>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293BC9-5E46-4D7A-B523-AF7DED25C959}" type="datetime1">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20" name="Group 19"/>
          <p:cNvGrpSpPr/>
          <p:nvPr userDrawn="1"/>
        </p:nvGrpSpPr>
        <p:grpSpPr>
          <a:xfrm>
            <a:off x="-2936" y="2"/>
            <a:ext cx="9146936" cy="579734"/>
            <a:chOff x="-2936" y="1"/>
            <a:chExt cx="9146936" cy="977601"/>
          </a:xfrm>
        </p:grpSpPr>
        <p:sp>
          <p:nvSpPr>
            <p:cNvPr id="21" name="Rectangle 20"/>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30" name="Round Same Side Corner Rectangle 29"/>
          <p:cNvSpPr/>
          <p:nvPr userDrawn="1"/>
        </p:nvSpPr>
        <p:spPr>
          <a:xfrm rot="10800000">
            <a:off x="7866365" y="7920"/>
            <a:ext cx="555407"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31" name="Picture 3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sp>
        <p:nvSpPr>
          <p:cNvPr id="33" name="Title 1"/>
          <p:cNvSpPr>
            <a:spLocks noGrp="1"/>
          </p:cNvSpPr>
          <p:nvPr>
            <p:ph type="title" hasCustomPrompt="1"/>
          </p:nvPr>
        </p:nvSpPr>
        <p:spPr>
          <a:xfrm>
            <a:off x="628650" y="771402"/>
            <a:ext cx="7886700" cy="696833"/>
          </a:xfrm>
        </p:spPr>
        <p:txBody>
          <a:bodyPr/>
          <a:lstStyle/>
          <a:p>
            <a:r>
              <a:rPr lang="en-US" dirty="0"/>
              <a:t>Click To Edit Master Title Style</a:t>
            </a:r>
          </a:p>
        </p:txBody>
      </p:sp>
      <p:grpSp>
        <p:nvGrpSpPr>
          <p:cNvPr id="34" name="Group 33"/>
          <p:cNvGrpSpPr/>
          <p:nvPr userDrawn="1"/>
        </p:nvGrpSpPr>
        <p:grpSpPr>
          <a:xfrm>
            <a:off x="2" y="6728162"/>
            <a:ext cx="9157177" cy="136208"/>
            <a:chOff x="-2936" y="6012511"/>
            <a:chExt cx="9157177" cy="136208"/>
          </a:xfrm>
        </p:grpSpPr>
        <p:sp>
          <p:nvSpPr>
            <p:cNvPr id="35" name="Rectangle 34"/>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36" name="Picture 3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37" name="Picture 3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4088522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46017"/>
            <a:ext cx="7886700" cy="694796"/>
          </a:xfrm>
        </p:spPr>
        <p:txBody>
          <a:bodyPr/>
          <a:lstStyle/>
          <a:p>
            <a:r>
              <a:rPr lang="en-US" dirty="0"/>
              <a:t>Click To Edit Master Title Style</a:t>
            </a:r>
          </a:p>
        </p:txBody>
      </p:sp>
      <p:sp>
        <p:nvSpPr>
          <p:cNvPr id="3" name="Text Placeholder 2"/>
          <p:cNvSpPr>
            <a:spLocks noGrp="1"/>
          </p:cNvSpPr>
          <p:nvPr>
            <p:ph type="body" idx="1" hasCustomPrompt="1"/>
          </p:nvPr>
        </p:nvSpPr>
        <p:spPr>
          <a:xfrm>
            <a:off x="332818" y="1440818"/>
            <a:ext cx="4235963" cy="344377"/>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332818" y="1785195"/>
            <a:ext cx="4235963" cy="2125879"/>
          </a:xfrm>
        </p:spPr>
        <p:txBody>
          <a:bodyPr>
            <a:normAutofit/>
          </a:bodyPr>
          <a:lstStyle>
            <a:lvl1pPr>
              <a:defRPr sz="1125">
                <a:solidFill>
                  <a:srgbClr val="71131D"/>
                </a:solidFill>
              </a:defRPr>
            </a:lvl1pPr>
            <a:lvl2pPr>
              <a:defRPr sz="1013">
                <a:solidFill>
                  <a:srgbClr val="71131D"/>
                </a:solidFill>
              </a:defRPr>
            </a:lvl2pPr>
            <a:lvl3pPr>
              <a:defRPr sz="900">
                <a:solidFill>
                  <a:srgbClr val="71131D"/>
                </a:solidFill>
              </a:defRPr>
            </a:lvl3pPr>
            <a:lvl4pPr>
              <a:defRPr sz="788">
                <a:solidFill>
                  <a:srgbClr val="71131D"/>
                </a:solidFill>
              </a:defRPr>
            </a:lvl4pPr>
            <a:lvl5pPr>
              <a:defRPr sz="788">
                <a:solidFill>
                  <a:srgbClr val="7113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588812" y="1440813"/>
            <a:ext cx="4255013" cy="344378"/>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588810" y="1785195"/>
            <a:ext cx="4255994" cy="2125879"/>
          </a:xfrm>
        </p:spPr>
        <p:txBody>
          <a:bodyPr>
            <a:normAutofit/>
          </a:bodyPr>
          <a:lstStyle>
            <a:lvl1pPr>
              <a:defRPr sz="1125">
                <a:solidFill>
                  <a:srgbClr val="71131D"/>
                </a:solidFill>
              </a:defRPr>
            </a:lvl1pPr>
            <a:lvl2pPr>
              <a:defRPr sz="1013">
                <a:solidFill>
                  <a:srgbClr val="71131D"/>
                </a:solidFill>
              </a:defRPr>
            </a:lvl2pPr>
            <a:lvl3pPr>
              <a:defRPr sz="900">
                <a:solidFill>
                  <a:srgbClr val="71131D"/>
                </a:solidFill>
              </a:defRPr>
            </a:lvl3pPr>
            <a:lvl4pPr>
              <a:defRPr sz="788">
                <a:solidFill>
                  <a:srgbClr val="71131D"/>
                </a:solidFill>
              </a:defRPr>
            </a:lvl4pPr>
            <a:lvl5pPr>
              <a:defRPr sz="788">
                <a:solidFill>
                  <a:srgbClr val="7113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01643-ACD3-4A1F-A4F0-795E2D97CEF5}" type="datetime1">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30" name="Text Placeholder 2"/>
          <p:cNvSpPr>
            <a:spLocks noGrp="1"/>
          </p:cNvSpPr>
          <p:nvPr>
            <p:ph type="body" idx="13" hasCustomPrompt="1"/>
          </p:nvPr>
        </p:nvSpPr>
        <p:spPr>
          <a:xfrm>
            <a:off x="331837" y="3911076"/>
            <a:ext cx="4235963" cy="344375"/>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31" name="Content Placeholder 3"/>
          <p:cNvSpPr>
            <a:spLocks noGrp="1"/>
          </p:cNvSpPr>
          <p:nvPr>
            <p:ph sz="half" idx="14"/>
          </p:nvPr>
        </p:nvSpPr>
        <p:spPr>
          <a:xfrm>
            <a:off x="331837" y="4273256"/>
            <a:ext cx="4235963" cy="2108072"/>
          </a:xfrm>
        </p:spPr>
        <p:txBody>
          <a:bodyPr>
            <a:normAutofit/>
          </a:bodyPr>
          <a:lstStyle>
            <a:lvl1pPr>
              <a:defRPr sz="1125"/>
            </a:lvl1pPr>
            <a:lvl2pPr>
              <a:defRPr sz="1013"/>
            </a:lvl2pPr>
            <a:lvl3pPr>
              <a:defRPr sz="900"/>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4"/>
          <p:cNvSpPr>
            <a:spLocks noGrp="1"/>
          </p:cNvSpPr>
          <p:nvPr>
            <p:ph type="body" sz="quarter" idx="15" hasCustomPrompt="1"/>
          </p:nvPr>
        </p:nvSpPr>
        <p:spPr>
          <a:xfrm>
            <a:off x="4587831" y="3911075"/>
            <a:ext cx="4255013" cy="344377"/>
          </a:xfrm>
        </p:spPr>
        <p:txBody>
          <a:bodyPr anchor="b"/>
          <a:lstStyle>
            <a:lvl1pPr marL="0" indent="0" algn="ctr">
              <a:buNone/>
              <a:defRPr sz="1013" b="1">
                <a:solidFill>
                  <a:srgbClr val="71131D"/>
                </a:solidFill>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33" name="Content Placeholder 5"/>
          <p:cNvSpPr>
            <a:spLocks noGrp="1"/>
          </p:cNvSpPr>
          <p:nvPr>
            <p:ph sz="quarter" idx="16"/>
          </p:nvPr>
        </p:nvSpPr>
        <p:spPr>
          <a:xfrm>
            <a:off x="4587829" y="4273256"/>
            <a:ext cx="4255994" cy="2108072"/>
          </a:xfrm>
        </p:spPr>
        <p:txBody>
          <a:bodyPr>
            <a:normAutofit/>
          </a:bodyPr>
          <a:lstStyle>
            <a:lvl1pPr>
              <a:defRPr sz="1125"/>
            </a:lvl1pPr>
            <a:lvl2pPr>
              <a:defRPr sz="1013"/>
            </a:lvl2pPr>
            <a:lvl3pPr>
              <a:defRPr sz="900"/>
            </a:lvl3pPr>
            <a:lvl4pPr>
              <a:defRPr sz="788"/>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4" name="Group 33"/>
          <p:cNvGrpSpPr/>
          <p:nvPr userDrawn="1"/>
        </p:nvGrpSpPr>
        <p:grpSpPr>
          <a:xfrm>
            <a:off x="-2936" y="2"/>
            <a:ext cx="9146936" cy="579734"/>
            <a:chOff x="-2936" y="1"/>
            <a:chExt cx="9146936" cy="977601"/>
          </a:xfrm>
        </p:grpSpPr>
        <p:sp>
          <p:nvSpPr>
            <p:cNvPr id="35" name="Rectangle 34"/>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36" name="Picture 3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37" name="Picture 3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38" name="Round Same Side Corner Rectangle 37"/>
          <p:cNvSpPr/>
          <p:nvPr userDrawn="1"/>
        </p:nvSpPr>
        <p:spPr>
          <a:xfrm rot="10800000">
            <a:off x="7866365" y="7920"/>
            <a:ext cx="555407"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39" name="Picture 3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grpSp>
        <p:nvGrpSpPr>
          <p:cNvPr id="41" name="Group 40"/>
          <p:cNvGrpSpPr/>
          <p:nvPr userDrawn="1"/>
        </p:nvGrpSpPr>
        <p:grpSpPr>
          <a:xfrm>
            <a:off x="2" y="6728162"/>
            <a:ext cx="9157177" cy="136208"/>
            <a:chOff x="-2936" y="6012511"/>
            <a:chExt cx="9157177" cy="136208"/>
          </a:xfrm>
        </p:grpSpPr>
        <p:sp>
          <p:nvSpPr>
            <p:cNvPr id="42" name="Rectangle 41"/>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43" name="Picture 4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44" name="Picture 4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977822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8" name="Group 17"/>
          <p:cNvGrpSpPr/>
          <p:nvPr userDrawn="1"/>
        </p:nvGrpSpPr>
        <p:grpSpPr>
          <a:xfrm>
            <a:off x="-2936" y="2"/>
            <a:ext cx="9146936" cy="579734"/>
            <a:chOff x="-2936" y="1"/>
            <a:chExt cx="9146936" cy="977601"/>
          </a:xfrm>
        </p:grpSpPr>
        <p:sp>
          <p:nvSpPr>
            <p:cNvPr id="19" name="Rectangle 18"/>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
        <p:nvSpPr>
          <p:cNvPr id="2" name="Title 1"/>
          <p:cNvSpPr>
            <a:spLocks noGrp="1"/>
          </p:cNvSpPr>
          <p:nvPr>
            <p:ph type="title" hasCustomPrompt="1"/>
          </p:nvPr>
        </p:nvSpPr>
        <p:spPr>
          <a:xfrm>
            <a:off x="629841" y="804046"/>
            <a:ext cx="2949178" cy="990303"/>
          </a:xfrm>
        </p:spPr>
        <p:txBody>
          <a:bodyPr anchor="b">
            <a:normAutofit/>
          </a:bodyPr>
          <a:lstStyle>
            <a:lvl1pPr algn="ctr">
              <a:defRPr sz="1575"/>
            </a:lvl1pPr>
          </a:lstStyle>
          <a:p>
            <a:r>
              <a:rPr lang="en-US" dirty="0"/>
              <a:t>Click To Edit Master Title Style</a:t>
            </a:r>
          </a:p>
        </p:txBody>
      </p:sp>
      <p:sp>
        <p:nvSpPr>
          <p:cNvPr id="3" name="Content Placeholder 2"/>
          <p:cNvSpPr>
            <a:spLocks noGrp="1"/>
          </p:cNvSpPr>
          <p:nvPr>
            <p:ph idx="1"/>
          </p:nvPr>
        </p:nvSpPr>
        <p:spPr>
          <a:xfrm>
            <a:off x="3887391" y="1061022"/>
            <a:ext cx="4629150" cy="502433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94346"/>
            <a:ext cx="2949178" cy="429895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1F799230-B1C6-4694-A86A-22FF179B63F1}" type="datetime1">
              <a:rPr lang="en-CA" smtClean="0">
                <a:solidFill>
                  <a:prstClr val="black">
                    <a:tint val="75000"/>
                  </a:prstClr>
                </a:solidFill>
              </a:rPr>
              <a:pPr/>
              <a:t>2024-09-10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sp>
        <p:nvSpPr>
          <p:cNvPr id="14" name="Round Same Side Corner Rectangle 13"/>
          <p:cNvSpPr/>
          <p:nvPr userDrawn="1"/>
        </p:nvSpPr>
        <p:spPr>
          <a:xfrm rot="10800000">
            <a:off x="7866365" y="7920"/>
            <a:ext cx="555406"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5"/>
            <a:ext cx="432679" cy="648955"/>
          </a:xfrm>
          <a:prstGeom prst="rect">
            <a:avLst/>
          </a:prstGeom>
        </p:spPr>
      </p:pic>
      <p:grpSp>
        <p:nvGrpSpPr>
          <p:cNvPr id="22" name="Group 21"/>
          <p:cNvGrpSpPr/>
          <p:nvPr userDrawn="1"/>
        </p:nvGrpSpPr>
        <p:grpSpPr>
          <a:xfrm>
            <a:off x="2" y="6728162"/>
            <a:ext cx="9157177" cy="136208"/>
            <a:chOff x="-2936" y="6012511"/>
            <a:chExt cx="9157177" cy="136208"/>
          </a:xfrm>
        </p:grpSpPr>
        <p:sp>
          <p:nvSpPr>
            <p:cNvPr id="23" name="Rectangle 22"/>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2938046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750663-B741-40D0-A95C-B077BDD41409}" type="datetime1">
              <a:rPr lang="en-CA" smtClean="0">
                <a:solidFill>
                  <a:prstClr val="black">
                    <a:tint val="75000"/>
                  </a:prstClr>
                </a:solidFill>
              </a:rPr>
              <a:pPr/>
              <a:t>2024-09-10</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6" name="Group 5"/>
          <p:cNvGrpSpPr/>
          <p:nvPr userDrawn="1"/>
        </p:nvGrpSpPr>
        <p:grpSpPr>
          <a:xfrm>
            <a:off x="2" y="6728162"/>
            <a:ext cx="9157177" cy="136208"/>
            <a:chOff x="-2936" y="6012511"/>
            <a:chExt cx="9157177" cy="136208"/>
          </a:xfrm>
        </p:grpSpPr>
        <p:sp>
          <p:nvSpPr>
            <p:cNvPr id="7" name="Rectangle 6"/>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grpSp>
        <p:nvGrpSpPr>
          <p:cNvPr id="14" name="Group 13"/>
          <p:cNvGrpSpPr/>
          <p:nvPr userDrawn="1"/>
        </p:nvGrpSpPr>
        <p:grpSpPr>
          <a:xfrm>
            <a:off x="10243" y="4"/>
            <a:ext cx="9146936" cy="221381"/>
            <a:chOff x="-2936" y="1"/>
            <a:chExt cx="9146936" cy="977601"/>
          </a:xfrm>
        </p:grpSpPr>
        <p:sp>
          <p:nvSpPr>
            <p:cNvPr id="15" name="Rectangle 14"/>
            <p:cNvSpPr/>
            <p:nvPr userDrawn="1"/>
          </p:nvSpPr>
          <p:spPr>
            <a:xfrm>
              <a:off x="-2936" y="1"/>
              <a:ext cx="9144000" cy="63099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630998"/>
              <a:ext cx="9146936" cy="189037"/>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819106"/>
              <a:ext cx="9144000" cy="158496"/>
            </a:xfrm>
            <a:prstGeom prst="rect">
              <a:avLst/>
            </a:prstGeom>
          </p:spPr>
        </p:pic>
      </p:grpSp>
    </p:spTree>
    <p:extLst>
      <p:ext uri="{BB962C8B-B14F-4D97-AF65-F5344CB8AC3E}">
        <p14:creationId xmlns:p14="http://schemas.microsoft.com/office/powerpoint/2010/main" val="110104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628650" y="789683"/>
            <a:ext cx="7886700" cy="5519639"/>
          </a:xfrm>
        </p:spPr>
        <p:txBody>
          <a:bodyPr/>
          <a:lstStyle>
            <a:lvl1pPr algn="ctr">
              <a:defRPr/>
            </a:lvl1pPr>
          </a:lstStyle>
          <a:p>
            <a:r>
              <a:rPr lang="en-US" dirty="0"/>
              <a:t>Click To Edit Master Title Style</a:t>
            </a:r>
          </a:p>
        </p:txBody>
      </p:sp>
      <p:sp>
        <p:nvSpPr>
          <p:cNvPr id="4" name="Date Placeholder 3"/>
          <p:cNvSpPr>
            <a:spLocks noGrp="1"/>
          </p:cNvSpPr>
          <p:nvPr userDrawn="1">
            <p:ph type="dt" sz="half" idx="10"/>
          </p:nvPr>
        </p:nvSpPr>
        <p:spPr/>
        <p:txBody>
          <a:bodyPr/>
          <a:lstStyle/>
          <a:p>
            <a:fld id="{60220C28-1F0C-471A-8322-A1DA6EC4A907}" type="datetime1">
              <a:rPr lang="en-CA" smtClean="0">
                <a:solidFill>
                  <a:prstClr val="black">
                    <a:tint val="75000"/>
                  </a:prstClr>
                </a:solidFill>
              </a:rPr>
              <a:pPr/>
              <a:t>2024-09-10</a:t>
            </a:fld>
            <a:endParaRPr lang="en-CA">
              <a:solidFill>
                <a:prstClr val="black">
                  <a:tint val="75000"/>
                </a:prstClr>
              </a:solidFill>
            </a:endParaRPr>
          </a:p>
        </p:txBody>
      </p:sp>
      <p:sp>
        <p:nvSpPr>
          <p:cNvPr id="5" name="Footer Placeholder 4"/>
          <p:cNvSpPr>
            <a:spLocks noGrp="1"/>
          </p:cNvSpPr>
          <p:nvPr userDrawn="1">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userDrawn="1">
            <p:ph type="sldNum" sz="quarter" idx="12"/>
          </p:nvPr>
        </p:nvSpPr>
        <p:spPr/>
        <p:txBody>
          <a:bodyPr/>
          <a:lstStyle/>
          <a:p>
            <a:fld id="{6EB32D43-861A-4D50-A16A-CF2278E46C6D}" type="slidenum">
              <a:rPr lang="en-CA" smtClean="0">
                <a:solidFill>
                  <a:prstClr val="black">
                    <a:tint val="75000"/>
                  </a:prstClr>
                </a:solidFill>
              </a:rPr>
              <a:pPr/>
              <a:t>‹#›</a:t>
            </a:fld>
            <a:endParaRPr lang="en-CA">
              <a:solidFill>
                <a:prstClr val="black">
                  <a:tint val="75000"/>
                </a:prstClr>
              </a:solidFill>
            </a:endParaRPr>
          </a:p>
        </p:txBody>
      </p:sp>
      <p:grpSp>
        <p:nvGrpSpPr>
          <p:cNvPr id="7" name="Group 6"/>
          <p:cNvGrpSpPr/>
          <p:nvPr userDrawn="1"/>
        </p:nvGrpSpPr>
        <p:grpSpPr>
          <a:xfrm>
            <a:off x="-2936" y="2"/>
            <a:ext cx="9146936" cy="836710"/>
            <a:chOff x="-2936" y="2"/>
            <a:chExt cx="9146936" cy="836710"/>
          </a:xfrm>
        </p:grpSpPr>
        <p:sp>
          <p:nvSpPr>
            <p:cNvPr id="17" name="Rectangle 16"/>
            <p:cNvSpPr/>
            <p:nvPr userDrawn="1"/>
          </p:nvSpPr>
          <p:spPr>
            <a:xfrm>
              <a:off x="-2936" y="2"/>
              <a:ext cx="9144000" cy="374193"/>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6" y="374194"/>
              <a:ext cx="9146936" cy="112102"/>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6" y="485745"/>
              <a:ext cx="9144000" cy="93991"/>
            </a:xfrm>
            <a:prstGeom prst="rect">
              <a:avLst/>
            </a:prstGeom>
          </p:spPr>
        </p:pic>
        <p:sp>
          <p:nvSpPr>
            <p:cNvPr id="13" name="Round Same Side Corner Rectangle 12"/>
            <p:cNvSpPr/>
            <p:nvPr userDrawn="1"/>
          </p:nvSpPr>
          <p:spPr>
            <a:xfrm rot="10800000">
              <a:off x="7866365" y="7920"/>
              <a:ext cx="555404" cy="828792"/>
            </a:xfrm>
            <a:prstGeom prst="round2SameRect">
              <a:avLst/>
            </a:prstGeom>
            <a:gradFill flip="none" rotWithShape="1">
              <a:gsLst>
                <a:gs pos="0">
                  <a:srgbClr val="20558A"/>
                </a:gs>
                <a:gs pos="48000">
                  <a:schemeClr val="tx1"/>
                </a:gs>
                <a:gs pos="100000">
                  <a:srgbClr val="0A4E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920372" y="116633"/>
              <a:ext cx="432679" cy="648955"/>
            </a:xfrm>
            <a:prstGeom prst="rect">
              <a:avLst/>
            </a:prstGeom>
          </p:spPr>
        </p:pic>
      </p:grpSp>
      <p:grpSp>
        <p:nvGrpSpPr>
          <p:cNvPr id="9" name="Group 8"/>
          <p:cNvGrpSpPr/>
          <p:nvPr userDrawn="1"/>
        </p:nvGrpSpPr>
        <p:grpSpPr>
          <a:xfrm>
            <a:off x="2" y="6728162"/>
            <a:ext cx="9157177" cy="136208"/>
            <a:chOff x="-2936" y="6012511"/>
            <a:chExt cx="9157177" cy="136208"/>
          </a:xfrm>
        </p:grpSpPr>
        <p:sp>
          <p:nvSpPr>
            <p:cNvPr id="20" name="Rectangle 19"/>
            <p:cNvSpPr/>
            <p:nvPr userDrawn="1"/>
          </p:nvSpPr>
          <p:spPr>
            <a:xfrm>
              <a:off x="-2936" y="6096331"/>
              <a:ext cx="9157177" cy="52388"/>
            </a:xfrm>
            <a:prstGeom prst="rect">
              <a:avLst/>
            </a:prstGeom>
            <a:gradFill flip="none" rotWithShape="1">
              <a:gsLst>
                <a:gs pos="0">
                  <a:srgbClr val="7E1010"/>
                </a:gs>
                <a:gs pos="50000">
                  <a:srgbClr val="0A4E26"/>
                </a:gs>
                <a:gs pos="100000">
                  <a:srgbClr val="20558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en-CA" sz="760">
                <a:solidFill>
                  <a:prstClr val="white"/>
                </a:solidFill>
                <a:sym typeface="Helvetica Neue"/>
              </a:endParaRPr>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053243"/>
              <a:ext cx="9146936" cy="45719"/>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7" y="6012511"/>
              <a:ext cx="9144000" cy="45719"/>
            </a:xfrm>
            <a:prstGeom prst="rect">
              <a:avLst/>
            </a:prstGeom>
          </p:spPr>
        </p:pic>
      </p:grpSp>
    </p:spTree>
    <p:extLst>
      <p:ext uri="{BB962C8B-B14F-4D97-AF65-F5344CB8AC3E}">
        <p14:creationId xmlns:p14="http://schemas.microsoft.com/office/powerpoint/2010/main" val="20050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7403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540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09A68-189F-4FDF-8977-3AA2E8149576}" type="datetimeFigureOut">
              <a:rPr lang="en-CA" smtClean="0">
                <a:solidFill>
                  <a:prstClr val="black">
                    <a:tint val="75000"/>
                  </a:prstClr>
                </a:solidFill>
              </a:rPr>
              <a:pPr/>
              <a:t>2024-09-10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5975FAF-DCA7-4936-9F6B-8B6E1CEEC439}"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40018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0.jp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4.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14.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image" Target="../media/image10.jpg"/><Relationship Id="rId4" Type="http://schemas.openxmlformats.org/officeDocument/2006/relationships/slideLayout" Target="../slideLayouts/slideLayout4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8.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10.jp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3" descr="inside_1_op2.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CA"/>
          </a:p>
        </p:txBody>
      </p:sp>
      <p:sp>
        <p:nvSpPr>
          <p:cNvPr id="1028" name="Text Placeholder 2"/>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a:p>
        </p:txBody>
      </p:sp>
      <p:sp>
        <p:nvSpPr>
          <p:cNvPr id="3" name="Slide Number Placeholder 2"/>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03C2DFED-66A3-4417-8D4B-72B961076AA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rtl="0" eaLnBrk="0" fontAlgn="base" hangingPunct="0">
        <a:spcBef>
          <a:spcPct val="0"/>
        </a:spcBef>
        <a:spcAft>
          <a:spcPct val="0"/>
        </a:spcAft>
        <a:defRPr kern="1200">
          <a:solidFill>
            <a:schemeClr val="tx1"/>
          </a:solidFill>
          <a:latin typeface="Arial" charset="0"/>
          <a:ea typeface="+mj-ea"/>
          <a:cs typeface="+mj-cs"/>
        </a:defRPr>
      </a:lvl1pPr>
      <a:lvl2pPr algn="l" rtl="0" eaLnBrk="0" fontAlgn="base" hangingPunct="0">
        <a:spcBef>
          <a:spcPct val="0"/>
        </a:spcBef>
        <a:spcAft>
          <a:spcPct val="0"/>
        </a:spcAft>
        <a:defRPr>
          <a:solidFill>
            <a:schemeClr val="tx1"/>
          </a:solidFill>
          <a:latin typeface="Arial" charset="0"/>
        </a:defRPr>
      </a:lvl2pPr>
      <a:lvl3pPr algn="l" rtl="0" eaLnBrk="0" fontAlgn="base" hangingPunct="0">
        <a:spcBef>
          <a:spcPct val="0"/>
        </a:spcBef>
        <a:spcAft>
          <a:spcPct val="0"/>
        </a:spcAft>
        <a:defRPr>
          <a:solidFill>
            <a:schemeClr val="tx1"/>
          </a:solidFill>
          <a:latin typeface="Arial" charset="0"/>
        </a:defRPr>
      </a:lvl3pPr>
      <a:lvl4pPr algn="l" rtl="0" eaLnBrk="0" fontAlgn="base" hangingPunct="0">
        <a:spcBef>
          <a:spcPct val="0"/>
        </a:spcBef>
        <a:spcAft>
          <a:spcPct val="0"/>
        </a:spcAft>
        <a:defRPr>
          <a:solidFill>
            <a:schemeClr val="tx1"/>
          </a:solidFill>
          <a:latin typeface="Arial" charset="0"/>
        </a:defRPr>
      </a:lvl4pPr>
      <a:lvl5pPr algn="l" rtl="0" eaLnBrk="0" fontAlgn="base" hangingPunct="0">
        <a:spcBef>
          <a:spcPct val="0"/>
        </a:spcBef>
        <a:spcAft>
          <a:spcPct val="0"/>
        </a:spcAft>
        <a:defRPr>
          <a:solidFill>
            <a:schemeClr val="tx1"/>
          </a:solidFill>
          <a:latin typeface="Arial" charset="0"/>
        </a:defRPr>
      </a:lvl5pPr>
      <a:lvl6pPr marL="457200" algn="l" rtl="0" eaLnBrk="1" fontAlgn="base" hangingPunct="1">
        <a:spcBef>
          <a:spcPct val="0"/>
        </a:spcBef>
        <a:spcAft>
          <a:spcPct val="0"/>
        </a:spcAft>
        <a:defRPr sz="3600">
          <a:solidFill>
            <a:srgbClr val="717171"/>
          </a:solidFill>
          <a:latin typeface="Calibri" pitchFamily="34" charset="0"/>
        </a:defRPr>
      </a:lvl6pPr>
      <a:lvl7pPr marL="914400" algn="l" rtl="0" eaLnBrk="1" fontAlgn="base" hangingPunct="1">
        <a:spcBef>
          <a:spcPct val="0"/>
        </a:spcBef>
        <a:spcAft>
          <a:spcPct val="0"/>
        </a:spcAft>
        <a:defRPr sz="3600">
          <a:solidFill>
            <a:srgbClr val="717171"/>
          </a:solidFill>
          <a:latin typeface="Calibri" pitchFamily="34" charset="0"/>
        </a:defRPr>
      </a:lvl7pPr>
      <a:lvl8pPr marL="1371600" algn="l" rtl="0" eaLnBrk="1" fontAlgn="base" hangingPunct="1">
        <a:spcBef>
          <a:spcPct val="0"/>
        </a:spcBef>
        <a:spcAft>
          <a:spcPct val="0"/>
        </a:spcAft>
        <a:defRPr sz="3600">
          <a:solidFill>
            <a:srgbClr val="717171"/>
          </a:solidFill>
          <a:latin typeface="Calibri" pitchFamily="34" charset="0"/>
        </a:defRPr>
      </a:lvl8pPr>
      <a:lvl9pPr marL="1828800" algn="l" rtl="0" eaLnBrk="1" fontAlgn="base" hangingPunct="1">
        <a:spcBef>
          <a:spcPct val="0"/>
        </a:spcBef>
        <a:spcAft>
          <a:spcPct val="0"/>
        </a:spcAft>
        <a:defRPr sz="3600">
          <a:solidFill>
            <a:srgbClr val="71717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F9409A68-189F-4FDF-8977-3AA2E8149576}" type="datetimeFigureOut">
              <a:rPr lang="en-CA" smtClean="0">
                <a:solidFill>
                  <a:prstClr val="black">
                    <a:tint val="75000"/>
                  </a:prstClr>
                </a:solidFill>
                <a:latin typeface="Calibri" panose="020F0502020204030204"/>
              </a:rPr>
              <a:pPr fontAlgn="auto">
                <a:spcBef>
                  <a:spcPts val="0"/>
                </a:spcBef>
                <a:spcAft>
                  <a:spcPts val="0"/>
                </a:spcAft>
              </a:pPr>
              <a:t>2024-09-10</a:t>
            </a:fld>
            <a:endParaRPr lang="en-CA">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25975FAF-DCA7-4936-9F6B-8B6E1CEEC439}" type="slidenum">
              <a:rPr lang="en-CA" smtClean="0">
                <a:solidFill>
                  <a:prstClr val="black">
                    <a:tint val="75000"/>
                  </a:prstClr>
                </a:solidFill>
                <a:latin typeface="Calibri" panose="020F0502020204030204"/>
              </a:rPr>
              <a:pPr fontAlgn="auto">
                <a:spcBef>
                  <a:spcPts val="0"/>
                </a:spcBef>
                <a:spcAft>
                  <a:spcPts val="0"/>
                </a:spcAft>
              </a:pPr>
              <a:t>‹#›</a:t>
            </a:fld>
            <a:endParaRPr lang="en-CA">
              <a:solidFill>
                <a:prstClr val="black">
                  <a:tint val="75000"/>
                </a:prstClr>
              </a:solidFill>
              <a:latin typeface="Calibri" panose="020F0502020204030204"/>
            </a:endParaRPr>
          </a:p>
        </p:txBody>
      </p:sp>
    </p:spTree>
    <p:extLst>
      <p:ext uri="{BB962C8B-B14F-4D97-AF65-F5344CB8AC3E}">
        <p14:creationId xmlns:p14="http://schemas.microsoft.com/office/powerpoint/2010/main" val="39646177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452438" y="539750"/>
            <a:ext cx="8239125"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452438" y="2124252"/>
            <a:ext cx="8239125"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465462" y="6521333"/>
            <a:ext cx="208391" cy="206467"/>
          </a:xfrm>
          <a:prstGeom prst="rect">
            <a:avLst/>
          </a:prstGeom>
          <a:ln w="12700">
            <a:miter lim="400000"/>
          </a:ln>
        </p:spPr>
        <p:txBody>
          <a:bodyPr wrap="none" lIns="50800" tIns="50800" rIns="50800" bIns="50800" anchor="b">
            <a:spAutoFit/>
          </a:bodyPr>
          <a:lstStyle>
            <a:lvl1pPr defTabSz="219075">
              <a:defRPr sz="675">
                <a:solidFill>
                  <a:srgbClr val="000000"/>
                </a:solidFill>
              </a:defRPr>
            </a:lvl1pPr>
          </a:lstStyle>
          <a:p>
            <a:pPr algn="ctr" fontAlgn="auto" hangingPunct="0">
              <a:spcBef>
                <a:spcPts val="0"/>
              </a:spcBef>
              <a:spcAft>
                <a:spcPts val="0"/>
              </a:spcAft>
            </a:pPr>
            <a:fld id="{86CB4B4D-7CA3-9044-876B-883B54F8677D}" type="slidenum">
              <a:rPr lang="en-CA" kern="0" smtClean="0">
                <a:latin typeface="Helvetica Neue"/>
                <a:sym typeface="Helvetica Neue"/>
              </a:rPr>
              <a:pPr algn="ctr" fontAlgn="auto" hangingPunct="0">
                <a:spcBef>
                  <a:spcPts val="0"/>
                </a:spcBef>
                <a:spcAft>
                  <a:spcPts val="0"/>
                </a:spcAft>
              </a:pPr>
              <a:t>‹#›</a:t>
            </a:fld>
            <a:endParaRPr lang="en-CA" kern="0">
              <a:latin typeface="Helvetica Neue"/>
              <a:sym typeface="Helvetica Neue"/>
            </a:endParaRPr>
          </a:p>
        </p:txBody>
      </p:sp>
    </p:spTree>
    <p:extLst>
      <p:ext uri="{BB962C8B-B14F-4D97-AF65-F5344CB8AC3E}">
        <p14:creationId xmlns:p14="http://schemas.microsoft.com/office/powerpoint/2010/main" val="10737978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ransition spd="med"/>
  <p:txStyles>
    <p:titleStyle>
      <a:lvl1pPr marL="0" marR="0" indent="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1pPr>
      <a:lvl2pPr marL="0" marR="0" indent="1714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2pPr>
      <a:lvl3pPr marL="0" marR="0" indent="3429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3pPr>
      <a:lvl4pPr marL="0" marR="0" indent="5143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4pPr>
      <a:lvl5pPr marL="0" marR="0" indent="6858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5pPr>
      <a:lvl6pPr marL="0" marR="0" indent="8572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6pPr>
      <a:lvl7pPr marL="0" marR="0" indent="10287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7pPr>
      <a:lvl8pPr marL="0" marR="0" indent="120015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8pPr>
      <a:lvl9pPr marL="0" marR="0" indent="1371600" algn="l" defTabSz="914377" rtl="0" latinLnBrk="0">
        <a:lnSpc>
          <a:spcPct val="80000"/>
        </a:lnSpc>
        <a:spcBef>
          <a:spcPts val="0"/>
        </a:spcBef>
        <a:spcAft>
          <a:spcPts val="0"/>
        </a:spcAft>
        <a:buClrTx/>
        <a:buSzTx/>
        <a:buFontTx/>
        <a:buNone/>
        <a:tabLst/>
        <a:defRPr sz="3188" b="1" i="0" u="none" strike="noStrike" cap="none" spc="-64" baseline="0">
          <a:solidFill>
            <a:srgbClr val="000000"/>
          </a:solidFill>
          <a:uFillTx/>
          <a:latin typeface="+mn-lt"/>
          <a:ea typeface="+mn-ea"/>
          <a:cs typeface="+mn-cs"/>
          <a:sym typeface="Helvetica Neue"/>
        </a:defRPr>
      </a:lvl9pPr>
    </p:titleStyle>
    <p:bodyStyle>
      <a:lvl1pPr marL="228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1pPr>
      <a:lvl2pPr marL="457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2pPr>
      <a:lvl3pPr marL="685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3pPr>
      <a:lvl4pPr marL="914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4pPr>
      <a:lvl5pPr marL="11430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5pPr>
      <a:lvl6pPr marL="13716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6pPr>
      <a:lvl7pPr marL="16002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7pPr>
      <a:lvl8pPr marL="18288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8pPr>
      <a:lvl9pPr marL="2057400" marR="0" indent="-228600" algn="l" defTabSz="914377" rtl="0" latinLnBrk="0">
        <a:lnSpc>
          <a:spcPct val="90000"/>
        </a:lnSpc>
        <a:spcBef>
          <a:spcPts val="1688"/>
        </a:spcBef>
        <a:spcAft>
          <a:spcPts val="0"/>
        </a:spcAft>
        <a:buClrTx/>
        <a:buSzPct val="123000"/>
        <a:buFontTx/>
        <a:buChar char="•"/>
        <a:tabLst/>
        <a:defRPr sz="1800" b="0" i="0" u="none" strike="noStrike" cap="none" spc="0" baseline="0">
          <a:solidFill>
            <a:srgbClr val="000000"/>
          </a:solidFill>
          <a:uFillTx/>
          <a:latin typeface="+mn-lt"/>
          <a:ea typeface="+mn-ea"/>
          <a:cs typeface="+mn-cs"/>
          <a:sym typeface="Helvetica Neue"/>
        </a:defRPr>
      </a:lvl9pPr>
    </p:bodyStyle>
    <p:otherStyle>
      <a:lvl1pPr marL="0" marR="0" indent="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1pPr>
      <a:lvl2pPr marL="0" marR="0" indent="1714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2pPr>
      <a:lvl3pPr marL="0" marR="0" indent="3429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3pPr>
      <a:lvl4pPr marL="0" marR="0" indent="5143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4pPr>
      <a:lvl5pPr marL="0" marR="0" indent="6858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5pPr>
      <a:lvl6pPr marL="0" marR="0" indent="8572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6pPr>
      <a:lvl7pPr marL="0" marR="0" indent="10287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7pPr>
      <a:lvl8pPr marL="0" marR="0" indent="120015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8pPr>
      <a:lvl9pPr marL="0" marR="0" indent="1371600" algn="ctr" defTabSz="219075" rtl="0" latinLnBrk="0">
        <a:lnSpc>
          <a:spcPct val="100000"/>
        </a:lnSpc>
        <a:spcBef>
          <a:spcPts val="0"/>
        </a:spcBef>
        <a:spcAft>
          <a:spcPts val="0"/>
        </a:spcAft>
        <a:buClrTx/>
        <a:buSzTx/>
        <a:buFontTx/>
        <a:buNone/>
        <a:tabLst/>
        <a:defRPr sz="675" b="0" i="0" u="none" strike="noStrike" cap="none" spc="0" baseline="0">
          <a:solidFill>
            <a:schemeClr val="tx1"/>
          </a:solidFill>
          <a:uFillTx/>
          <a:latin typeface="+mn-lt"/>
          <a:ea typeface="+mn-ea"/>
          <a:cs typeface="+mn-cs"/>
          <a:sym typeface="Helvetica Neu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276522" cy="6858000"/>
          </a:xfrm>
          <a:prstGeom prst="rect">
            <a:avLst/>
          </a:prstGeom>
        </p:spPr>
      </p:pic>
      <p:sp>
        <p:nvSpPr>
          <p:cNvPr id="2" name="Title Placeholder 1"/>
          <p:cNvSpPr>
            <a:spLocks noGrp="1"/>
          </p:cNvSpPr>
          <p:nvPr>
            <p:ph type="title"/>
          </p:nvPr>
        </p:nvSpPr>
        <p:spPr>
          <a:xfrm>
            <a:off x="628650" y="569495"/>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202999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1924" y="6469066"/>
            <a:ext cx="1000125" cy="24447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685800" fontAlgn="auto">
              <a:spcBef>
                <a:spcPts val="0"/>
              </a:spcBef>
              <a:spcAft>
                <a:spcPts val="0"/>
              </a:spcAft>
            </a:pPr>
            <a:fld id="{DC2DFAFF-EAA9-4375-9441-38E6B01EEA15}" type="datetime1">
              <a:rPr lang="en-CA" smtClean="0">
                <a:solidFill>
                  <a:prstClr val="black">
                    <a:tint val="75000"/>
                  </a:prstClr>
                </a:solidFill>
                <a:latin typeface="Calibri" panose="020F0502020204030204"/>
                <a:sym typeface="Helvetica Neue"/>
              </a:rPr>
              <a:pPr defTabSz="685800" fontAlgn="auto">
                <a:spcBef>
                  <a:spcPts val="0"/>
                </a:spcBef>
                <a:spcAft>
                  <a:spcPts val="0"/>
                </a:spcAft>
              </a:pPr>
              <a:t>2024-09-10</a:t>
            </a:fld>
            <a:endParaRPr lang="en-CA" dirty="0">
              <a:solidFill>
                <a:prstClr val="black">
                  <a:tint val="75000"/>
                </a:prstClr>
              </a:solidFill>
              <a:latin typeface="Calibri" panose="020F0502020204030204"/>
              <a:sym typeface="Helvetica Neue"/>
            </a:endParaRPr>
          </a:p>
        </p:txBody>
      </p:sp>
      <p:sp>
        <p:nvSpPr>
          <p:cNvPr id="5" name="Footer Placeholder 4"/>
          <p:cNvSpPr>
            <a:spLocks noGrp="1"/>
          </p:cNvSpPr>
          <p:nvPr>
            <p:ph type="ftr" sz="quarter" idx="3"/>
          </p:nvPr>
        </p:nvSpPr>
        <p:spPr>
          <a:xfrm>
            <a:off x="3028950" y="6469066"/>
            <a:ext cx="3086100" cy="24447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685800" fontAlgn="auto">
              <a:spcBef>
                <a:spcPts val="0"/>
              </a:spcBef>
              <a:spcAft>
                <a:spcPts val="0"/>
              </a:spcAft>
            </a:pPr>
            <a:endParaRPr lang="en-CA" dirty="0">
              <a:solidFill>
                <a:prstClr val="black">
                  <a:tint val="75000"/>
                </a:prstClr>
              </a:solidFill>
              <a:latin typeface="Calibri" panose="020F0502020204030204"/>
              <a:sym typeface="Helvetica Neue"/>
            </a:endParaRPr>
          </a:p>
        </p:txBody>
      </p:sp>
      <p:sp>
        <p:nvSpPr>
          <p:cNvPr id="6" name="Slide Number Placeholder 5"/>
          <p:cNvSpPr>
            <a:spLocks noGrp="1"/>
          </p:cNvSpPr>
          <p:nvPr>
            <p:ph type="sldNum" sz="quarter" idx="4"/>
          </p:nvPr>
        </p:nvSpPr>
        <p:spPr>
          <a:xfrm>
            <a:off x="7981951" y="6469062"/>
            <a:ext cx="1028700" cy="24447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685800" fontAlgn="auto">
              <a:spcBef>
                <a:spcPts val="0"/>
              </a:spcBef>
              <a:spcAft>
                <a:spcPts val="0"/>
              </a:spcAft>
            </a:pPr>
            <a:fld id="{6EB32D43-861A-4D50-A16A-CF2278E46C6D}" type="slidenum">
              <a:rPr lang="en-CA" smtClean="0">
                <a:solidFill>
                  <a:prstClr val="black">
                    <a:tint val="75000"/>
                  </a:prstClr>
                </a:solidFill>
                <a:latin typeface="Calibri" panose="020F0502020204030204"/>
                <a:sym typeface="Helvetica Neue"/>
              </a:rPr>
              <a:pPr defTabSz="685800" fontAlgn="auto">
                <a:spcBef>
                  <a:spcPts val="0"/>
                </a:spcBef>
                <a:spcAft>
                  <a:spcPts val="0"/>
                </a:spcAft>
              </a:pPr>
              <a:t>‹#›</a:t>
            </a:fld>
            <a:endParaRPr lang="en-CA">
              <a:solidFill>
                <a:prstClr val="black">
                  <a:tint val="75000"/>
                </a:prstClr>
              </a:solidFill>
              <a:latin typeface="Calibri" panose="020F0502020204030204"/>
              <a:sym typeface="Helvetica Neue"/>
            </a:endParaRPr>
          </a:p>
        </p:txBody>
      </p:sp>
    </p:spTree>
    <p:extLst>
      <p:ext uri="{BB962C8B-B14F-4D97-AF65-F5344CB8AC3E}">
        <p14:creationId xmlns:p14="http://schemas.microsoft.com/office/powerpoint/2010/main" val="4751820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hf hdr="0" ftr="0" dt="0"/>
  <p:txStyles>
    <p:titleStyle>
      <a:lvl1pPr algn="l" defTabSz="514350" rtl="0" eaLnBrk="1" latinLnBrk="0" hangingPunct="1">
        <a:lnSpc>
          <a:spcPct val="90000"/>
        </a:lnSpc>
        <a:spcBef>
          <a:spcPct val="0"/>
        </a:spcBef>
        <a:buNone/>
        <a:defRPr sz="247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cstate="email">
            <a:extLst>
              <a:ext uri="{28A0092B-C50C-407E-A947-70E740481C1C}">
                <a14:useLocalDpi xmlns:a14="http://schemas.microsoft.com/office/drawing/2010/main"/>
              </a:ext>
            </a:extLst>
          </a:blip>
          <a:srcRect r="302"/>
          <a:stretch/>
        </p:blipFill>
        <p:spPr>
          <a:xfrm>
            <a:off x="1" y="0"/>
            <a:ext cx="9147572" cy="6858000"/>
          </a:xfrm>
          <a:prstGeom prst="rect">
            <a:avLst/>
          </a:prstGeom>
          <a:solidFill>
            <a:schemeClr val="bg1"/>
          </a:solidFill>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CA" sz="2400" dirty="0">
                <a:latin typeface="Arial" panose="020B0604020202020204" pitchFamily="34" charset="0"/>
                <a:cs typeface="Arial" panose="020B0604020202020204" pitchFamily="34" charset="0"/>
              </a:rPr>
              <a:t>SUBJECT / </a:t>
            </a:r>
            <a:r>
              <a:rPr lang="en-CA" sz="2400" dirty="0" err="1">
                <a:latin typeface="Arial" panose="020B0604020202020204" pitchFamily="34" charset="0"/>
                <a:cs typeface="Arial" panose="020B0604020202020204" pitchFamily="34" charset="0"/>
              </a:rPr>
              <a:t>SUJET</a:t>
            </a:r>
            <a:r>
              <a:rPr lang="en-CA" altLang="en-US" sz="2400" dirty="0"/>
              <a:t> </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1924" y="6469064"/>
            <a:ext cx="1000125" cy="24447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fld id="{B59D8CEE-8BCA-4990-BA10-59CD2379570F}" type="datetimeFigureOut">
              <a:rPr lang="en-CA" smtClean="0">
                <a:solidFill>
                  <a:prstClr val="black">
                    <a:tint val="75000"/>
                  </a:prstClr>
                </a:solidFill>
                <a:latin typeface="Calibri" panose="020F0502020204030204"/>
                <a:sym typeface="Helvetica Neue"/>
              </a:rPr>
              <a:pPr defTabSz="685800" fontAlgn="auto">
                <a:spcBef>
                  <a:spcPts val="0"/>
                </a:spcBef>
                <a:spcAft>
                  <a:spcPts val="0"/>
                </a:spcAft>
              </a:pPr>
              <a:t>2024-09-10</a:t>
            </a:fld>
            <a:endParaRPr lang="en-CA" dirty="0">
              <a:solidFill>
                <a:prstClr val="black">
                  <a:tint val="75000"/>
                </a:prstClr>
              </a:solidFill>
              <a:latin typeface="Calibri" panose="020F0502020204030204"/>
              <a:sym typeface="Helvetica Neue"/>
            </a:endParaRPr>
          </a:p>
        </p:txBody>
      </p:sp>
      <p:sp>
        <p:nvSpPr>
          <p:cNvPr id="5" name="Footer Placeholder 4"/>
          <p:cNvSpPr>
            <a:spLocks noGrp="1"/>
          </p:cNvSpPr>
          <p:nvPr>
            <p:ph type="ftr" sz="quarter" idx="3"/>
          </p:nvPr>
        </p:nvSpPr>
        <p:spPr>
          <a:xfrm>
            <a:off x="3028950" y="6469064"/>
            <a:ext cx="3086100" cy="24447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CA" dirty="0">
              <a:solidFill>
                <a:prstClr val="black">
                  <a:tint val="75000"/>
                </a:prstClr>
              </a:solidFill>
              <a:latin typeface="Calibri" panose="020F0502020204030204"/>
              <a:sym typeface="Helvetica Neue"/>
            </a:endParaRPr>
          </a:p>
        </p:txBody>
      </p:sp>
      <p:sp>
        <p:nvSpPr>
          <p:cNvPr id="6" name="Slide Number Placeholder 5"/>
          <p:cNvSpPr>
            <a:spLocks noGrp="1"/>
          </p:cNvSpPr>
          <p:nvPr>
            <p:ph type="sldNum" sz="quarter" idx="4"/>
          </p:nvPr>
        </p:nvSpPr>
        <p:spPr>
          <a:xfrm>
            <a:off x="7981951" y="6469062"/>
            <a:ext cx="1028700" cy="24447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fld id="{6EB32D43-861A-4D50-A16A-CF2278E46C6D}" type="slidenum">
              <a:rPr lang="en-CA" smtClean="0">
                <a:solidFill>
                  <a:prstClr val="black">
                    <a:tint val="75000"/>
                  </a:prstClr>
                </a:solidFill>
                <a:latin typeface="Calibri" panose="020F0502020204030204"/>
                <a:sym typeface="Helvetica Neue"/>
              </a:rPr>
              <a:pPr defTabSz="685800" fontAlgn="auto">
                <a:spcBef>
                  <a:spcPts val="0"/>
                </a:spcBef>
                <a:spcAft>
                  <a:spcPts val="0"/>
                </a:spcAft>
              </a:pPr>
              <a:t>‹#›</a:t>
            </a:fld>
            <a:endParaRPr lang="en-CA">
              <a:solidFill>
                <a:prstClr val="black">
                  <a:tint val="75000"/>
                </a:prstClr>
              </a:solidFill>
              <a:latin typeface="Calibri" panose="020F0502020204030204"/>
              <a:sym typeface="Helvetica Neue"/>
            </a:endParaRPr>
          </a:p>
        </p:txBody>
      </p:sp>
    </p:spTree>
    <p:extLst>
      <p:ext uri="{BB962C8B-B14F-4D97-AF65-F5344CB8AC3E}">
        <p14:creationId xmlns:p14="http://schemas.microsoft.com/office/powerpoint/2010/main" val="11470948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cstate="email">
            <a:extLst>
              <a:ext uri="{28A0092B-C50C-407E-A947-70E740481C1C}">
                <a14:useLocalDpi xmlns:a14="http://schemas.microsoft.com/office/drawing/2010/main"/>
              </a:ext>
            </a:extLst>
          </a:blip>
          <a:srcRect r="302"/>
          <a:stretch/>
        </p:blipFill>
        <p:spPr>
          <a:xfrm>
            <a:off x="1" y="0"/>
            <a:ext cx="9147572" cy="6858000"/>
          </a:xfrm>
          <a:prstGeom prst="rect">
            <a:avLst/>
          </a:prstGeom>
          <a:solidFill>
            <a:schemeClr val="bg1"/>
          </a:solidFill>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CA" sz="2400" dirty="0">
                <a:latin typeface="Arial" panose="020B0604020202020204" pitchFamily="34" charset="0"/>
                <a:cs typeface="Arial" panose="020B0604020202020204" pitchFamily="34" charset="0"/>
              </a:rPr>
              <a:t>SUBJECT / </a:t>
            </a:r>
            <a:r>
              <a:rPr lang="en-CA" sz="2400" dirty="0" err="1">
                <a:latin typeface="Arial" panose="020B0604020202020204" pitchFamily="34" charset="0"/>
                <a:cs typeface="Arial" panose="020B0604020202020204" pitchFamily="34" charset="0"/>
              </a:rPr>
              <a:t>SUJET</a:t>
            </a:r>
            <a:r>
              <a:rPr lang="en-CA" altLang="en-US" sz="2400" dirty="0"/>
              <a:t> </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1924" y="6469064"/>
            <a:ext cx="1000125" cy="24447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fld id="{B59D8CEE-8BCA-4990-BA10-59CD2379570F}" type="datetimeFigureOut">
              <a:rPr lang="en-CA" smtClean="0">
                <a:solidFill>
                  <a:prstClr val="black">
                    <a:tint val="75000"/>
                  </a:prstClr>
                </a:solidFill>
                <a:latin typeface="Calibri" panose="020F0502020204030204"/>
                <a:sym typeface="Helvetica Neue"/>
              </a:rPr>
              <a:pPr defTabSz="685800" fontAlgn="auto">
                <a:spcBef>
                  <a:spcPts val="0"/>
                </a:spcBef>
                <a:spcAft>
                  <a:spcPts val="0"/>
                </a:spcAft>
              </a:pPr>
              <a:t>2024-09-10</a:t>
            </a:fld>
            <a:endParaRPr lang="en-CA" dirty="0">
              <a:solidFill>
                <a:prstClr val="black">
                  <a:tint val="75000"/>
                </a:prstClr>
              </a:solidFill>
              <a:latin typeface="Calibri" panose="020F0502020204030204"/>
              <a:sym typeface="Helvetica Neue"/>
            </a:endParaRPr>
          </a:p>
        </p:txBody>
      </p:sp>
      <p:sp>
        <p:nvSpPr>
          <p:cNvPr id="5" name="Footer Placeholder 4"/>
          <p:cNvSpPr>
            <a:spLocks noGrp="1"/>
          </p:cNvSpPr>
          <p:nvPr>
            <p:ph type="ftr" sz="quarter" idx="3"/>
          </p:nvPr>
        </p:nvSpPr>
        <p:spPr>
          <a:xfrm>
            <a:off x="3028950" y="6469064"/>
            <a:ext cx="3086100" cy="24447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CA" dirty="0">
              <a:solidFill>
                <a:prstClr val="black">
                  <a:tint val="75000"/>
                </a:prstClr>
              </a:solidFill>
              <a:latin typeface="Calibri" panose="020F0502020204030204"/>
              <a:sym typeface="Helvetica Neue"/>
            </a:endParaRPr>
          </a:p>
        </p:txBody>
      </p:sp>
      <p:sp>
        <p:nvSpPr>
          <p:cNvPr id="6" name="Slide Number Placeholder 5"/>
          <p:cNvSpPr>
            <a:spLocks noGrp="1"/>
          </p:cNvSpPr>
          <p:nvPr>
            <p:ph type="sldNum" sz="quarter" idx="4"/>
          </p:nvPr>
        </p:nvSpPr>
        <p:spPr>
          <a:xfrm>
            <a:off x="7981951" y="6469062"/>
            <a:ext cx="1028700" cy="24447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fld id="{6EB32D43-861A-4D50-A16A-CF2278E46C6D}" type="slidenum">
              <a:rPr lang="en-CA" smtClean="0">
                <a:solidFill>
                  <a:prstClr val="black">
                    <a:tint val="75000"/>
                  </a:prstClr>
                </a:solidFill>
                <a:latin typeface="Calibri" panose="020F0502020204030204"/>
                <a:sym typeface="Helvetica Neue"/>
              </a:rPr>
              <a:pPr defTabSz="685800" fontAlgn="auto">
                <a:spcBef>
                  <a:spcPts val="0"/>
                </a:spcBef>
                <a:spcAft>
                  <a:spcPts val="0"/>
                </a:spcAft>
              </a:pPr>
              <a:t>‹#›</a:t>
            </a:fld>
            <a:endParaRPr lang="en-CA">
              <a:solidFill>
                <a:prstClr val="black">
                  <a:tint val="75000"/>
                </a:prstClr>
              </a:solidFill>
              <a:latin typeface="Calibri" panose="020F0502020204030204"/>
              <a:sym typeface="Helvetica Neue"/>
            </a:endParaRPr>
          </a:p>
        </p:txBody>
      </p:sp>
    </p:spTree>
    <p:extLst>
      <p:ext uri="{BB962C8B-B14F-4D97-AF65-F5344CB8AC3E}">
        <p14:creationId xmlns:p14="http://schemas.microsoft.com/office/powerpoint/2010/main" val="151349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0">
            <a:extLst>
              <a:ext uri="{28A0092B-C50C-407E-A947-70E740481C1C}">
                <a14:useLocalDpi xmlns:a14="http://schemas.microsoft.com/office/drawing/2010/main"/>
              </a:ext>
            </a:extLst>
          </a:blip>
          <a:srcRect r="1463"/>
          <a:stretch/>
        </p:blipFill>
        <p:spPr>
          <a:xfrm>
            <a:off x="1" y="0"/>
            <a:ext cx="9147572" cy="6858000"/>
          </a:xfrm>
          <a:prstGeom prst="rect">
            <a:avLst/>
          </a:prstGeom>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CA" sz="2400" dirty="0">
                <a:latin typeface="Arial" panose="020B0604020202020204" pitchFamily="34" charset="0"/>
                <a:cs typeface="Arial" panose="020B0604020202020204" pitchFamily="34" charset="0"/>
              </a:rPr>
              <a:t>SUBJECT / </a:t>
            </a:r>
            <a:r>
              <a:rPr lang="en-CA" sz="2400" dirty="0" err="1">
                <a:latin typeface="Arial" panose="020B0604020202020204" pitchFamily="34" charset="0"/>
                <a:cs typeface="Arial" panose="020B0604020202020204" pitchFamily="34" charset="0"/>
              </a:rPr>
              <a:t>SUJET</a:t>
            </a:r>
            <a:r>
              <a:rPr lang="en-CA" altLang="en-US" sz="2400" dirty="0"/>
              <a:t> </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045" y="6450480"/>
            <a:ext cx="712694" cy="24615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fld id="{B59D8CEE-8BCA-4990-BA10-59CD2379570F}" type="datetimeFigureOut">
              <a:rPr lang="en-CA" smtClean="0">
                <a:solidFill>
                  <a:prstClr val="black">
                    <a:tint val="75000"/>
                  </a:prstClr>
                </a:solidFill>
                <a:latin typeface="Calibri" panose="020F0502020204030204"/>
                <a:sym typeface="Helvetica Neue"/>
              </a:rPr>
              <a:pPr defTabSz="685800" fontAlgn="auto">
                <a:spcBef>
                  <a:spcPts val="0"/>
                </a:spcBef>
                <a:spcAft>
                  <a:spcPts val="0"/>
                </a:spcAft>
              </a:pPr>
              <a:t>2024-09-10</a:t>
            </a:fld>
            <a:endParaRPr lang="en-CA" dirty="0">
              <a:solidFill>
                <a:prstClr val="black">
                  <a:tint val="75000"/>
                </a:prstClr>
              </a:solidFill>
              <a:latin typeface="Calibri" panose="020F0502020204030204"/>
              <a:sym typeface="Helvetica Neue"/>
            </a:endParaRPr>
          </a:p>
        </p:txBody>
      </p:sp>
      <p:sp>
        <p:nvSpPr>
          <p:cNvPr id="5" name="Footer Placeholder 4"/>
          <p:cNvSpPr>
            <a:spLocks noGrp="1"/>
          </p:cNvSpPr>
          <p:nvPr>
            <p:ph type="ftr" sz="quarter" idx="3"/>
          </p:nvPr>
        </p:nvSpPr>
        <p:spPr>
          <a:xfrm>
            <a:off x="3028950" y="6450481"/>
            <a:ext cx="3086100" cy="24615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CA" dirty="0">
              <a:solidFill>
                <a:prstClr val="black">
                  <a:tint val="75000"/>
                </a:prstClr>
              </a:solidFill>
              <a:latin typeface="Calibri" panose="020F0502020204030204"/>
              <a:sym typeface="Helvetica Neue"/>
            </a:endParaRPr>
          </a:p>
        </p:txBody>
      </p:sp>
      <p:sp>
        <p:nvSpPr>
          <p:cNvPr id="6" name="Slide Number Placeholder 5"/>
          <p:cNvSpPr>
            <a:spLocks noGrp="1"/>
          </p:cNvSpPr>
          <p:nvPr>
            <p:ph type="sldNum" sz="quarter" idx="4"/>
          </p:nvPr>
        </p:nvSpPr>
        <p:spPr>
          <a:xfrm>
            <a:off x="8515351" y="6450479"/>
            <a:ext cx="581585" cy="246156"/>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fld id="{6EB32D43-861A-4D50-A16A-CF2278E46C6D}" type="slidenum">
              <a:rPr lang="en-CA" smtClean="0">
                <a:solidFill>
                  <a:prstClr val="black">
                    <a:tint val="75000"/>
                  </a:prstClr>
                </a:solidFill>
                <a:latin typeface="Calibri" panose="020F0502020204030204"/>
                <a:sym typeface="Helvetica Neue"/>
              </a:rPr>
              <a:pPr defTabSz="685800" fontAlgn="auto">
                <a:spcBef>
                  <a:spcPts val="0"/>
                </a:spcBef>
                <a:spcAft>
                  <a:spcPts val="0"/>
                </a:spcAft>
              </a:pPr>
              <a:t>‹#›</a:t>
            </a:fld>
            <a:endParaRPr lang="en-CA" dirty="0">
              <a:solidFill>
                <a:prstClr val="black">
                  <a:tint val="75000"/>
                </a:prstClr>
              </a:solidFill>
              <a:latin typeface="Calibri" panose="020F0502020204030204"/>
              <a:sym typeface="Helvetica Neue"/>
            </a:endParaRPr>
          </a:p>
        </p:txBody>
      </p:sp>
    </p:spTree>
    <p:extLst>
      <p:ext uri="{BB962C8B-B14F-4D97-AF65-F5344CB8AC3E}">
        <p14:creationId xmlns:p14="http://schemas.microsoft.com/office/powerpoint/2010/main" val="386207479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inside_1_op2.jpg"/>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CA"/>
          </a:p>
        </p:txBody>
      </p:sp>
      <p:sp>
        <p:nvSpPr>
          <p:cNvPr id="1028" name="Text Placeholder 2"/>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solidFill>
              </a:defRPr>
            </a:lvl1pPr>
          </a:lstStyle>
          <a:p>
            <a:pPr>
              <a:defRPr/>
            </a:pPr>
            <a:endParaRPr lang="en-US">
              <a:solidFill>
                <a:prstClr val="black"/>
              </a:solidFill>
            </a:endParaRPr>
          </a:p>
        </p:txBody>
      </p:sp>
      <p:sp>
        <p:nvSpPr>
          <p:cNvPr id="3" name="Slide Number Placeholder 2"/>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03C2DFED-66A3-4417-8D4B-72B961076AA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30296950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ransition spd="slow">
    <p:randomBar dir="vert"/>
  </p:transition>
  <p:hf hdr="0" ftr="0" dt="0"/>
  <p:txStyles>
    <p:titleStyle>
      <a:lvl1pPr algn="l" rtl="0" eaLnBrk="0" fontAlgn="base" hangingPunct="0">
        <a:spcBef>
          <a:spcPct val="0"/>
        </a:spcBef>
        <a:spcAft>
          <a:spcPct val="0"/>
        </a:spcAft>
        <a:defRPr kern="1200">
          <a:solidFill>
            <a:schemeClr val="tx1"/>
          </a:solidFill>
          <a:latin typeface="Arial" charset="0"/>
          <a:ea typeface="+mj-ea"/>
          <a:cs typeface="+mj-cs"/>
        </a:defRPr>
      </a:lvl1pPr>
      <a:lvl2pPr algn="l" rtl="0" eaLnBrk="0" fontAlgn="base" hangingPunct="0">
        <a:spcBef>
          <a:spcPct val="0"/>
        </a:spcBef>
        <a:spcAft>
          <a:spcPct val="0"/>
        </a:spcAft>
        <a:defRPr>
          <a:solidFill>
            <a:schemeClr val="tx1"/>
          </a:solidFill>
          <a:latin typeface="Arial" charset="0"/>
        </a:defRPr>
      </a:lvl2pPr>
      <a:lvl3pPr algn="l" rtl="0" eaLnBrk="0" fontAlgn="base" hangingPunct="0">
        <a:spcBef>
          <a:spcPct val="0"/>
        </a:spcBef>
        <a:spcAft>
          <a:spcPct val="0"/>
        </a:spcAft>
        <a:defRPr>
          <a:solidFill>
            <a:schemeClr val="tx1"/>
          </a:solidFill>
          <a:latin typeface="Arial" charset="0"/>
        </a:defRPr>
      </a:lvl3pPr>
      <a:lvl4pPr algn="l" rtl="0" eaLnBrk="0" fontAlgn="base" hangingPunct="0">
        <a:spcBef>
          <a:spcPct val="0"/>
        </a:spcBef>
        <a:spcAft>
          <a:spcPct val="0"/>
        </a:spcAft>
        <a:defRPr>
          <a:solidFill>
            <a:schemeClr val="tx1"/>
          </a:solidFill>
          <a:latin typeface="Arial" charset="0"/>
        </a:defRPr>
      </a:lvl4pPr>
      <a:lvl5pPr algn="l" rtl="0" eaLnBrk="0" fontAlgn="base" hangingPunct="0">
        <a:spcBef>
          <a:spcPct val="0"/>
        </a:spcBef>
        <a:spcAft>
          <a:spcPct val="0"/>
        </a:spcAft>
        <a:defRPr>
          <a:solidFill>
            <a:schemeClr val="tx1"/>
          </a:solidFill>
          <a:latin typeface="Arial" charset="0"/>
        </a:defRPr>
      </a:lvl5pPr>
      <a:lvl6pPr marL="457200" algn="l" rtl="0" eaLnBrk="1" fontAlgn="base" hangingPunct="1">
        <a:spcBef>
          <a:spcPct val="0"/>
        </a:spcBef>
        <a:spcAft>
          <a:spcPct val="0"/>
        </a:spcAft>
        <a:defRPr sz="3600">
          <a:solidFill>
            <a:srgbClr val="717171"/>
          </a:solidFill>
          <a:latin typeface="Calibri" pitchFamily="34" charset="0"/>
        </a:defRPr>
      </a:lvl6pPr>
      <a:lvl7pPr marL="914400" algn="l" rtl="0" eaLnBrk="1" fontAlgn="base" hangingPunct="1">
        <a:spcBef>
          <a:spcPct val="0"/>
        </a:spcBef>
        <a:spcAft>
          <a:spcPct val="0"/>
        </a:spcAft>
        <a:defRPr sz="3600">
          <a:solidFill>
            <a:srgbClr val="717171"/>
          </a:solidFill>
          <a:latin typeface="Calibri" pitchFamily="34" charset="0"/>
        </a:defRPr>
      </a:lvl7pPr>
      <a:lvl8pPr marL="1371600" algn="l" rtl="0" eaLnBrk="1" fontAlgn="base" hangingPunct="1">
        <a:spcBef>
          <a:spcPct val="0"/>
        </a:spcBef>
        <a:spcAft>
          <a:spcPct val="0"/>
        </a:spcAft>
        <a:defRPr sz="3600">
          <a:solidFill>
            <a:srgbClr val="717171"/>
          </a:solidFill>
          <a:latin typeface="Calibri" pitchFamily="34" charset="0"/>
        </a:defRPr>
      </a:lvl8pPr>
      <a:lvl9pPr marL="1828800" algn="l" rtl="0" eaLnBrk="1" fontAlgn="base" hangingPunct="1">
        <a:spcBef>
          <a:spcPct val="0"/>
        </a:spcBef>
        <a:spcAft>
          <a:spcPct val="0"/>
        </a:spcAft>
        <a:defRPr sz="3600">
          <a:solidFill>
            <a:srgbClr val="71717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276522" cy="6858000"/>
          </a:xfrm>
          <a:prstGeom prst="rect">
            <a:avLst/>
          </a:prstGeom>
        </p:spPr>
      </p:pic>
      <p:sp>
        <p:nvSpPr>
          <p:cNvPr id="2" name="Title Placeholder 1"/>
          <p:cNvSpPr>
            <a:spLocks noGrp="1"/>
          </p:cNvSpPr>
          <p:nvPr>
            <p:ph type="title"/>
          </p:nvPr>
        </p:nvSpPr>
        <p:spPr>
          <a:xfrm>
            <a:off x="628650" y="569495"/>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202999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1924" y="6469066"/>
            <a:ext cx="1000125" cy="24447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685800" fontAlgn="auto">
              <a:spcBef>
                <a:spcPts val="0"/>
              </a:spcBef>
              <a:spcAft>
                <a:spcPts val="0"/>
              </a:spcAft>
            </a:pPr>
            <a:fld id="{DC2DFAFF-EAA9-4375-9441-38E6B01EEA15}" type="datetime1">
              <a:rPr lang="en-CA" smtClean="0">
                <a:solidFill>
                  <a:prstClr val="black">
                    <a:tint val="75000"/>
                  </a:prstClr>
                </a:solidFill>
                <a:latin typeface="Calibri" panose="020F0502020204030204"/>
                <a:sym typeface="Helvetica Neue"/>
              </a:rPr>
              <a:pPr defTabSz="685800" fontAlgn="auto">
                <a:spcBef>
                  <a:spcPts val="0"/>
                </a:spcBef>
                <a:spcAft>
                  <a:spcPts val="0"/>
                </a:spcAft>
              </a:pPr>
              <a:t>2024-09-10</a:t>
            </a:fld>
            <a:endParaRPr lang="en-CA" dirty="0">
              <a:solidFill>
                <a:prstClr val="black">
                  <a:tint val="75000"/>
                </a:prstClr>
              </a:solidFill>
              <a:latin typeface="Calibri" panose="020F0502020204030204"/>
              <a:sym typeface="Helvetica Neue"/>
            </a:endParaRPr>
          </a:p>
        </p:txBody>
      </p:sp>
      <p:sp>
        <p:nvSpPr>
          <p:cNvPr id="5" name="Footer Placeholder 4"/>
          <p:cNvSpPr>
            <a:spLocks noGrp="1"/>
          </p:cNvSpPr>
          <p:nvPr>
            <p:ph type="ftr" sz="quarter" idx="3"/>
          </p:nvPr>
        </p:nvSpPr>
        <p:spPr>
          <a:xfrm>
            <a:off x="3028950" y="6469066"/>
            <a:ext cx="3086100" cy="24447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685800" fontAlgn="auto">
              <a:spcBef>
                <a:spcPts val="0"/>
              </a:spcBef>
              <a:spcAft>
                <a:spcPts val="0"/>
              </a:spcAft>
            </a:pPr>
            <a:endParaRPr lang="en-CA" dirty="0">
              <a:solidFill>
                <a:prstClr val="black">
                  <a:tint val="75000"/>
                </a:prstClr>
              </a:solidFill>
              <a:latin typeface="Calibri" panose="020F0502020204030204"/>
              <a:sym typeface="Helvetica Neue"/>
            </a:endParaRPr>
          </a:p>
        </p:txBody>
      </p:sp>
      <p:sp>
        <p:nvSpPr>
          <p:cNvPr id="6" name="Slide Number Placeholder 5"/>
          <p:cNvSpPr>
            <a:spLocks noGrp="1"/>
          </p:cNvSpPr>
          <p:nvPr>
            <p:ph type="sldNum" sz="quarter" idx="4"/>
          </p:nvPr>
        </p:nvSpPr>
        <p:spPr>
          <a:xfrm>
            <a:off x="7981951" y="6469062"/>
            <a:ext cx="1028700" cy="24447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685800" fontAlgn="auto">
              <a:spcBef>
                <a:spcPts val="0"/>
              </a:spcBef>
              <a:spcAft>
                <a:spcPts val="0"/>
              </a:spcAft>
            </a:pPr>
            <a:fld id="{6EB32D43-861A-4D50-A16A-CF2278E46C6D}" type="slidenum">
              <a:rPr lang="en-CA" smtClean="0">
                <a:solidFill>
                  <a:prstClr val="black">
                    <a:tint val="75000"/>
                  </a:prstClr>
                </a:solidFill>
                <a:latin typeface="Calibri" panose="020F0502020204030204"/>
                <a:sym typeface="Helvetica Neue"/>
              </a:rPr>
              <a:pPr defTabSz="685800" fontAlgn="auto">
                <a:spcBef>
                  <a:spcPts val="0"/>
                </a:spcBef>
                <a:spcAft>
                  <a:spcPts val="0"/>
                </a:spcAft>
              </a:pPr>
              <a:t>‹#›</a:t>
            </a:fld>
            <a:endParaRPr lang="en-CA">
              <a:solidFill>
                <a:prstClr val="black">
                  <a:tint val="75000"/>
                </a:prstClr>
              </a:solidFill>
              <a:latin typeface="Calibri" panose="020F0502020204030204"/>
              <a:sym typeface="Helvetica Neue"/>
            </a:endParaRPr>
          </a:p>
        </p:txBody>
      </p:sp>
    </p:spTree>
    <p:extLst>
      <p:ext uri="{BB962C8B-B14F-4D97-AF65-F5344CB8AC3E}">
        <p14:creationId xmlns:p14="http://schemas.microsoft.com/office/powerpoint/2010/main" val="202662024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hf hdr="0" ftr="0" dt="0"/>
  <p:txStyles>
    <p:titleStyle>
      <a:lvl1pPr algn="l" defTabSz="514350" rtl="0" eaLnBrk="1" latinLnBrk="0" hangingPunct="1">
        <a:lnSpc>
          <a:spcPct val="90000"/>
        </a:lnSpc>
        <a:spcBef>
          <a:spcPct val="0"/>
        </a:spcBef>
        <a:buNone/>
        <a:defRPr sz="247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mp-cpm.mil.ca/en/recruitment-careers/administrative-review/medical.p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ca/en/department-national-defence/corporate/policies-standards/queens-regulations-orders/vol-1-administration/ch-15-releas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mp-cpm.mil.ca/en/recruitment-careers/administrative-review/index.pag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vcds.mil.ca/apps/canforgens/default-eng.asp?id=034-24&amp;type=canforg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vcds.mil.ca/apps/canforgens/default-eng.asp?id=144-23&amp;type=canforg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mp-cpm.mil.ca/en/health/policies-direction/medical-standards/index.page" TargetMode="External"/><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department-national-defence/corporate/reports-publications/health/2023-report-on-suicide-mortality-in-the-caf-1995-to-2022.html"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p:nvPr>
        </p:nvSpPr>
        <p:spPr>
          <a:xfrm>
            <a:off x="683568" y="2924944"/>
            <a:ext cx="7772400" cy="892175"/>
          </a:xfrm>
        </p:spPr>
        <p:txBody>
          <a:bodyPr>
            <a:normAutofit fontScale="90000"/>
          </a:bodyPr>
          <a:lstStyle/>
          <a:p>
            <a:pPr algn="ctr" eaLnBrk="1" hangingPunct="1"/>
            <a:r>
              <a:rPr lang="en-CA" sz="3200" b="1" dirty="0">
                <a:solidFill>
                  <a:schemeClr val="tx1"/>
                </a:solidFill>
              </a:rPr>
              <a:t>What can the Flight Surgeon do for me?</a:t>
            </a:r>
            <a:br>
              <a:rPr lang="en-CA" sz="3200" b="1" dirty="0">
                <a:solidFill>
                  <a:schemeClr val="tx1"/>
                </a:solidFill>
              </a:rPr>
            </a:br>
            <a:r>
              <a:rPr lang="en-CA" b="1" dirty="0"/>
              <a:t>RUCTOP 2024</a:t>
            </a:r>
            <a:endParaRPr lang="en-CA" sz="3200" b="1" dirty="0">
              <a:solidFill>
                <a:schemeClr val="tx1"/>
              </a:solidFill>
              <a:latin typeface="Calibri" pitchFamily="34" charset="0"/>
            </a:endParaRPr>
          </a:p>
        </p:txBody>
      </p:sp>
      <p:sp>
        <p:nvSpPr>
          <p:cNvPr id="6146" name="Subtitle 2"/>
          <p:cNvSpPr>
            <a:spLocks noGrp="1"/>
          </p:cNvSpPr>
          <p:nvPr>
            <p:ph type="subTitle" idx="1"/>
          </p:nvPr>
        </p:nvSpPr>
        <p:spPr>
          <a:xfrm>
            <a:off x="611560" y="3933056"/>
            <a:ext cx="7772400" cy="2151062"/>
          </a:xfrm>
        </p:spPr>
        <p:txBody>
          <a:bodyPr>
            <a:normAutofit/>
          </a:bodyPr>
          <a:lstStyle/>
          <a:p>
            <a:pPr lvl="0" algn="ctr">
              <a:lnSpc>
                <a:spcPct val="90000"/>
              </a:lnSpc>
            </a:pPr>
            <a:endParaRPr lang="en-CA" kern="0" dirty="0">
              <a:solidFill>
                <a:srgbClr val="000000"/>
              </a:solidFill>
              <a:latin typeface="Arial"/>
            </a:endParaRPr>
          </a:p>
          <a:p>
            <a:pPr lvl="0" algn="ctr">
              <a:lnSpc>
                <a:spcPct val="90000"/>
              </a:lnSpc>
            </a:pPr>
            <a:r>
              <a:rPr lang="en-CA" kern="0" dirty="0" err="1">
                <a:solidFill>
                  <a:srgbClr val="000000"/>
                </a:solidFill>
                <a:latin typeface="Arial"/>
              </a:rPr>
              <a:t>LCol</a:t>
            </a:r>
            <a:r>
              <a:rPr lang="en-CA" kern="0" dirty="0">
                <a:solidFill>
                  <a:srgbClr val="000000"/>
                </a:solidFill>
                <a:latin typeface="Arial"/>
              </a:rPr>
              <a:t> Aaron </a:t>
            </a:r>
            <a:r>
              <a:rPr lang="en-CA" kern="0" dirty="0" err="1">
                <a:solidFill>
                  <a:srgbClr val="000000"/>
                </a:solidFill>
                <a:latin typeface="Arial"/>
              </a:rPr>
              <a:t>Minkley</a:t>
            </a:r>
            <a:endParaRPr lang="en-CA" kern="0" dirty="0">
              <a:solidFill>
                <a:srgbClr val="000000"/>
              </a:solidFill>
              <a:latin typeface="Arial"/>
            </a:endParaRPr>
          </a:p>
          <a:p>
            <a:pPr lvl="0" algn="ctr">
              <a:lnSpc>
                <a:spcPct val="90000"/>
              </a:lnSpc>
            </a:pPr>
            <a:r>
              <a:rPr lang="en-CA" kern="0" dirty="0">
                <a:solidFill>
                  <a:srgbClr val="000000"/>
                </a:solidFill>
                <a:latin typeface="Arial"/>
              </a:rPr>
              <a:t>1 &amp; 2 </a:t>
            </a:r>
            <a:r>
              <a:rPr lang="en-CA" kern="0" dirty="0" err="1">
                <a:solidFill>
                  <a:srgbClr val="000000"/>
                </a:solidFill>
                <a:latin typeface="Arial"/>
              </a:rPr>
              <a:t>Cdn</a:t>
            </a:r>
            <a:r>
              <a:rPr lang="en-CA" kern="0" dirty="0">
                <a:solidFill>
                  <a:srgbClr val="000000"/>
                </a:solidFill>
                <a:latin typeface="Arial"/>
              </a:rPr>
              <a:t> Air Division Surgeon</a:t>
            </a:r>
          </a:p>
        </p:txBody>
      </p:sp>
    </p:spTree>
    <p:extLst>
      <p:ext uri="{BB962C8B-B14F-4D97-AF65-F5344CB8AC3E}">
        <p14:creationId xmlns:p14="http://schemas.microsoft.com/office/powerpoint/2010/main" val="352493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83" y="692696"/>
            <a:ext cx="7886700" cy="522625"/>
          </a:xfrm>
        </p:spPr>
        <p:txBody>
          <a:bodyPr>
            <a:normAutofit/>
          </a:bodyPr>
          <a:lstStyle/>
          <a:p>
            <a:r>
              <a:rPr lang="en-CA" sz="2250" dirty="0">
                <a:latin typeface="Calibri" panose="020F0502020204030204" pitchFamily="34" charset="0"/>
                <a:cs typeface="Calibri" panose="020F0502020204030204" pitchFamily="34" charset="0"/>
              </a:rPr>
              <a:t>Person Partnered Care – </a:t>
            </a:r>
            <a:r>
              <a:rPr lang="en-CA" sz="2250" i="1" dirty="0">
                <a:latin typeface="Calibri" panose="020F0502020204030204" pitchFamily="34" charset="0"/>
                <a:cs typeface="Calibri" panose="020F0502020204030204" pitchFamily="34" charset="0"/>
              </a:rPr>
              <a:t>from paternalistic</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6982" y="1215321"/>
            <a:ext cx="8221481" cy="3032312"/>
          </a:xfrm>
          <a:prstGeom prst="rect">
            <a:avLst/>
          </a:prstGeom>
          <a:ln>
            <a:solidFill>
              <a:schemeClr val="accent1">
                <a:lumMod val="75000"/>
              </a:schemeClr>
            </a:solidFill>
          </a:ln>
        </p:spPr>
      </p:pic>
      <p:sp>
        <p:nvSpPr>
          <p:cNvPr id="6" name="Text Placeholder 4"/>
          <p:cNvSpPr txBox="1">
            <a:spLocks/>
          </p:cNvSpPr>
          <p:nvPr/>
        </p:nvSpPr>
        <p:spPr>
          <a:xfrm>
            <a:off x="526983" y="4365104"/>
            <a:ext cx="8221480" cy="405154"/>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CA" dirty="0"/>
              <a:t>The Chain of Command plays a critical part in facilitating an appropriate Return to Work or Release Transition Plan along with the following stakeholders:</a:t>
            </a:r>
          </a:p>
        </p:txBody>
      </p:sp>
      <p:graphicFrame>
        <p:nvGraphicFramePr>
          <p:cNvPr id="8" name="Table 7"/>
          <p:cNvGraphicFramePr>
            <a:graphicFrameLocks noGrp="1"/>
          </p:cNvGraphicFramePr>
          <p:nvPr>
            <p:extLst>
              <p:ext uri="{D42A27DB-BD31-4B8C-83A1-F6EECF244321}">
                <p14:modId xmlns:p14="http://schemas.microsoft.com/office/powerpoint/2010/main" val="536726569"/>
              </p:ext>
            </p:extLst>
          </p:nvPr>
        </p:nvGraphicFramePr>
        <p:xfrm>
          <a:off x="598990" y="4770258"/>
          <a:ext cx="8149473" cy="1508760"/>
        </p:xfrm>
        <a:graphic>
          <a:graphicData uri="http://schemas.openxmlformats.org/drawingml/2006/table">
            <a:tbl>
              <a:tblPr firstRow="1" bandRow="1">
                <a:tableStyleId>{5940675A-B579-460E-94D1-54222C63F5DA}</a:tableStyleId>
              </a:tblPr>
              <a:tblGrid>
                <a:gridCol w="2716491">
                  <a:extLst>
                    <a:ext uri="{9D8B030D-6E8A-4147-A177-3AD203B41FA5}">
                      <a16:colId xmlns:a16="http://schemas.microsoft.com/office/drawing/2014/main" val="20000"/>
                    </a:ext>
                  </a:extLst>
                </a:gridCol>
                <a:gridCol w="2716491">
                  <a:extLst>
                    <a:ext uri="{9D8B030D-6E8A-4147-A177-3AD203B41FA5}">
                      <a16:colId xmlns:a16="http://schemas.microsoft.com/office/drawing/2014/main" val="20001"/>
                    </a:ext>
                  </a:extLst>
                </a:gridCol>
                <a:gridCol w="2716491">
                  <a:extLst>
                    <a:ext uri="{9D8B030D-6E8A-4147-A177-3AD203B41FA5}">
                      <a16:colId xmlns:a16="http://schemas.microsoft.com/office/drawing/2014/main" val="20002"/>
                    </a:ext>
                  </a:extLst>
                </a:gridCol>
              </a:tblGrid>
              <a:tr h="3149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50" b="0" i="0" kern="1200" dirty="0">
                          <a:solidFill>
                            <a:schemeClr val="tx1"/>
                          </a:solidFill>
                          <a:effectLst/>
                          <a:latin typeface="+mn-lt"/>
                          <a:ea typeface="+mn-ea"/>
                          <a:cs typeface="+mn-cs"/>
                        </a:rPr>
                        <a:t>The CAF Member</a:t>
                      </a:r>
                    </a:p>
                  </a:txBody>
                  <a:tcPr/>
                </a:tc>
                <a:tc>
                  <a:txBody>
                    <a:bodyPr/>
                    <a:lstStyle/>
                    <a:p>
                      <a:r>
                        <a:rPr lang="en-CA" sz="1350" b="0" i="0" kern="1200" dirty="0">
                          <a:solidFill>
                            <a:schemeClr val="tx1"/>
                          </a:solidFill>
                          <a:effectLst/>
                          <a:latin typeface="+mn-lt"/>
                          <a:ea typeface="+mn-ea"/>
                          <a:cs typeface="+mn-cs"/>
                        </a:rPr>
                        <a:t>The Primary Health Care Provider</a:t>
                      </a:r>
                    </a:p>
                  </a:txBody>
                  <a:tcPr/>
                </a:tc>
                <a:tc>
                  <a:txBody>
                    <a:bodyPr/>
                    <a:lstStyle/>
                    <a:p>
                      <a:r>
                        <a:rPr lang="en-CA" sz="1350" b="0" i="0" kern="1200" dirty="0">
                          <a:solidFill>
                            <a:schemeClr val="tx1"/>
                          </a:solidFill>
                          <a:effectLst/>
                          <a:latin typeface="+mn-lt"/>
                          <a:ea typeface="+mn-ea"/>
                          <a:cs typeface="+mn-cs"/>
                        </a:rPr>
                        <a:t>The Parent Unit Chain of Command</a:t>
                      </a:r>
                    </a:p>
                    <a:p>
                      <a:endParaRPr lang="en-CA" dirty="0"/>
                    </a:p>
                  </a:txBody>
                  <a:tcPr/>
                </a:tc>
                <a:extLst>
                  <a:ext uri="{0D108BD9-81ED-4DB2-BD59-A6C34878D82A}">
                    <a16:rowId xmlns:a16="http://schemas.microsoft.com/office/drawing/2014/main" val="10000"/>
                  </a:ext>
                </a:extLst>
              </a:tr>
              <a:tr h="370840">
                <a:tc>
                  <a:txBody>
                    <a:bodyPr/>
                    <a:lstStyle/>
                    <a:p>
                      <a:r>
                        <a:rPr lang="en-CA" sz="1350" b="0" i="0" kern="1200" dirty="0">
                          <a:solidFill>
                            <a:schemeClr val="tx1"/>
                          </a:solidFill>
                          <a:effectLst/>
                          <a:latin typeface="+mn-lt"/>
                          <a:ea typeface="+mn-ea"/>
                          <a:cs typeface="+mn-cs"/>
                        </a:rPr>
                        <a:t>The TC RTD Coordinator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1350" b="0" i="0" kern="1200" dirty="0">
                        <a:solidFill>
                          <a:schemeClr val="tx1"/>
                        </a:solidFill>
                        <a:effectLst/>
                        <a:latin typeface="+mn-lt"/>
                        <a:ea typeface="+mn-ea"/>
                        <a:cs typeface="+mn-cs"/>
                      </a:endParaRPr>
                    </a:p>
                  </a:txBody>
                  <a:tcPr/>
                </a:tc>
                <a:tc>
                  <a:txBody>
                    <a:bodyPr/>
                    <a:lstStyle/>
                    <a:p>
                      <a:r>
                        <a:rPr lang="en-CA" sz="1350" b="0" i="0" kern="1200" dirty="0">
                          <a:solidFill>
                            <a:schemeClr val="tx1"/>
                          </a:solidFill>
                          <a:effectLst/>
                          <a:latin typeface="+mn-lt"/>
                          <a:ea typeface="+mn-ea"/>
                          <a:cs typeface="+mn-cs"/>
                        </a:rPr>
                        <a:t>The Unit RTD Representative</a:t>
                      </a:r>
                    </a:p>
                    <a:p>
                      <a:endParaRPr lang="en-CA" sz="1350" b="0" i="0" kern="1200" dirty="0">
                        <a:solidFill>
                          <a:schemeClr val="tx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50" b="0" i="0" kern="1200" dirty="0">
                          <a:solidFill>
                            <a:schemeClr val="tx1"/>
                          </a:solidFill>
                          <a:effectLst/>
                          <a:latin typeface="+mn-lt"/>
                          <a:ea typeface="+mn-ea"/>
                          <a:cs typeface="+mn-cs"/>
                        </a:rPr>
                        <a:t>The Employing Unit Supervisor/Chain of Command</a:t>
                      </a:r>
                    </a:p>
                  </a:txBody>
                  <a:tcPr/>
                </a:tc>
                <a:extLst>
                  <a:ext uri="{0D108BD9-81ED-4DB2-BD59-A6C34878D82A}">
                    <a16:rowId xmlns:a16="http://schemas.microsoft.com/office/drawing/2014/main" val="10001"/>
                  </a:ext>
                </a:extLst>
              </a:tr>
              <a:tr h="370840">
                <a:tc>
                  <a:txBody>
                    <a:bodyPr/>
                    <a:lstStyle/>
                    <a:p>
                      <a:r>
                        <a:rPr lang="en-CA" sz="1350" b="0" i="0" kern="1200" dirty="0">
                          <a:solidFill>
                            <a:schemeClr val="tx1"/>
                          </a:solidFill>
                          <a:effectLst/>
                          <a:latin typeface="+mn-lt"/>
                          <a:ea typeface="+mn-ea"/>
                          <a:cs typeface="+mn-cs"/>
                        </a:rPr>
                        <a:t>The Nurse Case Manager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CA" sz="1350" b="0" i="0" kern="1200" dirty="0">
                        <a:solidFill>
                          <a:schemeClr val="tx1"/>
                        </a:solidFill>
                        <a:effectLst/>
                        <a:latin typeface="+mn-lt"/>
                        <a:ea typeface="+mn-ea"/>
                        <a:cs typeface="+mn-cs"/>
                      </a:endParaRPr>
                    </a:p>
                  </a:txBody>
                  <a:tcPr/>
                </a:tc>
                <a:tc>
                  <a:txBody>
                    <a:bodyPr/>
                    <a:lstStyle/>
                    <a:p>
                      <a:r>
                        <a:rPr lang="en-CA" sz="1350" b="0" i="0" kern="1200" dirty="0">
                          <a:solidFill>
                            <a:schemeClr val="tx1"/>
                          </a:solidFill>
                          <a:effectLst/>
                          <a:latin typeface="+mn-lt"/>
                          <a:ea typeface="+mn-ea"/>
                          <a:cs typeface="+mn-cs"/>
                        </a:rPr>
                        <a:t>The Member’s Spouse/Partner and Family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350" b="0" i="0" kern="1200" dirty="0">
                          <a:solidFill>
                            <a:schemeClr val="tx1"/>
                          </a:solidFill>
                          <a:effectLst/>
                          <a:latin typeface="+mn-lt"/>
                          <a:ea typeface="+mn-ea"/>
                          <a:cs typeface="+mn-cs"/>
                        </a:rPr>
                        <a:t>The TC Services Manager</a:t>
                      </a:r>
                    </a:p>
                    <a:p>
                      <a:endParaRPr lang="en-CA"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268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181" y="1701017"/>
            <a:ext cx="4632321" cy="2309315"/>
          </a:xfrm>
        </p:spPr>
        <p:txBody>
          <a:bodyPr>
            <a:noAutofit/>
          </a:bodyPr>
          <a:lstStyle/>
          <a:p>
            <a:r>
              <a:rPr lang="en-CA" sz="2025" dirty="0"/>
              <a:t>Health is about much more than just delivery of health services</a:t>
            </a:r>
          </a:p>
          <a:p>
            <a:r>
              <a:rPr lang="en-CA" sz="2025" dirty="0"/>
              <a:t>Health in All Policies is an emerging concept that is necessary to adopt to improve how we design and create policy</a:t>
            </a:r>
          </a:p>
          <a:p>
            <a:r>
              <a:rPr lang="en-CA" sz="2025" dirty="0"/>
              <a:t>Military-specific examples</a:t>
            </a:r>
          </a:p>
          <a:p>
            <a:pPr lvl="1"/>
            <a:r>
              <a:rPr lang="en-CA" dirty="0"/>
              <a:t>Desire to increase diversity, change to retention policy and CRA</a:t>
            </a:r>
          </a:p>
          <a:p>
            <a:pPr lvl="1"/>
            <a:r>
              <a:rPr lang="en-CA" dirty="0"/>
              <a:t>Financial incentives for disability </a:t>
            </a:r>
          </a:p>
          <a:p>
            <a:pPr lvl="1"/>
            <a:r>
              <a:rPr lang="en-CA" dirty="0"/>
              <a:t>Dependent care travel allowance that does not reimburse cost of R&amp;Q and only applies to isolated posts</a:t>
            </a:r>
          </a:p>
          <a:p>
            <a:pPr lvl="1"/>
            <a:r>
              <a:rPr lang="en-CA" dirty="0"/>
              <a:t>HHT/DIT only after receipt of posting message and sale of current home</a:t>
            </a:r>
          </a:p>
        </p:txBody>
      </p:sp>
      <p:pic>
        <p:nvPicPr>
          <p:cNvPr id="4" name="Picture 3"/>
          <p:cNvPicPr>
            <a:picLocks noChangeAspect="1"/>
          </p:cNvPicPr>
          <p:nvPr/>
        </p:nvPicPr>
        <p:blipFill>
          <a:blip r:embed="rId3"/>
          <a:stretch>
            <a:fillRect/>
          </a:stretch>
        </p:blipFill>
        <p:spPr>
          <a:xfrm>
            <a:off x="4929187" y="1457325"/>
            <a:ext cx="4160570" cy="4311043"/>
          </a:xfrm>
          <a:prstGeom prst="rect">
            <a:avLst/>
          </a:prstGeom>
        </p:spPr>
      </p:pic>
      <p:sp>
        <p:nvSpPr>
          <p:cNvPr id="6" name="Oval 5"/>
          <p:cNvSpPr/>
          <p:nvPr/>
        </p:nvSpPr>
        <p:spPr>
          <a:xfrm>
            <a:off x="5227701" y="3673294"/>
            <a:ext cx="720969" cy="67407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7" name="Oval 6"/>
          <p:cNvSpPr/>
          <p:nvPr/>
        </p:nvSpPr>
        <p:spPr>
          <a:xfrm>
            <a:off x="7009472" y="1888462"/>
            <a:ext cx="720969" cy="67407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8" name="Oval 7"/>
          <p:cNvSpPr/>
          <p:nvPr/>
        </p:nvSpPr>
        <p:spPr>
          <a:xfrm>
            <a:off x="8030582" y="2909201"/>
            <a:ext cx="720969" cy="67407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9" name="Oval 8"/>
          <p:cNvSpPr/>
          <p:nvPr/>
        </p:nvSpPr>
        <p:spPr>
          <a:xfrm>
            <a:off x="7009472" y="4689728"/>
            <a:ext cx="720969" cy="67407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10" name="Oval 9"/>
          <p:cNvSpPr/>
          <p:nvPr/>
        </p:nvSpPr>
        <p:spPr>
          <a:xfrm>
            <a:off x="8030582" y="3673294"/>
            <a:ext cx="720969" cy="67407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11" name="Oval 10"/>
          <p:cNvSpPr/>
          <p:nvPr/>
        </p:nvSpPr>
        <p:spPr>
          <a:xfrm>
            <a:off x="5236581" y="2909201"/>
            <a:ext cx="720969" cy="674077"/>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12" name="Oval 11"/>
          <p:cNvSpPr/>
          <p:nvPr/>
        </p:nvSpPr>
        <p:spPr>
          <a:xfrm>
            <a:off x="6230991" y="4680490"/>
            <a:ext cx="720969" cy="674077"/>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CA" sz="1350">
              <a:solidFill>
                <a:prstClr val="white"/>
              </a:solidFill>
              <a:sym typeface="Helvetica Neue"/>
            </a:endParaRPr>
          </a:p>
        </p:txBody>
      </p:sp>
      <p:sp>
        <p:nvSpPr>
          <p:cNvPr id="2" name="Title 1"/>
          <p:cNvSpPr>
            <a:spLocks noGrp="1"/>
          </p:cNvSpPr>
          <p:nvPr>
            <p:ph type="title"/>
          </p:nvPr>
        </p:nvSpPr>
        <p:spPr>
          <a:xfrm>
            <a:off x="110666" y="1196013"/>
            <a:ext cx="6040103" cy="522625"/>
          </a:xfrm>
        </p:spPr>
        <p:txBody>
          <a:bodyPr>
            <a:noAutofit/>
          </a:bodyPr>
          <a:lstStyle/>
          <a:p>
            <a:r>
              <a:rPr lang="en-CA" sz="2250" dirty="0">
                <a:latin typeface="Calibri" panose="020F0502020204030204" pitchFamily="34" charset="0"/>
                <a:cs typeface="Calibri" panose="020F0502020204030204" pitchFamily="34" charset="0"/>
              </a:rPr>
              <a:t>Health in All can help identify barriers to Health</a:t>
            </a:r>
            <a:endParaRPr lang="en-CA" sz="225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392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70" y="260648"/>
            <a:ext cx="8229600" cy="648072"/>
          </a:xfrm>
        </p:spPr>
        <p:txBody>
          <a:bodyPr/>
          <a:lstStyle/>
          <a:p>
            <a:r>
              <a:rPr lang="en-CA" sz="2800" b="1" dirty="0"/>
              <a:t>3. Administrative Review - Case</a:t>
            </a:r>
          </a:p>
        </p:txBody>
      </p:sp>
      <p:sp>
        <p:nvSpPr>
          <p:cNvPr id="3" name="Content Placeholder 2"/>
          <p:cNvSpPr>
            <a:spLocks noGrp="1"/>
          </p:cNvSpPr>
          <p:nvPr>
            <p:ph idx="1"/>
          </p:nvPr>
        </p:nvSpPr>
        <p:spPr>
          <a:xfrm>
            <a:off x="434370" y="1268760"/>
            <a:ext cx="8229600" cy="4968552"/>
          </a:xfrm>
        </p:spPr>
        <p:txBody>
          <a:bodyPr>
            <a:normAutofit fontScale="85000" lnSpcReduction="20000"/>
          </a:bodyPr>
          <a:lstStyle/>
          <a:p>
            <a:r>
              <a:rPr lang="en-CA" dirty="0"/>
              <a:t>39 </a:t>
            </a:r>
            <a:r>
              <a:rPr lang="en-CA" dirty="0" err="1"/>
              <a:t>yo</a:t>
            </a:r>
            <a:r>
              <a:rPr lang="en-CA" dirty="0"/>
              <a:t> Sgt </a:t>
            </a:r>
            <a:r>
              <a:rPr lang="en-CA" dirty="0" err="1"/>
              <a:t>Intox</a:t>
            </a:r>
            <a:r>
              <a:rPr lang="en-CA" dirty="0"/>
              <a:t> (MSEOP) </a:t>
            </a:r>
            <a:r>
              <a:rPr lang="en-US" dirty="0"/>
              <a:t>first presented for help for his alcohol use in Aug 2017 after his COC and peers expressed concerns over his consumption. </a:t>
            </a:r>
          </a:p>
          <a:p>
            <a:r>
              <a:rPr lang="en-US" dirty="0"/>
              <a:t>Diagnosed with alcohol use disorder 14 Sep 17</a:t>
            </a:r>
          </a:p>
          <a:p>
            <a:r>
              <a:rPr lang="en-US" dirty="0"/>
              <a:t>Attended inpatient treatment 13 Sept – 1 Nov 2017. </a:t>
            </a:r>
          </a:p>
          <a:p>
            <a:r>
              <a:rPr lang="en-US" dirty="0"/>
              <a:t>Upon discharge he relapsed. </a:t>
            </a:r>
          </a:p>
          <a:p>
            <a:r>
              <a:rPr lang="en-US" dirty="0" err="1"/>
              <a:t>PMedHx</a:t>
            </a:r>
            <a:r>
              <a:rPr lang="en-US" dirty="0"/>
              <a:t>:</a:t>
            </a:r>
          </a:p>
          <a:p>
            <a:pPr lvl="1"/>
            <a:r>
              <a:rPr lang="en-US" dirty="0"/>
              <a:t>History of childhood trauma with PTSD (not service related)</a:t>
            </a:r>
          </a:p>
          <a:p>
            <a:pPr lvl="1"/>
            <a:r>
              <a:rPr lang="en-US" dirty="0"/>
              <a:t>Depression</a:t>
            </a:r>
          </a:p>
          <a:p>
            <a:pPr lvl="1"/>
            <a:r>
              <a:rPr lang="en-US" dirty="0"/>
              <a:t>Personality traits (narcissistic, borderline and antisocial).</a:t>
            </a:r>
          </a:p>
          <a:p>
            <a:r>
              <a:rPr lang="en-US" dirty="0"/>
              <a:t>Treatment has been difficult because of continuous substance use.</a:t>
            </a:r>
          </a:p>
          <a:p>
            <a:r>
              <a:rPr lang="en-CA" dirty="0"/>
              <a:t>Pte </a:t>
            </a:r>
            <a:r>
              <a:rPr lang="en-CA" dirty="0" err="1"/>
              <a:t>Intox’s</a:t>
            </a:r>
            <a:r>
              <a:rPr lang="en-CA" dirty="0"/>
              <a:t> COC calls the </a:t>
            </a:r>
            <a:r>
              <a:rPr lang="en-CA" dirty="0" err="1"/>
              <a:t>BSurg</a:t>
            </a:r>
            <a:r>
              <a:rPr lang="en-CA" dirty="0"/>
              <a:t> shortly after Pte </a:t>
            </a:r>
            <a:r>
              <a:rPr lang="en-CA" dirty="0" err="1"/>
              <a:t>Intox’s</a:t>
            </a:r>
            <a:r>
              <a:rPr lang="en-CA" dirty="0"/>
              <a:t> relapse. They are at a loss as to what to do, they are very concerned for the member’s wellbeing as he is frequently found unconscious and intoxicated. They want him detained and monitored 24/7, however member is refusing to go back to detox.</a:t>
            </a:r>
          </a:p>
          <a:p>
            <a:r>
              <a:rPr lang="en-CA" b="1" dirty="0"/>
              <a:t>What information/advice can you provide the COC?</a:t>
            </a:r>
            <a:endParaRPr lang="en-CA" dirty="0"/>
          </a:p>
          <a:p>
            <a:endParaRPr lang="en-CA" dirty="0"/>
          </a:p>
          <a:p>
            <a:endParaRPr lang="en-CA" dirty="0"/>
          </a:p>
        </p:txBody>
      </p:sp>
    </p:spTree>
    <p:extLst>
      <p:ext uri="{BB962C8B-B14F-4D97-AF65-F5344CB8AC3E}">
        <p14:creationId xmlns:p14="http://schemas.microsoft.com/office/powerpoint/2010/main" val="371312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a:t>AR/MEL</a:t>
            </a:r>
          </a:p>
        </p:txBody>
      </p:sp>
      <p:sp>
        <p:nvSpPr>
          <p:cNvPr id="3" name="Content Placeholder 2"/>
          <p:cNvSpPr>
            <a:spLocks noGrp="1"/>
          </p:cNvSpPr>
          <p:nvPr>
            <p:ph idx="1"/>
          </p:nvPr>
        </p:nvSpPr>
        <p:spPr>
          <a:xfrm>
            <a:off x="457200" y="1556792"/>
            <a:ext cx="8229600" cy="3962400"/>
          </a:xfrm>
        </p:spPr>
        <p:txBody>
          <a:bodyPr/>
          <a:lstStyle/>
          <a:p>
            <a:r>
              <a:rPr lang="en-CA" dirty="0"/>
              <a:t>Staff process </a:t>
            </a:r>
          </a:p>
          <a:p>
            <a:pPr lvl="1"/>
            <a:r>
              <a:rPr lang="en-CA" dirty="0"/>
              <a:t>Evaluates the requirement and,</a:t>
            </a:r>
          </a:p>
          <a:p>
            <a:pPr lvl="1"/>
            <a:r>
              <a:rPr lang="en-CA" dirty="0"/>
              <a:t>Develops a recommendation for administrative career action, </a:t>
            </a:r>
          </a:p>
          <a:p>
            <a:r>
              <a:rPr lang="en-CA" dirty="0"/>
              <a:t>When the conduct, performance or medical situation of a CAF member calls into question the viability of continued service </a:t>
            </a:r>
          </a:p>
          <a:p>
            <a:r>
              <a:rPr lang="en-CA" dirty="0"/>
              <a:t>Authorities</a:t>
            </a:r>
          </a:p>
          <a:p>
            <a:pPr lvl="1"/>
            <a:r>
              <a:rPr lang="en-CA" dirty="0"/>
              <a:t>CO if Low Risk MELS</a:t>
            </a:r>
          </a:p>
          <a:p>
            <a:pPr lvl="1"/>
            <a:r>
              <a:rPr lang="en-CA" dirty="0"/>
              <a:t>DMCA for Item 2 and 3B releases</a:t>
            </a:r>
          </a:p>
          <a:p>
            <a:pPr lvl="1"/>
            <a:r>
              <a:rPr lang="en-CA" dirty="0"/>
              <a:t>CDS if MELS secondary to HISB</a:t>
            </a:r>
          </a:p>
          <a:p>
            <a:endParaRPr lang="en-CA" dirty="0"/>
          </a:p>
        </p:txBody>
      </p:sp>
      <p:sp>
        <p:nvSpPr>
          <p:cNvPr id="4" name="TextBox 3"/>
          <p:cNvSpPr txBox="1"/>
          <p:nvPr/>
        </p:nvSpPr>
        <p:spPr>
          <a:xfrm>
            <a:off x="5652120" y="522972"/>
            <a:ext cx="2592288" cy="646331"/>
          </a:xfrm>
          <a:prstGeom prst="rect">
            <a:avLst/>
          </a:prstGeom>
          <a:noFill/>
        </p:spPr>
        <p:txBody>
          <a:bodyPr wrap="square" rtlCol="0">
            <a:spAutoFit/>
          </a:bodyPr>
          <a:lstStyle/>
          <a:p>
            <a:r>
              <a:rPr lang="en-CA" dirty="0">
                <a:hlinkClick r:id="rId3"/>
              </a:rPr>
              <a:t>DGMC - Administrative Review Medical</a:t>
            </a:r>
            <a:endParaRPr lang="en-CA" dirty="0"/>
          </a:p>
        </p:txBody>
      </p:sp>
    </p:spTree>
    <p:extLst>
      <p:ext uri="{BB962C8B-B14F-4D97-AF65-F5344CB8AC3E}">
        <p14:creationId xmlns:p14="http://schemas.microsoft.com/office/powerpoint/2010/main" val="40165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963" t="3229" r="59450" b="32183"/>
          <a:stretch/>
        </p:blipFill>
        <p:spPr>
          <a:xfrm>
            <a:off x="179512" y="476672"/>
            <a:ext cx="8760146" cy="5184576"/>
          </a:xfrm>
          <a:prstGeom prst="rect">
            <a:avLst/>
          </a:prstGeom>
        </p:spPr>
      </p:pic>
    </p:spTree>
    <p:extLst>
      <p:ext uri="{BB962C8B-B14F-4D97-AF65-F5344CB8AC3E}">
        <p14:creationId xmlns:p14="http://schemas.microsoft.com/office/powerpoint/2010/main" val="418338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p:nvPr/>
        </p:nvCxnSpPr>
        <p:spPr>
          <a:xfrm>
            <a:off x="4113079" y="2412704"/>
            <a:ext cx="5261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6200000" flipH="1">
            <a:off x="1724846" y="3287276"/>
            <a:ext cx="1395537" cy="1374428"/>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95067" y="2150787"/>
            <a:ext cx="776382" cy="507831"/>
          </a:xfrm>
          <a:prstGeom prst="rect">
            <a:avLst/>
          </a:prstGeom>
          <a:noFill/>
        </p:spPr>
        <p:txBody>
          <a:bodyPr wrap="square" rtlCol="0">
            <a:spAutoFit/>
          </a:bodyPr>
          <a:lstStyle/>
          <a:p>
            <a:pPr algn="ctr" fontAlgn="auto">
              <a:lnSpc>
                <a:spcPct val="150000"/>
              </a:lnSpc>
              <a:spcBef>
                <a:spcPts val="0"/>
              </a:spcBef>
              <a:spcAft>
                <a:spcPts val="0"/>
              </a:spcAft>
            </a:pPr>
            <a:r>
              <a:rPr lang="en-US" sz="900" dirty="0" err="1">
                <a:solidFill>
                  <a:prstClr val="black"/>
                </a:solidFill>
                <a:latin typeface="Calibri" panose="020F0502020204030204"/>
              </a:rPr>
              <a:t>UoS</a:t>
            </a:r>
            <a:r>
              <a:rPr lang="en-US" sz="900" dirty="0">
                <a:solidFill>
                  <a:prstClr val="black"/>
                </a:solidFill>
                <a:latin typeface="Calibri" panose="020F0502020204030204"/>
              </a:rPr>
              <a:t> NO</a:t>
            </a:r>
          </a:p>
          <a:p>
            <a:pPr algn="ctr" fontAlgn="auto">
              <a:lnSpc>
                <a:spcPct val="150000"/>
              </a:lnSpc>
              <a:spcBef>
                <a:spcPts val="0"/>
              </a:spcBef>
              <a:spcAft>
                <a:spcPts val="0"/>
              </a:spcAft>
            </a:pPr>
            <a:r>
              <a:rPr lang="en-US" sz="900" dirty="0">
                <a:solidFill>
                  <a:prstClr val="black"/>
                </a:solidFill>
                <a:latin typeface="Calibri" panose="020F0502020204030204"/>
              </a:rPr>
              <a:t>MOSID NO</a:t>
            </a:r>
          </a:p>
        </p:txBody>
      </p:sp>
      <p:cxnSp>
        <p:nvCxnSpPr>
          <p:cNvPr id="22" name="Straight Arrow Connector 21"/>
          <p:cNvCxnSpPr/>
          <p:nvPr/>
        </p:nvCxnSpPr>
        <p:spPr>
          <a:xfrm flipV="1">
            <a:off x="7188237" y="1202209"/>
            <a:ext cx="0" cy="7810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691041" y="2424237"/>
            <a:ext cx="40443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5400000">
            <a:off x="2752704" y="3719728"/>
            <a:ext cx="1535091" cy="384498"/>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828873" y="5266885"/>
            <a:ext cx="56404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675770" y="2412705"/>
            <a:ext cx="5787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26474" y="1819928"/>
            <a:ext cx="529021" cy="584775"/>
          </a:xfrm>
          <a:prstGeom prst="rect">
            <a:avLst/>
          </a:prstGeom>
          <a:noFill/>
        </p:spPr>
        <p:txBody>
          <a:bodyPr wrap="square" rtlCol="0">
            <a:spAutoFit/>
          </a:bodyPr>
          <a:lstStyle/>
          <a:p>
            <a:pPr fontAlgn="auto">
              <a:spcBef>
                <a:spcPts val="0"/>
              </a:spcBef>
              <a:spcAft>
                <a:spcPts val="0"/>
              </a:spcAft>
            </a:pPr>
            <a:r>
              <a:rPr lang="en-US" sz="800" dirty="0" err="1">
                <a:solidFill>
                  <a:prstClr val="black"/>
                </a:solidFill>
                <a:latin typeface="Calibri" panose="020F0502020204030204"/>
              </a:rPr>
              <a:t>Pcat</a:t>
            </a:r>
            <a:r>
              <a:rPr lang="en-US" sz="800" dirty="0">
                <a:solidFill>
                  <a:prstClr val="black"/>
                </a:solidFill>
                <a:latin typeface="Calibri" panose="020F0502020204030204"/>
              </a:rPr>
              <a:t> or </a:t>
            </a:r>
            <a:r>
              <a:rPr lang="en-US" sz="800" dirty="0" err="1">
                <a:solidFill>
                  <a:prstClr val="black"/>
                </a:solidFill>
                <a:latin typeface="Calibri" panose="020F0502020204030204"/>
              </a:rPr>
              <a:t>Tcat</a:t>
            </a:r>
            <a:r>
              <a:rPr lang="en-US" sz="800" dirty="0">
                <a:solidFill>
                  <a:prstClr val="black"/>
                </a:solidFill>
                <a:latin typeface="Calibri" panose="020F0502020204030204"/>
              </a:rPr>
              <a:t> &gt;18 months</a:t>
            </a:r>
          </a:p>
        </p:txBody>
      </p:sp>
      <p:sp>
        <p:nvSpPr>
          <p:cNvPr id="6" name="Rounded Rectangle 5"/>
          <p:cNvSpPr/>
          <p:nvPr/>
        </p:nvSpPr>
        <p:spPr>
          <a:xfrm>
            <a:off x="55746" y="1968136"/>
            <a:ext cx="6858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400" b="1" dirty="0">
              <a:solidFill>
                <a:prstClr val="black"/>
              </a:solidFill>
              <a:effectLst>
                <a:outerShdw blurRad="38100" dist="38100" dir="2700000" algn="tl">
                  <a:srgbClr val="000000">
                    <a:alpha val="43137"/>
                  </a:srgbClr>
                </a:outerShdw>
              </a:effectLst>
            </a:endParaRPr>
          </a:p>
        </p:txBody>
      </p:sp>
      <p:sp>
        <p:nvSpPr>
          <p:cNvPr id="7" name="Rounded Rectangle 6"/>
          <p:cNvSpPr/>
          <p:nvPr/>
        </p:nvSpPr>
        <p:spPr>
          <a:xfrm>
            <a:off x="1061558" y="1474707"/>
            <a:ext cx="1655257" cy="1868557"/>
          </a:xfrm>
          <a:prstGeom prst="roundRect">
            <a:avLst/>
          </a:prstGeom>
          <a:gradFill flip="none" rotWithShape="1">
            <a:gsLst>
              <a:gs pos="0">
                <a:srgbClr val="F86F74">
                  <a:shade val="30000"/>
                  <a:satMod val="115000"/>
                </a:srgbClr>
              </a:gs>
              <a:gs pos="50000">
                <a:srgbClr val="F86F74">
                  <a:shade val="67500"/>
                  <a:satMod val="115000"/>
                </a:srgbClr>
              </a:gs>
              <a:gs pos="100000">
                <a:srgbClr val="F86F74">
                  <a:shade val="100000"/>
                  <a:satMod val="115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400" b="1" u="sng" dirty="0">
              <a:solidFill>
                <a:prstClr val="white"/>
              </a:solidFill>
            </a:endParaRPr>
          </a:p>
          <a:p>
            <a:pPr algn="ctr" fontAlgn="auto">
              <a:spcBef>
                <a:spcPts val="0"/>
              </a:spcBef>
              <a:spcAft>
                <a:spcPts val="0"/>
              </a:spcAft>
            </a:pPr>
            <a:endParaRPr lang="en-US" sz="1400" b="1" u="sng" dirty="0">
              <a:solidFill>
                <a:prstClr val="white"/>
              </a:solidFill>
            </a:endParaRPr>
          </a:p>
        </p:txBody>
      </p:sp>
      <p:sp>
        <p:nvSpPr>
          <p:cNvPr id="8" name="Rounded Rectangle 7"/>
          <p:cNvSpPr/>
          <p:nvPr/>
        </p:nvSpPr>
        <p:spPr>
          <a:xfrm>
            <a:off x="3268696" y="1626086"/>
            <a:ext cx="889298" cy="1563239"/>
          </a:xfrm>
          <a:prstGeom prst="roundRect">
            <a:avLst/>
          </a:prstGeom>
          <a:gradFill flip="none" rotWithShape="1">
            <a:gsLst>
              <a:gs pos="0">
                <a:srgbClr val="F86F74">
                  <a:shade val="30000"/>
                  <a:satMod val="115000"/>
                </a:srgbClr>
              </a:gs>
              <a:gs pos="50000">
                <a:srgbClr val="F86F74">
                  <a:shade val="67500"/>
                  <a:satMod val="115000"/>
                </a:srgbClr>
              </a:gs>
              <a:gs pos="100000">
                <a:srgbClr val="F86F74">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200" b="1" dirty="0">
              <a:solidFill>
                <a:prstClr val="white"/>
              </a:solidFill>
            </a:endParaRPr>
          </a:p>
        </p:txBody>
      </p:sp>
      <p:sp>
        <p:nvSpPr>
          <p:cNvPr id="9" name="Rounded Rectangle 8"/>
          <p:cNvSpPr/>
          <p:nvPr/>
        </p:nvSpPr>
        <p:spPr>
          <a:xfrm>
            <a:off x="2599939" y="4690931"/>
            <a:ext cx="1571163" cy="1109875"/>
          </a:xfrm>
          <a:prstGeom prst="roundRect">
            <a:avLst>
              <a:gd name="adj" fmla="val 4727"/>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400" b="1" dirty="0">
              <a:solidFill>
                <a:prstClr val="white"/>
              </a:solidFill>
            </a:endParaRPr>
          </a:p>
        </p:txBody>
      </p:sp>
      <p:sp>
        <p:nvSpPr>
          <p:cNvPr id="10" name="Rounded Rectangle 9"/>
          <p:cNvSpPr/>
          <p:nvPr/>
        </p:nvSpPr>
        <p:spPr>
          <a:xfrm>
            <a:off x="4636396" y="1134298"/>
            <a:ext cx="1375019" cy="258334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400" b="1" u="sng" dirty="0">
              <a:solidFill>
                <a:prstClr val="white"/>
              </a:solidFill>
            </a:endParaRPr>
          </a:p>
          <a:p>
            <a:pPr algn="ctr" fontAlgn="auto">
              <a:spcBef>
                <a:spcPts val="0"/>
              </a:spcBef>
              <a:spcAft>
                <a:spcPts val="0"/>
              </a:spcAft>
            </a:pPr>
            <a:endParaRPr lang="en-US" sz="1400" b="1" u="sng" dirty="0">
              <a:solidFill>
                <a:prstClr val="white"/>
              </a:solidFill>
            </a:endParaRPr>
          </a:p>
        </p:txBody>
      </p:sp>
      <p:sp>
        <p:nvSpPr>
          <p:cNvPr id="11" name="Rounded Rectangle 10"/>
          <p:cNvSpPr/>
          <p:nvPr/>
        </p:nvSpPr>
        <p:spPr>
          <a:xfrm>
            <a:off x="6577705" y="1841140"/>
            <a:ext cx="1189899" cy="11661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b="1" dirty="0">
                <a:solidFill>
                  <a:prstClr val="white"/>
                </a:solidFill>
              </a:rPr>
              <a:t>Employable and Service requirement in rank and MOSID?</a:t>
            </a:r>
          </a:p>
        </p:txBody>
      </p:sp>
      <p:sp>
        <p:nvSpPr>
          <p:cNvPr id="12" name="Rounded Rectangle 11"/>
          <p:cNvSpPr/>
          <p:nvPr/>
        </p:nvSpPr>
        <p:spPr>
          <a:xfrm>
            <a:off x="4711759" y="4680421"/>
            <a:ext cx="1306295" cy="1109875"/>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auto">
              <a:spcBef>
                <a:spcPts val="0"/>
              </a:spcBef>
              <a:spcAft>
                <a:spcPts val="0"/>
              </a:spcAft>
              <a:buFont typeface="Courier New" panose="02070309020205020404" pitchFamily="49" charset="0"/>
              <a:buChar char="o"/>
            </a:pPr>
            <a:r>
              <a:rPr lang="en-US" sz="1100" b="1" dirty="0">
                <a:solidFill>
                  <a:prstClr val="white"/>
                </a:solidFill>
              </a:rPr>
              <a:t>Compulsory Occupational Transfer</a:t>
            </a:r>
          </a:p>
          <a:p>
            <a:pPr marL="171450" indent="-171450" fontAlgn="auto">
              <a:spcBef>
                <a:spcPts val="0"/>
              </a:spcBef>
              <a:spcAft>
                <a:spcPts val="0"/>
              </a:spcAft>
              <a:buFont typeface="Courier New" panose="02070309020205020404" pitchFamily="49" charset="0"/>
              <a:buChar char="o"/>
            </a:pPr>
            <a:r>
              <a:rPr lang="en-US" sz="1100" b="1" dirty="0">
                <a:solidFill>
                  <a:prstClr val="white"/>
                </a:solidFill>
              </a:rPr>
              <a:t>Retain without restrictions</a:t>
            </a:r>
          </a:p>
        </p:txBody>
      </p:sp>
      <p:sp>
        <p:nvSpPr>
          <p:cNvPr id="13" name="Rounded Rectangle 12"/>
          <p:cNvSpPr/>
          <p:nvPr/>
        </p:nvSpPr>
        <p:spPr>
          <a:xfrm>
            <a:off x="6394015" y="4795699"/>
            <a:ext cx="6858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dirty="0">
                <a:solidFill>
                  <a:prstClr val="black"/>
                </a:solidFill>
              </a:rPr>
              <a:t>Fit full duties in new MOSID</a:t>
            </a:r>
          </a:p>
        </p:txBody>
      </p:sp>
      <p:sp>
        <p:nvSpPr>
          <p:cNvPr id="16" name="Rounded Rectangle 15"/>
          <p:cNvSpPr/>
          <p:nvPr/>
        </p:nvSpPr>
        <p:spPr>
          <a:xfrm>
            <a:off x="7970006" y="3799101"/>
            <a:ext cx="1098759"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200" b="1" dirty="0">
                <a:solidFill>
                  <a:prstClr val="white"/>
                </a:solidFill>
              </a:rPr>
              <a:t>I</a:t>
            </a:r>
            <a:r>
              <a:rPr lang="en-US" sz="1050" b="1" dirty="0">
                <a:solidFill>
                  <a:prstClr val="white"/>
                </a:solidFill>
              </a:rPr>
              <a:t>ITP</a:t>
            </a:r>
          </a:p>
          <a:p>
            <a:pPr algn="ctr" fontAlgn="auto">
              <a:spcBef>
                <a:spcPts val="0"/>
              </a:spcBef>
              <a:spcAft>
                <a:spcPts val="0"/>
              </a:spcAft>
            </a:pPr>
            <a:r>
              <a:rPr lang="en-US" sz="1050" b="1" dirty="0">
                <a:solidFill>
                  <a:prstClr val="white"/>
                </a:solidFill>
              </a:rPr>
              <a:t>Up to 3 </a:t>
            </a:r>
            <a:r>
              <a:rPr lang="en-US" sz="1050" b="1" dirty="0" err="1">
                <a:solidFill>
                  <a:prstClr val="white"/>
                </a:solidFill>
              </a:rPr>
              <a:t>yrs</a:t>
            </a:r>
            <a:r>
              <a:rPr lang="en-US" sz="1050" b="1" dirty="0">
                <a:solidFill>
                  <a:prstClr val="white"/>
                </a:solidFill>
              </a:rPr>
              <a:t> transition until RELEASE</a:t>
            </a:r>
          </a:p>
        </p:txBody>
      </p:sp>
      <p:sp>
        <p:nvSpPr>
          <p:cNvPr id="17" name="Rounded Rectangle 16"/>
          <p:cNvSpPr/>
          <p:nvPr/>
        </p:nvSpPr>
        <p:spPr>
          <a:xfrm>
            <a:off x="6784762" y="261304"/>
            <a:ext cx="762692"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b="1" dirty="0">
              <a:solidFill>
                <a:prstClr val="white"/>
              </a:solidFill>
            </a:endParaRPr>
          </a:p>
        </p:txBody>
      </p:sp>
      <p:cxnSp>
        <p:nvCxnSpPr>
          <p:cNvPr id="18" name="Straight Arrow Connector 17"/>
          <p:cNvCxnSpPr/>
          <p:nvPr/>
        </p:nvCxnSpPr>
        <p:spPr>
          <a:xfrm flipV="1">
            <a:off x="741546" y="2428699"/>
            <a:ext cx="336003" cy="91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18163" y="2428699"/>
            <a:ext cx="530190" cy="911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524373" y="1215463"/>
            <a:ext cx="3740" cy="9337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519009" y="2538865"/>
            <a:ext cx="1" cy="12440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358406" y="3632931"/>
            <a:ext cx="350" cy="9790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485316" y="1532554"/>
            <a:ext cx="535617" cy="338554"/>
          </a:xfrm>
          <a:prstGeom prst="rect">
            <a:avLst/>
          </a:prstGeom>
          <a:noFill/>
        </p:spPr>
        <p:txBody>
          <a:bodyPr wrap="square" rtlCol="0">
            <a:spAutoFit/>
          </a:bodyPr>
          <a:lstStyle/>
          <a:p>
            <a:pPr fontAlgn="auto">
              <a:spcBef>
                <a:spcPts val="0"/>
              </a:spcBef>
              <a:spcAft>
                <a:spcPts val="0"/>
              </a:spcAft>
            </a:pPr>
            <a:r>
              <a:rPr lang="en-US" sz="1600" b="1" dirty="0">
                <a:solidFill>
                  <a:prstClr val="black"/>
                </a:solidFill>
                <a:effectLst>
                  <a:outerShdw blurRad="38100" dist="38100" dir="2700000" algn="tl">
                    <a:srgbClr val="000000">
                      <a:alpha val="43137"/>
                    </a:srgbClr>
                  </a:outerShdw>
                </a:effectLst>
                <a:latin typeface="Calibri" panose="020F0502020204030204"/>
              </a:rPr>
              <a:t>YES</a:t>
            </a:r>
          </a:p>
        </p:txBody>
      </p:sp>
      <p:sp>
        <p:nvSpPr>
          <p:cNvPr id="30" name="TextBox 29"/>
          <p:cNvSpPr txBox="1"/>
          <p:nvPr/>
        </p:nvSpPr>
        <p:spPr>
          <a:xfrm>
            <a:off x="5364088" y="4006225"/>
            <a:ext cx="893739" cy="430887"/>
          </a:xfrm>
          <a:prstGeom prst="rect">
            <a:avLst/>
          </a:prstGeom>
          <a:noFill/>
        </p:spPr>
        <p:txBody>
          <a:bodyPr wrap="square" rtlCol="0">
            <a:spAutoFit/>
          </a:bodyPr>
          <a:lstStyle/>
          <a:p>
            <a:pPr fontAlgn="auto">
              <a:spcBef>
                <a:spcPts val="0"/>
              </a:spcBef>
              <a:spcAft>
                <a:spcPts val="0"/>
              </a:spcAft>
            </a:pPr>
            <a:r>
              <a:rPr lang="en-US" sz="1100" dirty="0">
                <a:solidFill>
                  <a:prstClr val="black"/>
                </a:solidFill>
                <a:latin typeface="Calibri" panose="020F0502020204030204"/>
              </a:rPr>
              <a:t>UoS</a:t>
            </a:r>
            <a:r>
              <a:rPr lang="en-US" sz="1100" baseline="30000" dirty="0">
                <a:solidFill>
                  <a:prstClr val="black"/>
                </a:solidFill>
                <a:latin typeface="Calibri" panose="020F0502020204030204"/>
              </a:rPr>
              <a:t>1</a:t>
            </a:r>
            <a:r>
              <a:rPr lang="en-US" sz="1100" dirty="0">
                <a:solidFill>
                  <a:prstClr val="black"/>
                </a:solidFill>
                <a:latin typeface="Calibri" panose="020F0502020204030204"/>
              </a:rPr>
              <a:t>  YES</a:t>
            </a:r>
          </a:p>
          <a:p>
            <a:pPr fontAlgn="auto">
              <a:spcBef>
                <a:spcPts val="0"/>
              </a:spcBef>
              <a:spcAft>
                <a:spcPts val="0"/>
              </a:spcAft>
            </a:pPr>
            <a:r>
              <a:rPr lang="en-US" sz="1100" dirty="0">
                <a:solidFill>
                  <a:prstClr val="black"/>
                </a:solidFill>
                <a:latin typeface="Calibri" panose="020F0502020204030204"/>
              </a:rPr>
              <a:t>MOSID</a:t>
            </a:r>
            <a:r>
              <a:rPr lang="en-US" sz="1100" baseline="30000" dirty="0">
                <a:solidFill>
                  <a:prstClr val="black"/>
                </a:solidFill>
                <a:latin typeface="Calibri" panose="020F0502020204030204"/>
              </a:rPr>
              <a:t>2 </a:t>
            </a:r>
            <a:r>
              <a:rPr lang="en-US" sz="1100" dirty="0">
                <a:solidFill>
                  <a:prstClr val="black"/>
                </a:solidFill>
                <a:latin typeface="Calibri" panose="020F0502020204030204"/>
              </a:rPr>
              <a:t> NO</a:t>
            </a:r>
          </a:p>
        </p:txBody>
      </p:sp>
      <p:sp>
        <p:nvSpPr>
          <p:cNvPr id="31" name="TextBox 30"/>
          <p:cNvSpPr txBox="1"/>
          <p:nvPr/>
        </p:nvSpPr>
        <p:spPr>
          <a:xfrm>
            <a:off x="3946093" y="3732934"/>
            <a:ext cx="915298" cy="415498"/>
          </a:xfrm>
          <a:prstGeom prst="rect">
            <a:avLst/>
          </a:prstGeom>
          <a:noFill/>
        </p:spPr>
        <p:txBody>
          <a:bodyPr wrap="square" rtlCol="0">
            <a:spAutoFit/>
          </a:bodyPr>
          <a:lstStyle/>
          <a:p>
            <a:pPr fontAlgn="auto">
              <a:spcBef>
                <a:spcPts val="0"/>
              </a:spcBef>
              <a:spcAft>
                <a:spcPts val="0"/>
              </a:spcAft>
            </a:pPr>
            <a:r>
              <a:rPr lang="en-US" sz="1050" dirty="0" err="1">
                <a:solidFill>
                  <a:prstClr val="black"/>
                </a:solidFill>
                <a:latin typeface="Calibri" panose="020F0502020204030204"/>
              </a:rPr>
              <a:t>UoS</a:t>
            </a:r>
            <a:r>
              <a:rPr lang="en-US" sz="1050" dirty="0">
                <a:solidFill>
                  <a:prstClr val="black"/>
                </a:solidFill>
                <a:latin typeface="Calibri" panose="020F0502020204030204"/>
              </a:rPr>
              <a:t> </a:t>
            </a:r>
            <a:r>
              <a:rPr lang="en-US" sz="1050" baseline="30000" dirty="0">
                <a:solidFill>
                  <a:prstClr val="black"/>
                </a:solidFill>
                <a:latin typeface="Calibri" panose="020F0502020204030204"/>
              </a:rPr>
              <a:t>1 </a:t>
            </a:r>
            <a:r>
              <a:rPr lang="en-US" sz="1050" dirty="0">
                <a:solidFill>
                  <a:prstClr val="black"/>
                </a:solidFill>
                <a:latin typeface="Calibri" panose="020F0502020204030204"/>
              </a:rPr>
              <a:t>YES</a:t>
            </a:r>
          </a:p>
          <a:p>
            <a:pPr fontAlgn="auto">
              <a:spcBef>
                <a:spcPts val="0"/>
              </a:spcBef>
              <a:spcAft>
                <a:spcPts val="0"/>
              </a:spcAft>
            </a:pPr>
            <a:r>
              <a:rPr lang="en-US" sz="1050" dirty="0">
                <a:solidFill>
                  <a:prstClr val="black"/>
                </a:solidFill>
                <a:latin typeface="Calibri" panose="020F0502020204030204"/>
              </a:rPr>
              <a:t>MOSID </a:t>
            </a:r>
            <a:r>
              <a:rPr lang="en-US" sz="1050" baseline="30000" dirty="0">
                <a:solidFill>
                  <a:prstClr val="black"/>
                </a:solidFill>
                <a:latin typeface="Calibri" panose="020F0502020204030204"/>
              </a:rPr>
              <a:t>2 </a:t>
            </a:r>
            <a:r>
              <a:rPr lang="en-US" sz="1050" dirty="0">
                <a:solidFill>
                  <a:prstClr val="black"/>
                </a:solidFill>
                <a:latin typeface="Calibri" panose="020F0502020204030204"/>
              </a:rPr>
              <a:t>YES</a:t>
            </a:r>
          </a:p>
        </p:txBody>
      </p:sp>
      <p:sp>
        <p:nvSpPr>
          <p:cNvPr id="35" name="TextBox 34"/>
          <p:cNvSpPr txBox="1"/>
          <p:nvPr/>
        </p:nvSpPr>
        <p:spPr>
          <a:xfrm>
            <a:off x="1745666" y="3405147"/>
            <a:ext cx="1018409" cy="600164"/>
          </a:xfrm>
          <a:prstGeom prst="rect">
            <a:avLst/>
          </a:prstGeom>
          <a:noFill/>
        </p:spPr>
        <p:txBody>
          <a:bodyPr wrap="square" rtlCol="0">
            <a:spAutoFit/>
          </a:bodyPr>
          <a:lstStyle/>
          <a:p>
            <a:pPr fontAlgn="auto">
              <a:spcBef>
                <a:spcPts val="0"/>
              </a:spcBef>
              <a:spcAft>
                <a:spcPts val="0"/>
              </a:spcAft>
            </a:pPr>
            <a:r>
              <a:rPr lang="en-US" sz="1100" dirty="0" err="1">
                <a:solidFill>
                  <a:prstClr val="black"/>
                </a:solidFill>
                <a:latin typeface="Calibri" panose="020F0502020204030204"/>
              </a:rPr>
              <a:t>TCat</a:t>
            </a:r>
            <a:r>
              <a:rPr lang="en-US" sz="1100" dirty="0">
                <a:solidFill>
                  <a:prstClr val="black"/>
                </a:solidFill>
                <a:latin typeface="Calibri" panose="020F0502020204030204"/>
              </a:rPr>
              <a:t> </a:t>
            </a:r>
            <a:r>
              <a:rPr lang="en-US" sz="1100" u="sng" dirty="0">
                <a:solidFill>
                  <a:prstClr val="black"/>
                </a:solidFill>
                <a:latin typeface="Calibri" panose="020F0502020204030204"/>
              </a:rPr>
              <a:t>&lt;</a:t>
            </a:r>
            <a:r>
              <a:rPr lang="en-US" sz="1100" dirty="0">
                <a:solidFill>
                  <a:prstClr val="black"/>
                </a:solidFill>
                <a:latin typeface="Calibri" panose="020F0502020204030204"/>
              </a:rPr>
              <a:t>18 months</a:t>
            </a:r>
          </a:p>
          <a:p>
            <a:pPr fontAlgn="auto">
              <a:spcBef>
                <a:spcPts val="0"/>
              </a:spcBef>
              <a:spcAft>
                <a:spcPts val="0"/>
              </a:spcAft>
            </a:pPr>
            <a:r>
              <a:rPr lang="en-US" sz="1100" dirty="0">
                <a:solidFill>
                  <a:prstClr val="black"/>
                </a:solidFill>
                <a:latin typeface="Calibri" panose="020F0502020204030204"/>
              </a:rPr>
              <a:t>CF 2088</a:t>
            </a:r>
          </a:p>
        </p:txBody>
      </p:sp>
      <p:sp>
        <p:nvSpPr>
          <p:cNvPr id="36" name="TextBox 35"/>
          <p:cNvSpPr txBox="1"/>
          <p:nvPr/>
        </p:nvSpPr>
        <p:spPr>
          <a:xfrm>
            <a:off x="2522324" y="3301534"/>
            <a:ext cx="1198383" cy="415498"/>
          </a:xfrm>
          <a:prstGeom prst="rect">
            <a:avLst/>
          </a:prstGeom>
          <a:noFill/>
        </p:spPr>
        <p:txBody>
          <a:bodyPr wrap="square" rtlCol="0">
            <a:spAutoFit/>
          </a:bodyPr>
          <a:lstStyle/>
          <a:p>
            <a:pPr algn="r" fontAlgn="auto">
              <a:spcBef>
                <a:spcPts val="0"/>
              </a:spcBef>
              <a:spcAft>
                <a:spcPts val="0"/>
              </a:spcAft>
            </a:pPr>
            <a:r>
              <a:rPr lang="en-US" sz="1050" dirty="0" err="1">
                <a:solidFill>
                  <a:srgbClr val="70AD47">
                    <a:lumMod val="50000"/>
                  </a:srgbClr>
                </a:solidFill>
                <a:latin typeface="Calibri" panose="020F0502020204030204"/>
              </a:rPr>
              <a:t>TCat</a:t>
            </a:r>
            <a:r>
              <a:rPr lang="en-US" sz="1050" dirty="0">
                <a:solidFill>
                  <a:srgbClr val="70AD47">
                    <a:lumMod val="50000"/>
                  </a:srgbClr>
                </a:solidFill>
                <a:latin typeface="Calibri" panose="020F0502020204030204"/>
              </a:rPr>
              <a:t> or</a:t>
            </a:r>
          </a:p>
          <a:p>
            <a:pPr algn="r" fontAlgn="auto">
              <a:spcBef>
                <a:spcPts val="0"/>
              </a:spcBef>
              <a:spcAft>
                <a:spcPts val="0"/>
              </a:spcAft>
            </a:pPr>
            <a:r>
              <a:rPr lang="en-US" sz="1050" dirty="0">
                <a:solidFill>
                  <a:srgbClr val="70AD47">
                    <a:lumMod val="50000"/>
                  </a:srgbClr>
                </a:solidFill>
                <a:latin typeface="Calibri" panose="020F0502020204030204"/>
              </a:rPr>
              <a:t>LOW Risk for </a:t>
            </a:r>
            <a:r>
              <a:rPr lang="en-US" sz="1050" dirty="0" err="1">
                <a:solidFill>
                  <a:srgbClr val="70AD47">
                    <a:lumMod val="50000"/>
                  </a:srgbClr>
                </a:solidFill>
                <a:latin typeface="Calibri" panose="020F0502020204030204"/>
              </a:rPr>
              <a:t>UoS</a:t>
            </a:r>
            <a:endParaRPr lang="en-US" sz="1050" dirty="0">
              <a:solidFill>
                <a:srgbClr val="70AD47">
                  <a:lumMod val="50000"/>
                </a:srgbClr>
              </a:solidFill>
              <a:latin typeface="Calibri" panose="020F0502020204030204"/>
            </a:endParaRPr>
          </a:p>
        </p:txBody>
      </p:sp>
      <p:sp>
        <p:nvSpPr>
          <p:cNvPr id="37" name="TextBox 36"/>
          <p:cNvSpPr txBox="1"/>
          <p:nvPr/>
        </p:nvSpPr>
        <p:spPr>
          <a:xfrm flipH="1">
            <a:off x="4117756" y="1708100"/>
            <a:ext cx="497540" cy="707886"/>
          </a:xfrm>
          <a:prstGeom prst="rect">
            <a:avLst/>
          </a:prstGeom>
          <a:noFill/>
        </p:spPr>
        <p:txBody>
          <a:bodyPr wrap="square" rtlCol="0">
            <a:spAutoFit/>
          </a:bodyPr>
          <a:lstStyle/>
          <a:p>
            <a:pPr algn="ctr" fontAlgn="auto">
              <a:spcBef>
                <a:spcPts val="0"/>
              </a:spcBef>
              <a:spcAft>
                <a:spcPts val="0"/>
              </a:spcAft>
            </a:pPr>
            <a:r>
              <a:rPr lang="en-US" sz="1000" b="1" dirty="0">
                <a:solidFill>
                  <a:srgbClr val="FF0000"/>
                </a:solidFill>
                <a:latin typeface="Calibri" panose="020F0502020204030204"/>
              </a:rPr>
              <a:t>HIGH Risk </a:t>
            </a:r>
          </a:p>
          <a:p>
            <a:pPr algn="ctr" fontAlgn="auto">
              <a:spcBef>
                <a:spcPts val="0"/>
              </a:spcBef>
              <a:spcAft>
                <a:spcPts val="0"/>
              </a:spcAft>
            </a:pPr>
            <a:r>
              <a:rPr lang="en-US" sz="1000" b="1" dirty="0">
                <a:solidFill>
                  <a:srgbClr val="FF0000"/>
                </a:solidFill>
                <a:latin typeface="Calibri" panose="020F0502020204030204"/>
              </a:rPr>
              <a:t>for </a:t>
            </a:r>
            <a:r>
              <a:rPr lang="en-US" sz="1000" b="1" dirty="0" err="1">
                <a:solidFill>
                  <a:srgbClr val="FF0000"/>
                </a:solidFill>
                <a:latin typeface="Calibri" panose="020F0502020204030204"/>
              </a:rPr>
              <a:t>UoS</a:t>
            </a:r>
            <a:endParaRPr lang="en-US" sz="1000" b="1" dirty="0">
              <a:solidFill>
                <a:srgbClr val="FF0000"/>
              </a:solidFill>
              <a:latin typeface="Calibri" panose="020F0502020204030204"/>
            </a:endParaRPr>
          </a:p>
        </p:txBody>
      </p:sp>
      <p:sp>
        <p:nvSpPr>
          <p:cNvPr id="39" name="TextBox 38"/>
          <p:cNvSpPr txBox="1"/>
          <p:nvPr/>
        </p:nvSpPr>
        <p:spPr>
          <a:xfrm>
            <a:off x="4097448" y="2457403"/>
            <a:ext cx="534121" cy="461665"/>
          </a:xfrm>
          <a:prstGeom prst="rect">
            <a:avLst/>
          </a:prstGeom>
          <a:noFill/>
        </p:spPr>
        <p:txBody>
          <a:bodyPr wrap="none" rtlCol="0">
            <a:spAutoFit/>
          </a:bodyPr>
          <a:lstStyle/>
          <a:p>
            <a:pPr algn="ctr" fontAlgn="auto">
              <a:spcBef>
                <a:spcPts val="0"/>
              </a:spcBef>
              <a:spcAft>
                <a:spcPts val="0"/>
              </a:spcAft>
            </a:pPr>
            <a:r>
              <a:rPr lang="en-US" sz="1200" dirty="0">
                <a:solidFill>
                  <a:prstClr val="black"/>
                </a:solidFill>
                <a:latin typeface="Calibri" panose="020F0502020204030204"/>
              </a:rPr>
              <a:t>DND</a:t>
            </a:r>
          </a:p>
          <a:p>
            <a:pPr algn="ctr" fontAlgn="auto">
              <a:spcBef>
                <a:spcPts val="0"/>
              </a:spcBef>
              <a:spcAft>
                <a:spcPts val="0"/>
              </a:spcAft>
            </a:pPr>
            <a:r>
              <a:rPr lang="en-US" sz="1200" dirty="0">
                <a:solidFill>
                  <a:prstClr val="black"/>
                </a:solidFill>
                <a:latin typeface="Calibri" panose="020F0502020204030204"/>
              </a:rPr>
              <a:t> 4345</a:t>
            </a:r>
          </a:p>
        </p:txBody>
      </p:sp>
      <p:sp>
        <p:nvSpPr>
          <p:cNvPr id="40" name="TextBox 39"/>
          <p:cNvSpPr txBox="1"/>
          <p:nvPr/>
        </p:nvSpPr>
        <p:spPr>
          <a:xfrm>
            <a:off x="2915816" y="3624883"/>
            <a:ext cx="822661" cy="276999"/>
          </a:xfrm>
          <a:prstGeom prst="rect">
            <a:avLst/>
          </a:prstGeom>
          <a:noFill/>
        </p:spPr>
        <p:txBody>
          <a:bodyPr wrap="none" rtlCol="0">
            <a:spAutoFit/>
          </a:bodyPr>
          <a:lstStyle/>
          <a:p>
            <a:pPr fontAlgn="auto">
              <a:spcBef>
                <a:spcPts val="0"/>
              </a:spcBef>
              <a:spcAft>
                <a:spcPts val="0"/>
              </a:spcAft>
            </a:pPr>
            <a:r>
              <a:rPr lang="en-US" sz="1200" dirty="0">
                <a:solidFill>
                  <a:prstClr val="black"/>
                </a:solidFill>
                <a:latin typeface="Calibri" panose="020F0502020204030204"/>
              </a:rPr>
              <a:t>DND 4345</a:t>
            </a:r>
          </a:p>
        </p:txBody>
      </p:sp>
      <p:sp>
        <p:nvSpPr>
          <p:cNvPr id="41" name="TextBox 40"/>
          <p:cNvSpPr txBox="1"/>
          <p:nvPr/>
        </p:nvSpPr>
        <p:spPr>
          <a:xfrm>
            <a:off x="3417" y="3953"/>
            <a:ext cx="6361711" cy="707886"/>
          </a:xfrm>
          <a:prstGeom prst="rect">
            <a:avLst/>
          </a:prstGeom>
          <a:noFill/>
        </p:spPr>
        <p:txBody>
          <a:bodyPr wrap="square" rtlCol="0">
            <a:spAutoFit/>
          </a:bodyPr>
          <a:lstStyle/>
          <a:p>
            <a:pPr fontAlgn="auto">
              <a:spcBef>
                <a:spcPts val="0"/>
              </a:spcBef>
              <a:spcAft>
                <a:spcPts val="0"/>
              </a:spcAft>
            </a:pPr>
            <a:r>
              <a:rPr lang="en-US" sz="2000" b="1" u="sng" dirty="0">
                <a:solidFill>
                  <a:prstClr val="black"/>
                </a:solidFill>
                <a:latin typeface="Calibri" panose="020F0502020204030204"/>
              </a:rPr>
              <a:t>Process Chart</a:t>
            </a:r>
            <a:r>
              <a:rPr lang="en-US" sz="2000" b="1" dirty="0">
                <a:solidFill>
                  <a:prstClr val="black"/>
                </a:solidFill>
                <a:latin typeface="Calibri" panose="020F0502020204030204"/>
              </a:rPr>
              <a:t>:  </a:t>
            </a:r>
            <a:r>
              <a:rPr lang="en-US" dirty="0">
                <a:solidFill>
                  <a:prstClr val="black"/>
                </a:solidFill>
                <a:latin typeface="Calibri" panose="020F0502020204030204"/>
              </a:rPr>
              <a:t>C</a:t>
            </a:r>
            <a:r>
              <a:rPr lang="en-US" sz="2000" dirty="0">
                <a:solidFill>
                  <a:prstClr val="black"/>
                </a:solidFill>
                <a:latin typeface="Calibri" panose="020F0502020204030204"/>
              </a:rPr>
              <a:t>hange  of Medical Category and</a:t>
            </a:r>
          </a:p>
          <a:p>
            <a:pPr fontAlgn="auto">
              <a:spcBef>
                <a:spcPts val="0"/>
              </a:spcBef>
              <a:spcAft>
                <a:spcPts val="0"/>
              </a:spcAft>
            </a:pPr>
            <a:r>
              <a:rPr lang="en-US" sz="2000" dirty="0">
                <a:solidFill>
                  <a:prstClr val="black"/>
                </a:solidFill>
                <a:latin typeface="Calibri" panose="020F0502020204030204"/>
              </a:rPr>
              <a:t>                            Medical Employment Limitations</a:t>
            </a:r>
          </a:p>
        </p:txBody>
      </p:sp>
      <p:cxnSp>
        <p:nvCxnSpPr>
          <p:cNvPr id="61" name="Elbow Connector 60"/>
          <p:cNvCxnSpPr/>
          <p:nvPr/>
        </p:nvCxnSpPr>
        <p:spPr>
          <a:xfrm rot="5400000">
            <a:off x="3787884" y="3429525"/>
            <a:ext cx="1063719" cy="143436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763887" y="540059"/>
            <a:ext cx="817275" cy="307777"/>
          </a:xfrm>
          <a:prstGeom prst="rect">
            <a:avLst/>
          </a:prstGeom>
          <a:noFill/>
        </p:spPr>
        <p:txBody>
          <a:bodyPr wrap="none" rtlCol="0">
            <a:spAutoFit/>
          </a:bodyPr>
          <a:lstStyle/>
          <a:p>
            <a:pPr fontAlgn="auto">
              <a:spcBef>
                <a:spcPts val="0"/>
              </a:spcBef>
              <a:spcAft>
                <a:spcPts val="0"/>
              </a:spcAft>
            </a:pPr>
            <a:r>
              <a:rPr lang="en-CA" sz="1400" b="1" dirty="0">
                <a:solidFill>
                  <a:prstClr val="white"/>
                </a:solidFill>
                <a:latin typeface="Calibri" panose="020F0502020204030204"/>
              </a:rPr>
              <a:t>RELEASE</a:t>
            </a:r>
          </a:p>
        </p:txBody>
      </p:sp>
      <p:sp>
        <p:nvSpPr>
          <p:cNvPr id="64" name="TextBox 63"/>
          <p:cNvSpPr txBox="1"/>
          <p:nvPr/>
        </p:nvSpPr>
        <p:spPr>
          <a:xfrm>
            <a:off x="4511" y="4199052"/>
            <a:ext cx="1336391" cy="338554"/>
          </a:xfrm>
          <a:prstGeom prst="rect">
            <a:avLst/>
          </a:prstGeom>
          <a:noFill/>
        </p:spPr>
        <p:txBody>
          <a:bodyPr wrap="none" rtlCol="0">
            <a:spAutoFit/>
          </a:bodyPr>
          <a:lstStyle/>
          <a:p>
            <a:pPr fontAlgn="auto">
              <a:spcBef>
                <a:spcPts val="0"/>
              </a:spcBef>
              <a:spcAft>
                <a:spcPts val="0"/>
              </a:spcAft>
            </a:pPr>
            <a:r>
              <a:rPr lang="en-CA" sz="1600" dirty="0">
                <a:solidFill>
                  <a:prstClr val="black"/>
                </a:solidFill>
                <a:latin typeface="Calibri" panose="020F0502020204030204"/>
              </a:rPr>
              <a:t>Abbreviations</a:t>
            </a:r>
          </a:p>
        </p:txBody>
      </p:sp>
      <p:sp>
        <p:nvSpPr>
          <p:cNvPr id="66" name="Flowchart: Decision 65"/>
          <p:cNvSpPr/>
          <p:nvPr/>
        </p:nvSpPr>
        <p:spPr>
          <a:xfrm>
            <a:off x="8095908" y="1937465"/>
            <a:ext cx="838744" cy="996303"/>
          </a:xfrm>
          <a:prstGeom prst="flowChartDecision">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CA">
              <a:solidFill>
                <a:prstClr val="white"/>
              </a:solidFill>
            </a:endParaRPr>
          </a:p>
        </p:txBody>
      </p:sp>
      <p:sp>
        <p:nvSpPr>
          <p:cNvPr id="67" name="TextBox 66"/>
          <p:cNvSpPr txBox="1"/>
          <p:nvPr/>
        </p:nvSpPr>
        <p:spPr>
          <a:xfrm>
            <a:off x="3267085" y="1645964"/>
            <a:ext cx="912429" cy="276999"/>
          </a:xfrm>
          <a:prstGeom prst="rect">
            <a:avLst/>
          </a:prstGeom>
          <a:noFill/>
        </p:spPr>
        <p:txBody>
          <a:bodyPr wrap="none" rtlCol="0">
            <a:spAutoFit/>
          </a:bodyPr>
          <a:lstStyle/>
          <a:p>
            <a:pPr fontAlgn="auto">
              <a:spcBef>
                <a:spcPts val="0"/>
              </a:spcBef>
              <a:spcAft>
                <a:spcPts val="0"/>
              </a:spcAft>
            </a:pPr>
            <a:r>
              <a:rPr lang="en-CA" sz="1200" b="1" dirty="0">
                <a:solidFill>
                  <a:prstClr val="white"/>
                </a:solidFill>
                <a:effectLst>
                  <a:outerShdw blurRad="38100" dist="38100" dir="2700000" algn="tl">
                    <a:srgbClr val="000000">
                      <a:alpha val="43137"/>
                    </a:srgbClr>
                  </a:outerShdw>
                </a:effectLst>
                <a:latin typeface="Calibri" panose="020F0502020204030204"/>
              </a:rPr>
              <a:t>D MED POL</a:t>
            </a:r>
          </a:p>
        </p:txBody>
      </p:sp>
      <p:sp>
        <p:nvSpPr>
          <p:cNvPr id="68" name="Rectangle 67"/>
          <p:cNvSpPr/>
          <p:nvPr/>
        </p:nvSpPr>
        <p:spPr>
          <a:xfrm>
            <a:off x="3275446" y="2114655"/>
            <a:ext cx="954107" cy="577081"/>
          </a:xfrm>
          <a:prstGeom prst="rect">
            <a:avLst/>
          </a:prstGeom>
        </p:spPr>
        <p:txBody>
          <a:bodyPr wrap="none">
            <a:spAutoFit/>
          </a:bodyPr>
          <a:lstStyle/>
          <a:p>
            <a:pPr fontAlgn="auto">
              <a:spcBef>
                <a:spcPts val="0"/>
              </a:spcBef>
              <a:spcAft>
                <a:spcPts val="0"/>
              </a:spcAft>
            </a:pPr>
            <a:r>
              <a:rPr lang="en-US" sz="1050" b="1" dirty="0">
                <a:solidFill>
                  <a:prstClr val="white"/>
                </a:solidFill>
                <a:latin typeface="Calibri" panose="020F0502020204030204"/>
              </a:rPr>
              <a:t>Assigns Med </a:t>
            </a:r>
          </a:p>
          <a:p>
            <a:pPr fontAlgn="auto">
              <a:spcBef>
                <a:spcPts val="0"/>
              </a:spcBef>
              <a:spcAft>
                <a:spcPts val="0"/>
              </a:spcAft>
            </a:pPr>
            <a:r>
              <a:rPr lang="en-US" sz="1050" b="1" dirty="0">
                <a:solidFill>
                  <a:prstClr val="white"/>
                </a:solidFill>
                <a:latin typeface="Calibri" panose="020F0502020204030204"/>
              </a:rPr>
              <a:t>Cat &amp; MELs </a:t>
            </a:r>
          </a:p>
          <a:p>
            <a:pPr fontAlgn="auto">
              <a:spcBef>
                <a:spcPts val="0"/>
              </a:spcBef>
              <a:spcAft>
                <a:spcPts val="0"/>
              </a:spcAft>
            </a:pPr>
            <a:r>
              <a:rPr lang="en-US" sz="1050" b="1" dirty="0">
                <a:solidFill>
                  <a:prstClr val="white"/>
                </a:solidFill>
                <a:latin typeface="Calibri" panose="020F0502020204030204"/>
              </a:rPr>
              <a:t>(</a:t>
            </a:r>
            <a:r>
              <a:rPr lang="en-US" sz="1050" b="1" dirty="0" err="1">
                <a:solidFill>
                  <a:prstClr val="white"/>
                </a:solidFill>
                <a:latin typeface="Calibri" panose="020F0502020204030204"/>
              </a:rPr>
              <a:t>TCat</a:t>
            </a:r>
            <a:r>
              <a:rPr lang="en-US" sz="1050" b="1" dirty="0">
                <a:solidFill>
                  <a:prstClr val="white"/>
                </a:solidFill>
                <a:latin typeface="Calibri" panose="020F0502020204030204"/>
              </a:rPr>
              <a:t> or </a:t>
            </a:r>
            <a:r>
              <a:rPr lang="en-US" sz="1050" b="1" dirty="0" err="1">
                <a:solidFill>
                  <a:prstClr val="white"/>
                </a:solidFill>
                <a:latin typeface="Calibri" panose="020F0502020204030204"/>
              </a:rPr>
              <a:t>PCat</a:t>
            </a:r>
            <a:r>
              <a:rPr lang="en-US" sz="1050" b="1" dirty="0">
                <a:solidFill>
                  <a:prstClr val="white"/>
                </a:solidFill>
                <a:latin typeface="Calibri" panose="020F0502020204030204"/>
              </a:rPr>
              <a:t>)</a:t>
            </a:r>
          </a:p>
        </p:txBody>
      </p:sp>
      <p:sp>
        <p:nvSpPr>
          <p:cNvPr id="69" name="TextBox 68"/>
          <p:cNvSpPr txBox="1"/>
          <p:nvPr/>
        </p:nvSpPr>
        <p:spPr>
          <a:xfrm>
            <a:off x="4861391" y="1241314"/>
            <a:ext cx="862737" cy="400110"/>
          </a:xfrm>
          <a:prstGeom prst="rect">
            <a:avLst/>
          </a:prstGeom>
          <a:noFill/>
        </p:spPr>
        <p:txBody>
          <a:bodyPr wrap="none" rtlCol="0">
            <a:spAutoFit/>
          </a:bodyPr>
          <a:lstStyle/>
          <a:p>
            <a:pPr fontAlgn="auto">
              <a:spcBef>
                <a:spcPts val="0"/>
              </a:spcBef>
              <a:spcAft>
                <a:spcPts val="0"/>
              </a:spcAft>
            </a:pPr>
            <a:r>
              <a:rPr lang="en-CA" sz="2000" b="1" dirty="0">
                <a:solidFill>
                  <a:prstClr val="white"/>
                </a:solidFill>
                <a:effectLst>
                  <a:outerShdw blurRad="38100" dist="38100" dir="2700000" algn="tl">
                    <a:srgbClr val="000000">
                      <a:alpha val="43137"/>
                    </a:srgbClr>
                  </a:outerShdw>
                </a:effectLst>
                <a:latin typeface="Calibri" panose="020F0502020204030204"/>
              </a:rPr>
              <a:t>DMCA</a:t>
            </a:r>
          </a:p>
        </p:txBody>
      </p:sp>
      <p:sp>
        <p:nvSpPr>
          <p:cNvPr id="71" name="Rectangle 70"/>
          <p:cNvSpPr/>
          <p:nvPr/>
        </p:nvSpPr>
        <p:spPr>
          <a:xfrm>
            <a:off x="4588336" y="1732449"/>
            <a:ext cx="1443122" cy="2031325"/>
          </a:xfrm>
          <a:prstGeom prst="rect">
            <a:avLst/>
          </a:prstGeom>
        </p:spPr>
        <p:txBody>
          <a:bodyPr wrap="square">
            <a:spAutoFit/>
          </a:bodyPr>
          <a:lstStyle/>
          <a:p>
            <a:pPr marL="69750" indent="-69750" fontAlgn="auto">
              <a:spcBef>
                <a:spcPts val="0"/>
              </a:spcBef>
              <a:spcAft>
                <a:spcPts val="0"/>
              </a:spcAft>
              <a:buFont typeface="Wingdings" charset="2"/>
              <a:buChar char="§"/>
            </a:pPr>
            <a:r>
              <a:rPr lang="en-US" sz="1300" b="1" dirty="0">
                <a:solidFill>
                  <a:prstClr val="white"/>
                </a:solidFill>
                <a:latin typeface="Calibri" panose="020F0502020204030204"/>
              </a:rPr>
              <a:t>Conducts Admin Review</a:t>
            </a:r>
          </a:p>
          <a:p>
            <a:pPr fontAlgn="auto">
              <a:spcBef>
                <a:spcPts val="0"/>
              </a:spcBef>
              <a:spcAft>
                <a:spcPts val="0"/>
              </a:spcAft>
            </a:pPr>
            <a:r>
              <a:rPr lang="en-US" sz="1300" b="1" dirty="0">
                <a:solidFill>
                  <a:prstClr val="white"/>
                </a:solidFill>
                <a:latin typeface="Calibri" panose="020F0502020204030204"/>
              </a:rPr>
              <a:t> (AR/MEL)</a:t>
            </a:r>
          </a:p>
          <a:p>
            <a:pPr marL="285750" indent="-285750" fontAlgn="auto">
              <a:spcBef>
                <a:spcPts val="0"/>
              </a:spcBef>
              <a:spcAft>
                <a:spcPts val="0"/>
              </a:spcAft>
              <a:buFont typeface="Courier New" charset="0"/>
              <a:buChar char="o"/>
            </a:pPr>
            <a:r>
              <a:rPr lang="en-US" sz="1200" b="1" dirty="0">
                <a:solidFill>
                  <a:prstClr val="white"/>
                </a:solidFill>
                <a:latin typeface="Calibri" panose="020F0502020204030204"/>
              </a:rPr>
              <a:t>Advisory Message</a:t>
            </a:r>
          </a:p>
          <a:p>
            <a:pPr marL="285750" indent="-285750" fontAlgn="auto">
              <a:spcBef>
                <a:spcPts val="0"/>
              </a:spcBef>
              <a:spcAft>
                <a:spcPts val="0"/>
              </a:spcAft>
              <a:buFont typeface="Courier New" charset="0"/>
              <a:buChar char="o"/>
            </a:pPr>
            <a:r>
              <a:rPr lang="en-US" sz="1200" b="1" dirty="0">
                <a:solidFill>
                  <a:prstClr val="white"/>
                </a:solidFill>
                <a:latin typeface="Calibri" panose="020F0502020204030204"/>
              </a:rPr>
              <a:t>Disclosure message</a:t>
            </a:r>
          </a:p>
          <a:p>
            <a:pPr marL="69750" indent="-69750" fontAlgn="auto">
              <a:spcBef>
                <a:spcPts val="0"/>
              </a:spcBef>
              <a:spcAft>
                <a:spcPts val="0"/>
              </a:spcAft>
              <a:buFont typeface="Wingdings" charset="2"/>
              <a:buChar char="§"/>
            </a:pPr>
            <a:r>
              <a:rPr lang="en-US" sz="1300" b="1" dirty="0">
                <a:solidFill>
                  <a:prstClr val="white"/>
                </a:solidFill>
                <a:latin typeface="Calibri" panose="020F0502020204030204"/>
              </a:rPr>
              <a:t>Meets UoS</a:t>
            </a:r>
            <a:r>
              <a:rPr lang="en-US" sz="1300" b="1" baseline="30000" dirty="0">
                <a:solidFill>
                  <a:prstClr val="white"/>
                </a:solidFill>
                <a:latin typeface="Calibri" panose="020F0502020204030204"/>
              </a:rPr>
              <a:t>1</a:t>
            </a:r>
            <a:r>
              <a:rPr lang="en-US" sz="1300" b="1" dirty="0">
                <a:solidFill>
                  <a:prstClr val="white"/>
                </a:solidFill>
                <a:latin typeface="Calibri" panose="020F0502020204030204"/>
              </a:rPr>
              <a:t>?</a:t>
            </a:r>
          </a:p>
          <a:p>
            <a:pPr marL="69750" indent="-69750" fontAlgn="auto">
              <a:spcBef>
                <a:spcPts val="0"/>
              </a:spcBef>
              <a:spcAft>
                <a:spcPts val="0"/>
              </a:spcAft>
              <a:buFont typeface="Wingdings" charset="2"/>
              <a:buChar char="§"/>
            </a:pPr>
            <a:r>
              <a:rPr lang="en-US" sz="1300" b="1" dirty="0">
                <a:solidFill>
                  <a:prstClr val="white"/>
                </a:solidFill>
                <a:latin typeface="Calibri" panose="020F0502020204030204"/>
              </a:rPr>
              <a:t>Meets MOSID </a:t>
            </a:r>
          </a:p>
          <a:p>
            <a:pPr fontAlgn="auto">
              <a:spcBef>
                <a:spcPts val="0"/>
              </a:spcBef>
              <a:spcAft>
                <a:spcPts val="0"/>
              </a:spcAft>
            </a:pPr>
            <a:r>
              <a:rPr lang="en-US" sz="1300" b="1" dirty="0">
                <a:solidFill>
                  <a:prstClr val="white"/>
                </a:solidFill>
                <a:latin typeface="Calibri" panose="020F0502020204030204"/>
              </a:rPr>
              <a:t>  standards</a:t>
            </a:r>
            <a:r>
              <a:rPr lang="en-US" sz="1300" b="1" baseline="30000" dirty="0">
                <a:solidFill>
                  <a:prstClr val="white"/>
                </a:solidFill>
                <a:latin typeface="Calibri" panose="020F0502020204030204"/>
              </a:rPr>
              <a:t>2</a:t>
            </a:r>
            <a:r>
              <a:rPr lang="en-US" sz="1300" b="1" dirty="0">
                <a:solidFill>
                  <a:prstClr val="white"/>
                </a:solidFill>
                <a:latin typeface="Calibri" panose="020F0502020204030204"/>
              </a:rPr>
              <a:t>?</a:t>
            </a:r>
          </a:p>
        </p:txBody>
      </p:sp>
      <p:sp>
        <p:nvSpPr>
          <p:cNvPr id="72" name="TextBox 71"/>
          <p:cNvSpPr txBox="1"/>
          <p:nvPr/>
        </p:nvSpPr>
        <p:spPr>
          <a:xfrm>
            <a:off x="1081008" y="1469279"/>
            <a:ext cx="1579920" cy="276999"/>
          </a:xfrm>
          <a:prstGeom prst="rect">
            <a:avLst/>
          </a:prstGeom>
          <a:noFill/>
        </p:spPr>
        <p:txBody>
          <a:bodyPr wrap="none" rtlCol="0">
            <a:spAutoFit/>
          </a:bodyPr>
          <a:lstStyle/>
          <a:p>
            <a:pPr fontAlgn="auto">
              <a:spcBef>
                <a:spcPts val="0"/>
              </a:spcBef>
              <a:spcAft>
                <a:spcPts val="0"/>
              </a:spcAft>
            </a:pPr>
            <a:r>
              <a:rPr lang="en-CA" sz="1200" b="1" dirty="0">
                <a:solidFill>
                  <a:prstClr val="white"/>
                </a:solidFill>
                <a:effectLst>
                  <a:outerShdw blurRad="38100" dist="38100" dir="2700000" algn="tl">
                    <a:srgbClr val="000000">
                      <a:alpha val="43137"/>
                    </a:srgbClr>
                  </a:outerShdw>
                </a:effectLst>
                <a:latin typeface="Calibri" panose="020F0502020204030204"/>
              </a:rPr>
              <a:t>CF HLTH SVCS CENTRE</a:t>
            </a:r>
          </a:p>
        </p:txBody>
      </p:sp>
      <p:sp>
        <p:nvSpPr>
          <p:cNvPr id="73" name="Rectangle 72"/>
          <p:cNvSpPr/>
          <p:nvPr/>
        </p:nvSpPr>
        <p:spPr>
          <a:xfrm>
            <a:off x="1065809" y="1744988"/>
            <a:ext cx="1682825" cy="1615827"/>
          </a:xfrm>
          <a:prstGeom prst="rect">
            <a:avLst/>
          </a:prstGeom>
        </p:spPr>
        <p:txBody>
          <a:bodyPr wrap="square">
            <a:spAutoFit/>
          </a:bodyPr>
          <a:lstStyle/>
          <a:p>
            <a:pPr fontAlgn="auto">
              <a:spcBef>
                <a:spcPts val="0"/>
              </a:spcBef>
              <a:spcAft>
                <a:spcPts val="0"/>
              </a:spcAft>
            </a:pPr>
            <a:r>
              <a:rPr lang="en-US" sz="1100" b="1" u="sng" dirty="0">
                <a:solidFill>
                  <a:prstClr val="white"/>
                </a:solidFill>
                <a:latin typeface="Calibri" panose="020F0502020204030204"/>
              </a:rPr>
              <a:t>PHA 1 and 2</a:t>
            </a:r>
          </a:p>
          <a:p>
            <a:pPr marL="285750" indent="-285750" fontAlgn="auto">
              <a:spcBef>
                <a:spcPts val="0"/>
              </a:spcBef>
              <a:spcAft>
                <a:spcPts val="0"/>
              </a:spcAft>
              <a:buFont typeface="Courier New" panose="02070309020205020404" pitchFamily="49" charset="0"/>
              <a:buChar char="o"/>
            </a:pPr>
            <a:r>
              <a:rPr lang="en-US" sz="1100" b="1" dirty="0">
                <a:solidFill>
                  <a:prstClr val="white"/>
                </a:solidFill>
                <a:latin typeface="Calibri" panose="020F0502020204030204"/>
              </a:rPr>
              <a:t>No change in med cat</a:t>
            </a:r>
          </a:p>
          <a:p>
            <a:pPr marL="285750" indent="-285750" fontAlgn="auto">
              <a:spcBef>
                <a:spcPts val="0"/>
              </a:spcBef>
              <a:spcAft>
                <a:spcPts val="0"/>
              </a:spcAft>
              <a:buFont typeface="Courier New" panose="02070309020205020404" pitchFamily="49" charset="0"/>
              <a:buChar char="o"/>
            </a:pPr>
            <a:r>
              <a:rPr lang="en-US" sz="1100" b="1" dirty="0" err="1">
                <a:solidFill>
                  <a:prstClr val="white"/>
                </a:solidFill>
                <a:latin typeface="Calibri" panose="020F0502020204030204"/>
              </a:rPr>
              <a:t>TCat</a:t>
            </a:r>
            <a:r>
              <a:rPr lang="en-US" sz="1100" b="1" dirty="0">
                <a:solidFill>
                  <a:prstClr val="white"/>
                </a:solidFill>
                <a:latin typeface="Calibri" panose="020F0502020204030204"/>
              </a:rPr>
              <a:t> (CF 2088)</a:t>
            </a:r>
          </a:p>
          <a:p>
            <a:pPr marL="285750" indent="-285750" fontAlgn="auto">
              <a:spcBef>
                <a:spcPts val="0"/>
              </a:spcBef>
              <a:spcAft>
                <a:spcPts val="0"/>
              </a:spcAft>
              <a:buFont typeface="Courier New" panose="02070309020205020404" pitchFamily="49" charset="0"/>
              <a:buChar char="o"/>
            </a:pPr>
            <a:r>
              <a:rPr lang="en-US" sz="1100" b="1" dirty="0" err="1">
                <a:solidFill>
                  <a:prstClr val="white"/>
                </a:solidFill>
                <a:latin typeface="Calibri" panose="020F0502020204030204"/>
              </a:rPr>
              <a:t>PCat</a:t>
            </a:r>
            <a:r>
              <a:rPr lang="en-US" sz="1100" b="1" dirty="0">
                <a:solidFill>
                  <a:prstClr val="white"/>
                </a:solidFill>
                <a:latin typeface="Calibri" panose="020F0502020204030204"/>
              </a:rPr>
              <a:t> (CFHIS chit)</a:t>
            </a:r>
          </a:p>
          <a:p>
            <a:pPr marL="285750" indent="-285750" fontAlgn="auto">
              <a:spcBef>
                <a:spcPts val="0"/>
              </a:spcBef>
              <a:spcAft>
                <a:spcPts val="0"/>
              </a:spcAft>
              <a:buFont typeface="Courier New" panose="02070309020205020404" pitchFamily="49" charset="0"/>
              <a:buChar char="o"/>
            </a:pPr>
            <a:r>
              <a:rPr lang="en-US" sz="1100" b="1" dirty="0">
                <a:solidFill>
                  <a:prstClr val="white"/>
                </a:solidFill>
                <a:latin typeface="Calibri" panose="020F0502020204030204"/>
              </a:rPr>
              <a:t>+/- ASCS/CDM decision</a:t>
            </a:r>
          </a:p>
          <a:p>
            <a:pPr marL="285750" indent="-285750" fontAlgn="auto">
              <a:spcBef>
                <a:spcPts val="0"/>
              </a:spcBef>
              <a:spcAft>
                <a:spcPts val="0"/>
              </a:spcAft>
              <a:buFont typeface="Courier New" panose="02070309020205020404" pitchFamily="49" charset="0"/>
              <a:buChar char="o"/>
            </a:pPr>
            <a:r>
              <a:rPr lang="en-US" sz="1100" b="1" dirty="0">
                <a:solidFill>
                  <a:prstClr val="white"/>
                </a:solidFill>
                <a:latin typeface="Calibri" panose="020F0502020204030204"/>
              </a:rPr>
              <a:t>B/</a:t>
            </a:r>
            <a:r>
              <a:rPr lang="en-US" sz="1100" b="1" dirty="0" err="1">
                <a:solidFill>
                  <a:prstClr val="white"/>
                </a:solidFill>
                <a:latin typeface="Calibri" panose="020F0502020204030204"/>
              </a:rPr>
              <a:t>WSurg</a:t>
            </a:r>
            <a:r>
              <a:rPr lang="en-US" sz="1100" b="1" dirty="0">
                <a:solidFill>
                  <a:prstClr val="white"/>
                </a:solidFill>
                <a:latin typeface="Calibri" panose="020F0502020204030204"/>
              </a:rPr>
              <a:t> or delegate </a:t>
            </a:r>
          </a:p>
          <a:p>
            <a:pPr fontAlgn="auto">
              <a:spcBef>
                <a:spcPts val="0"/>
              </a:spcBef>
              <a:spcAft>
                <a:spcPts val="0"/>
              </a:spcAft>
            </a:pPr>
            <a:r>
              <a:rPr lang="en-US" sz="1100" b="1" dirty="0">
                <a:solidFill>
                  <a:prstClr val="white"/>
                </a:solidFill>
                <a:latin typeface="Calibri" panose="020F0502020204030204"/>
              </a:rPr>
              <a:t>         2</a:t>
            </a:r>
            <a:r>
              <a:rPr lang="en-US" sz="1100" b="1" baseline="30000" dirty="0">
                <a:solidFill>
                  <a:prstClr val="white"/>
                </a:solidFill>
                <a:latin typeface="Calibri" panose="020F0502020204030204"/>
              </a:rPr>
              <a:t>nd</a:t>
            </a:r>
            <a:r>
              <a:rPr lang="en-US" sz="1100" b="1" dirty="0">
                <a:solidFill>
                  <a:prstClr val="white"/>
                </a:solidFill>
                <a:latin typeface="Calibri" panose="020F0502020204030204"/>
              </a:rPr>
              <a:t> signature</a:t>
            </a:r>
          </a:p>
        </p:txBody>
      </p:sp>
      <p:sp>
        <p:nvSpPr>
          <p:cNvPr id="74" name="TextBox 73"/>
          <p:cNvSpPr txBox="1"/>
          <p:nvPr/>
        </p:nvSpPr>
        <p:spPr>
          <a:xfrm>
            <a:off x="2771800" y="4658433"/>
            <a:ext cx="990912" cy="369332"/>
          </a:xfrm>
          <a:prstGeom prst="rect">
            <a:avLst/>
          </a:prstGeom>
          <a:noFill/>
        </p:spPr>
        <p:txBody>
          <a:bodyPr wrap="none" rtlCol="0">
            <a:spAutoFit/>
          </a:bodyPr>
          <a:lstStyle/>
          <a:p>
            <a:pPr fontAlgn="auto">
              <a:spcBef>
                <a:spcPts val="0"/>
              </a:spcBef>
              <a:spcAft>
                <a:spcPts val="0"/>
              </a:spcAft>
            </a:pPr>
            <a:r>
              <a:rPr lang="en-CA" b="1" dirty="0">
                <a:solidFill>
                  <a:prstClr val="white"/>
                </a:solidFill>
                <a:effectLst>
                  <a:outerShdw blurRad="38100" dist="38100" dir="2700000" algn="tl">
                    <a:srgbClr val="000000">
                      <a:alpha val="43137"/>
                    </a:srgbClr>
                  </a:outerShdw>
                </a:effectLst>
                <a:latin typeface="Calibri" panose="020F0502020204030204"/>
              </a:rPr>
              <a:t>UNIT CO</a:t>
            </a:r>
          </a:p>
        </p:txBody>
      </p:sp>
      <p:sp>
        <p:nvSpPr>
          <p:cNvPr id="75" name="TextBox 74"/>
          <p:cNvSpPr txBox="1"/>
          <p:nvPr/>
        </p:nvSpPr>
        <p:spPr>
          <a:xfrm>
            <a:off x="2610239" y="4938055"/>
            <a:ext cx="1601721" cy="600164"/>
          </a:xfrm>
          <a:prstGeom prst="rect">
            <a:avLst/>
          </a:prstGeom>
          <a:noFill/>
        </p:spPr>
        <p:txBody>
          <a:bodyPr wrap="none" rtlCol="0">
            <a:spAutoFit/>
          </a:bodyPr>
          <a:lstStyle/>
          <a:p>
            <a:pPr fontAlgn="auto">
              <a:spcBef>
                <a:spcPts val="0"/>
              </a:spcBef>
              <a:spcAft>
                <a:spcPts val="0"/>
              </a:spcAft>
            </a:pPr>
            <a:r>
              <a:rPr lang="en-CA" sz="1050" b="1" dirty="0">
                <a:solidFill>
                  <a:prstClr val="white"/>
                </a:solidFill>
                <a:latin typeface="Calibri" panose="020F0502020204030204"/>
              </a:rPr>
              <a:t>- </a:t>
            </a:r>
            <a:r>
              <a:rPr lang="en-CA" sz="1100" b="1" dirty="0">
                <a:solidFill>
                  <a:prstClr val="white"/>
                </a:solidFill>
                <a:latin typeface="Calibri" panose="020F0502020204030204"/>
              </a:rPr>
              <a:t>Reviews MELs</a:t>
            </a:r>
          </a:p>
          <a:p>
            <a:pPr fontAlgn="auto">
              <a:spcBef>
                <a:spcPts val="0"/>
              </a:spcBef>
              <a:spcAft>
                <a:spcPts val="0"/>
              </a:spcAft>
            </a:pPr>
            <a:r>
              <a:rPr lang="en-CA" sz="1100" b="1" dirty="0">
                <a:solidFill>
                  <a:prstClr val="white"/>
                </a:solidFill>
                <a:latin typeface="Calibri" panose="020F0502020204030204"/>
              </a:rPr>
              <a:t>- Discusses with </a:t>
            </a:r>
            <a:r>
              <a:rPr lang="en-CA" sz="1100" b="1" dirty="0" err="1">
                <a:solidFill>
                  <a:prstClr val="white"/>
                </a:solidFill>
                <a:latin typeface="Calibri" panose="020F0502020204030204"/>
              </a:rPr>
              <a:t>Mbr</a:t>
            </a:r>
            <a:endParaRPr lang="en-CA" sz="1100" b="1" dirty="0">
              <a:solidFill>
                <a:prstClr val="white"/>
              </a:solidFill>
              <a:latin typeface="Calibri" panose="020F0502020204030204"/>
            </a:endParaRPr>
          </a:p>
          <a:p>
            <a:pPr fontAlgn="auto">
              <a:spcBef>
                <a:spcPts val="0"/>
              </a:spcBef>
              <a:spcAft>
                <a:spcPts val="0"/>
              </a:spcAft>
            </a:pPr>
            <a:r>
              <a:rPr lang="en-CA" sz="1100" b="1" dirty="0">
                <a:solidFill>
                  <a:prstClr val="white"/>
                </a:solidFill>
                <a:latin typeface="Calibri" panose="020F0502020204030204"/>
              </a:rPr>
              <a:t>- CO &amp; </a:t>
            </a:r>
            <a:r>
              <a:rPr lang="en-CA" sz="1100" b="1" dirty="0" err="1">
                <a:solidFill>
                  <a:prstClr val="white"/>
                </a:solidFill>
                <a:latin typeface="Calibri" panose="020F0502020204030204"/>
              </a:rPr>
              <a:t>Mbr</a:t>
            </a:r>
            <a:r>
              <a:rPr lang="en-CA" sz="1100" b="1" dirty="0">
                <a:solidFill>
                  <a:prstClr val="white"/>
                </a:solidFill>
                <a:latin typeface="Calibri" panose="020F0502020204030204"/>
              </a:rPr>
              <a:t> sign CF 2088</a:t>
            </a:r>
          </a:p>
        </p:txBody>
      </p:sp>
      <p:sp>
        <p:nvSpPr>
          <p:cNvPr id="76" name="TextBox 75"/>
          <p:cNvSpPr txBox="1"/>
          <p:nvPr/>
        </p:nvSpPr>
        <p:spPr>
          <a:xfrm>
            <a:off x="8115135" y="2205964"/>
            <a:ext cx="831060" cy="523220"/>
          </a:xfrm>
          <a:prstGeom prst="rect">
            <a:avLst/>
          </a:prstGeom>
          <a:noFill/>
        </p:spPr>
        <p:txBody>
          <a:bodyPr wrap="none" rtlCol="0">
            <a:spAutoFit/>
          </a:bodyPr>
          <a:lstStyle/>
          <a:p>
            <a:pPr algn="ctr" fontAlgn="auto">
              <a:spcBef>
                <a:spcPts val="0"/>
              </a:spcBef>
              <a:spcAft>
                <a:spcPts val="0"/>
              </a:spcAft>
            </a:pPr>
            <a:r>
              <a:rPr lang="en-CA" sz="1400" b="1" dirty="0">
                <a:solidFill>
                  <a:prstClr val="white"/>
                </a:solidFill>
                <a:latin typeface="Calibri" panose="020F0502020204030204"/>
              </a:rPr>
              <a:t>Complex</a:t>
            </a:r>
          </a:p>
          <a:p>
            <a:pPr algn="ctr" fontAlgn="auto">
              <a:spcBef>
                <a:spcPts val="0"/>
              </a:spcBef>
              <a:spcAft>
                <a:spcPts val="0"/>
              </a:spcAft>
            </a:pPr>
            <a:r>
              <a:rPr lang="en-CA" sz="1400" b="1" dirty="0">
                <a:solidFill>
                  <a:prstClr val="white"/>
                </a:solidFill>
                <a:latin typeface="Calibri" panose="020F0502020204030204"/>
              </a:rPr>
              <a:t>Care?</a:t>
            </a:r>
          </a:p>
        </p:txBody>
      </p:sp>
      <p:sp>
        <p:nvSpPr>
          <p:cNvPr id="77" name="TextBox 76"/>
          <p:cNvSpPr txBox="1"/>
          <p:nvPr/>
        </p:nvSpPr>
        <p:spPr>
          <a:xfrm>
            <a:off x="8481379" y="3177423"/>
            <a:ext cx="464815" cy="307777"/>
          </a:xfrm>
          <a:prstGeom prst="rect">
            <a:avLst/>
          </a:prstGeom>
          <a:noFill/>
        </p:spPr>
        <p:txBody>
          <a:bodyPr wrap="square" rtlCol="0">
            <a:spAutoFit/>
          </a:bodyPr>
          <a:lstStyle/>
          <a:p>
            <a:pPr fontAlgn="auto">
              <a:spcBef>
                <a:spcPts val="0"/>
              </a:spcBef>
              <a:spcAft>
                <a:spcPts val="0"/>
              </a:spcAft>
            </a:pPr>
            <a:r>
              <a:rPr lang="en-US" sz="1400" b="1" dirty="0">
                <a:solidFill>
                  <a:prstClr val="black"/>
                </a:solidFill>
                <a:effectLst>
                  <a:outerShdw blurRad="38100" dist="38100" dir="2700000" algn="tl">
                    <a:srgbClr val="000000">
                      <a:alpha val="43137"/>
                    </a:srgbClr>
                  </a:outerShdw>
                </a:effectLst>
                <a:latin typeface="Calibri" panose="020F0502020204030204"/>
              </a:rPr>
              <a:t>NO</a:t>
            </a:r>
          </a:p>
        </p:txBody>
      </p:sp>
      <p:sp>
        <p:nvSpPr>
          <p:cNvPr id="78" name="TextBox 77"/>
          <p:cNvSpPr txBox="1"/>
          <p:nvPr/>
        </p:nvSpPr>
        <p:spPr>
          <a:xfrm>
            <a:off x="7176790" y="1416943"/>
            <a:ext cx="590814" cy="307777"/>
          </a:xfrm>
          <a:prstGeom prst="rect">
            <a:avLst/>
          </a:prstGeom>
          <a:noFill/>
        </p:spPr>
        <p:txBody>
          <a:bodyPr wrap="square" rtlCol="0">
            <a:spAutoFit/>
          </a:bodyPr>
          <a:lstStyle/>
          <a:p>
            <a:pPr fontAlgn="auto">
              <a:spcBef>
                <a:spcPts val="0"/>
              </a:spcBef>
              <a:spcAft>
                <a:spcPts val="0"/>
              </a:spcAft>
            </a:pPr>
            <a:r>
              <a:rPr lang="en-US" sz="1400" b="1" dirty="0">
                <a:solidFill>
                  <a:prstClr val="black"/>
                </a:solidFill>
                <a:effectLst>
                  <a:outerShdw blurRad="38100" dist="38100" dir="2700000" algn="tl">
                    <a:srgbClr val="000000">
                      <a:alpha val="43137"/>
                    </a:srgbClr>
                  </a:outerShdw>
                </a:effectLst>
                <a:latin typeface="Calibri" panose="020F0502020204030204"/>
              </a:rPr>
              <a:t>NO</a:t>
            </a:r>
          </a:p>
        </p:txBody>
      </p:sp>
      <p:sp>
        <p:nvSpPr>
          <p:cNvPr id="79" name="Rectangle 78"/>
          <p:cNvSpPr/>
          <p:nvPr/>
        </p:nvSpPr>
        <p:spPr>
          <a:xfrm>
            <a:off x="7101" y="2092820"/>
            <a:ext cx="771365" cy="646331"/>
          </a:xfrm>
          <a:prstGeom prst="rect">
            <a:avLst/>
          </a:prstGeom>
        </p:spPr>
        <p:txBody>
          <a:bodyPr wrap="none">
            <a:spAutoFit/>
          </a:bodyPr>
          <a:lstStyle/>
          <a:p>
            <a:pPr algn="ctr" fontAlgn="auto">
              <a:spcBef>
                <a:spcPts val="0"/>
              </a:spcBef>
              <a:spcAft>
                <a:spcPts val="0"/>
              </a:spcAft>
            </a:pPr>
            <a:r>
              <a:rPr lang="en-US" sz="1200" b="1" dirty="0">
                <a:solidFill>
                  <a:prstClr val="black"/>
                </a:solidFill>
                <a:effectLst>
                  <a:outerShdw blurRad="38100" dist="38100" dir="2700000" algn="tl">
                    <a:srgbClr val="000000">
                      <a:alpha val="43137"/>
                    </a:srgbClr>
                  </a:outerShdw>
                </a:effectLst>
                <a:latin typeface="Calibri" panose="020F0502020204030204"/>
              </a:rPr>
              <a:t>Member </a:t>
            </a:r>
          </a:p>
          <a:p>
            <a:pPr algn="ctr" fontAlgn="auto">
              <a:spcBef>
                <a:spcPts val="0"/>
              </a:spcBef>
              <a:spcAft>
                <a:spcPts val="0"/>
              </a:spcAft>
            </a:pPr>
            <a:r>
              <a:rPr lang="en-US" sz="1200" b="1" dirty="0">
                <a:solidFill>
                  <a:prstClr val="black"/>
                </a:solidFill>
                <a:effectLst>
                  <a:outerShdw blurRad="38100" dist="38100" dir="2700000" algn="tl">
                    <a:srgbClr val="000000">
                      <a:alpha val="43137"/>
                    </a:srgbClr>
                  </a:outerShdw>
                </a:effectLst>
                <a:latin typeface="Calibri" panose="020F0502020204030204"/>
              </a:rPr>
              <a:t>Ill or </a:t>
            </a:r>
          </a:p>
          <a:p>
            <a:pPr algn="ctr" fontAlgn="auto">
              <a:spcBef>
                <a:spcPts val="0"/>
              </a:spcBef>
              <a:spcAft>
                <a:spcPts val="0"/>
              </a:spcAft>
            </a:pPr>
            <a:r>
              <a:rPr lang="en-US" sz="1200" b="1" dirty="0">
                <a:solidFill>
                  <a:prstClr val="black"/>
                </a:solidFill>
                <a:effectLst>
                  <a:outerShdw blurRad="38100" dist="38100" dir="2700000" algn="tl">
                    <a:srgbClr val="000000">
                      <a:alpha val="43137"/>
                    </a:srgbClr>
                  </a:outerShdw>
                </a:effectLst>
                <a:latin typeface="Calibri" panose="020F0502020204030204"/>
              </a:rPr>
              <a:t>injured</a:t>
            </a:r>
          </a:p>
        </p:txBody>
      </p:sp>
      <p:sp>
        <p:nvSpPr>
          <p:cNvPr id="53" name="TextBox 52"/>
          <p:cNvSpPr txBox="1"/>
          <p:nvPr/>
        </p:nvSpPr>
        <p:spPr>
          <a:xfrm>
            <a:off x="-93410" y="4491430"/>
            <a:ext cx="2813591" cy="2169825"/>
          </a:xfrm>
          <a:prstGeom prst="rect">
            <a:avLst/>
          </a:prstGeom>
          <a:noFill/>
        </p:spPr>
        <p:txBody>
          <a:bodyPr wrap="none" rtlCol="0">
            <a:spAutoFit/>
          </a:bodyPr>
          <a:lstStyle/>
          <a:p>
            <a:pPr marL="171450" indent="-171450">
              <a:buFont typeface="Wingdings" panose="05000000000000000000" pitchFamily="2" charset="2"/>
              <a:buChar char="q"/>
            </a:pPr>
            <a:r>
              <a:rPr lang="en-CA" sz="900" b="1" dirty="0"/>
              <a:t>AR/MEL:</a:t>
            </a:r>
            <a:r>
              <a:rPr lang="en-CA" sz="900" dirty="0"/>
              <a:t> Admin review of MELs</a:t>
            </a:r>
          </a:p>
          <a:p>
            <a:pPr marL="171450" indent="-171450">
              <a:buFont typeface="Wingdings" panose="05000000000000000000" pitchFamily="2" charset="2"/>
              <a:buChar char="q"/>
            </a:pPr>
            <a:r>
              <a:rPr lang="en-CA" sz="900" b="1" dirty="0"/>
              <a:t>ASCS:     </a:t>
            </a:r>
            <a:r>
              <a:rPr lang="en-CA" sz="900" dirty="0"/>
              <a:t>Aeromedical Standards &amp; Clinical </a:t>
            </a:r>
          </a:p>
          <a:p>
            <a:r>
              <a:rPr lang="en-CA" sz="900" dirty="0"/>
              <a:t>                      Services</a:t>
            </a:r>
          </a:p>
          <a:p>
            <a:pPr marL="171450" indent="-171450">
              <a:buFont typeface="Wingdings" panose="05000000000000000000" pitchFamily="2" charset="2"/>
              <a:buChar char="q"/>
            </a:pPr>
            <a:r>
              <a:rPr lang="en-CA" sz="900" b="1" dirty="0"/>
              <a:t>CDM:      </a:t>
            </a:r>
            <a:r>
              <a:rPr lang="en-CA" sz="900" dirty="0"/>
              <a:t>Consultant Dive Medicine</a:t>
            </a:r>
          </a:p>
          <a:p>
            <a:pPr marL="171450" indent="-171450">
              <a:buFont typeface="Wingdings" panose="05000000000000000000" pitchFamily="2" charset="2"/>
              <a:buChar char="q"/>
            </a:pPr>
            <a:r>
              <a:rPr lang="en-CA" sz="900" b="1" dirty="0"/>
              <a:t>CFHIS:   </a:t>
            </a:r>
            <a:r>
              <a:rPr lang="en-CA" sz="900" dirty="0"/>
              <a:t>Canadian Forces Health Information </a:t>
            </a:r>
          </a:p>
          <a:p>
            <a:r>
              <a:rPr lang="en-CA" sz="900" dirty="0"/>
              <a:t>                     System</a:t>
            </a:r>
          </a:p>
          <a:p>
            <a:pPr marL="171450" indent="-171450">
              <a:buFont typeface="Wingdings" panose="05000000000000000000" pitchFamily="2" charset="2"/>
              <a:buChar char="q"/>
            </a:pPr>
            <a:r>
              <a:rPr lang="en-CA" sz="900" b="1" dirty="0"/>
              <a:t>DMCA:  </a:t>
            </a:r>
            <a:r>
              <a:rPr lang="en-CA" sz="900" dirty="0"/>
              <a:t>Director Military Careers Administration</a:t>
            </a:r>
          </a:p>
          <a:p>
            <a:pPr marL="171450" indent="-171450">
              <a:buFont typeface="Wingdings" panose="05000000000000000000" pitchFamily="2" charset="2"/>
              <a:buChar char="q"/>
            </a:pPr>
            <a:r>
              <a:rPr lang="en-CA" sz="900" b="1" dirty="0"/>
              <a:t>ITP:        </a:t>
            </a:r>
            <a:r>
              <a:rPr lang="en-CA" sz="900" dirty="0"/>
              <a:t>Integrated Transition Plan</a:t>
            </a:r>
          </a:p>
          <a:p>
            <a:pPr marL="171450" indent="-171450">
              <a:buFont typeface="Wingdings" panose="05000000000000000000" pitchFamily="2" charset="2"/>
              <a:buChar char="q"/>
            </a:pPr>
            <a:r>
              <a:rPr lang="en-CA" sz="900" b="1" dirty="0"/>
              <a:t>MEL:      </a:t>
            </a:r>
            <a:r>
              <a:rPr lang="en-CA" sz="900" dirty="0"/>
              <a:t>Medical Employment Limitation</a:t>
            </a:r>
          </a:p>
          <a:p>
            <a:pPr marL="171450" indent="-171450">
              <a:buFont typeface="Wingdings" panose="05000000000000000000" pitchFamily="2" charset="2"/>
              <a:buChar char="q"/>
            </a:pPr>
            <a:r>
              <a:rPr lang="en-CA" sz="900" b="1" dirty="0"/>
              <a:t>MOSID: </a:t>
            </a:r>
            <a:r>
              <a:rPr lang="en-CA" sz="900" dirty="0"/>
              <a:t>Military Occupational Structure ID</a:t>
            </a:r>
          </a:p>
          <a:p>
            <a:pPr marL="171450" indent="-171450">
              <a:buFont typeface="Wingdings" panose="05000000000000000000" pitchFamily="2" charset="2"/>
              <a:buChar char="q"/>
            </a:pPr>
            <a:r>
              <a:rPr lang="en-CA" sz="900" b="1" dirty="0"/>
              <a:t>PCAT:    </a:t>
            </a:r>
            <a:r>
              <a:rPr lang="en-CA" sz="900" dirty="0"/>
              <a:t>Permanent Category</a:t>
            </a:r>
          </a:p>
          <a:p>
            <a:pPr marL="171450" indent="-171450">
              <a:buFont typeface="Wingdings" panose="05000000000000000000" pitchFamily="2" charset="2"/>
              <a:buChar char="q"/>
            </a:pPr>
            <a:r>
              <a:rPr lang="en-CA" sz="900" b="1" dirty="0"/>
              <a:t>TCAT:    </a:t>
            </a:r>
            <a:r>
              <a:rPr lang="en-CA" sz="900" dirty="0"/>
              <a:t>Temporary Category</a:t>
            </a:r>
          </a:p>
          <a:p>
            <a:pPr marL="171450" indent="-171450">
              <a:buFont typeface="Wingdings" panose="05000000000000000000" pitchFamily="2" charset="2"/>
              <a:buChar char="q"/>
            </a:pPr>
            <a:r>
              <a:rPr lang="en-CA" sz="900" b="1" dirty="0"/>
              <a:t>PHA:      </a:t>
            </a:r>
            <a:r>
              <a:rPr lang="en-CA" sz="900" dirty="0"/>
              <a:t>Periodic Health Assessment</a:t>
            </a:r>
          </a:p>
          <a:p>
            <a:pPr marL="171450" indent="-171450">
              <a:buFont typeface="Wingdings" panose="05000000000000000000" pitchFamily="2" charset="2"/>
              <a:buChar char="q"/>
            </a:pPr>
            <a:r>
              <a:rPr lang="en-CA" sz="900" b="1" dirty="0" err="1"/>
              <a:t>UoS</a:t>
            </a:r>
            <a:r>
              <a:rPr lang="en-CA" sz="900" b="1" dirty="0"/>
              <a:t>:      </a:t>
            </a:r>
            <a:r>
              <a:rPr lang="en-CA" sz="900" dirty="0"/>
              <a:t>Universality of Service</a:t>
            </a:r>
          </a:p>
          <a:p>
            <a:pPr marL="171450" indent="-171450">
              <a:buFont typeface="Wingdings" panose="05000000000000000000" pitchFamily="2" charset="2"/>
              <a:buChar char="q"/>
            </a:pPr>
            <a:endParaRPr lang="en-CA" sz="900" dirty="0"/>
          </a:p>
        </p:txBody>
      </p:sp>
      <p:sp>
        <p:nvSpPr>
          <p:cNvPr id="54" name="TextBox 53"/>
          <p:cNvSpPr txBox="1"/>
          <p:nvPr/>
        </p:nvSpPr>
        <p:spPr>
          <a:xfrm>
            <a:off x="2248310" y="6279878"/>
            <a:ext cx="4985977" cy="553998"/>
          </a:xfrm>
          <a:prstGeom prst="rect">
            <a:avLst/>
          </a:prstGeom>
          <a:noFill/>
        </p:spPr>
        <p:txBody>
          <a:bodyPr wrap="square" rtlCol="0">
            <a:spAutoFit/>
          </a:bodyPr>
          <a:lstStyle/>
          <a:p>
            <a:r>
              <a:rPr lang="en-US" sz="1000" b="1" u="sng" dirty="0"/>
              <a:t>Notes:</a:t>
            </a:r>
          </a:p>
          <a:p>
            <a:r>
              <a:rPr lang="en-US" sz="1000" dirty="0"/>
              <a:t>1. DAOD 5023-1, Minimum Operational Standards Related to Universality of Service</a:t>
            </a:r>
          </a:p>
          <a:p>
            <a:r>
              <a:rPr lang="en-US" sz="1000" dirty="0"/>
              <a:t>2.  CFP 154 Annex D MO SID Task Statements.</a:t>
            </a:r>
          </a:p>
        </p:txBody>
      </p:sp>
      <p:sp>
        <p:nvSpPr>
          <p:cNvPr id="55" name="TextBox 54"/>
          <p:cNvSpPr txBox="1"/>
          <p:nvPr/>
        </p:nvSpPr>
        <p:spPr>
          <a:xfrm>
            <a:off x="7066880" y="4941168"/>
            <a:ext cx="2771209" cy="1815882"/>
          </a:xfrm>
          <a:prstGeom prst="rect">
            <a:avLst/>
          </a:prstGeom>
          <a:noFill/>
        </p:spPr>
        <p:txBody>
          <a:bodyPr wrap="square" rtlCol="0">
            <a:spAutoFit/>
          </a:bodyPr>
          <a:lstStyle/>
          <a:p>
            <a:r>
              <a:rPr lang="en-US" sz="800" b="1" u="sng" dirty="0"/>
              <a:t>Forms:</a:t>
            </a:r>
          </a:p>
          <a:p>
            <a:r>
              <a:rPr lang="en-US" sz="800" b="1" dirty="0"/>
              <a:t>CFHIS Chit</a:t>
            </a:r>
          </a:p>
          <a:p>
            <a:pPr marL="171450" indent="-171450">
              <a:buFont typeface="Arial" charset="0"/>
              <a:buChar char="•"/>
            </a:pPr>
            <a:r>
              <a:rPr lang="en-US" sz="800" dirty="0"/>
              <a:t>First document to Inform Unit CO of </a:t>
            </a:r>
          </a:p>
          <a:p>
            <a:r>
              <a:rPr lang="en-US" sz="800" dirty="0"/>
              <a:t>      MELs assigned by clinician that are </a:t>
            </a:r>
          </a:p>
          <a:p>
            <a:r>
              <a:rPr lang="en-US" sz="800" dirty="0"/>
              <a:t>      pending approval by B/W </a:t>
            </a:r>
            <a:r>
              <a:rPr lang="en-US" sz="800" dirty="0" err="1"/>
              <a:t>Surg</a:t>
            </a:r>
            <a:r>
              <a:rPr lang="en-US" sz="800" dirty="0"/>
              <a:t> or </a:t>
            </a:r>
          </a:p>
          <a:p>
            <a:r>
              <a:rPr lang="en-US" sz="800" dirty="0"/>
              <a:t>      </a:t>
            </a:r>
            <a:r>
              <a:rPr lang="en-US" sz="800" dirty="0" err="1"/>
              <a:t>DMedPol</a:t>
            </a:r>
            <a:r>
              <a:rPr lang="en-US" sz="800" dirty="0"/>
              <a:t>.</a:t>
            </a:r>
          </a:p>
          <a:p>
            <a:r>
              <a:rPr lang="en-US" sz="800" b="1" dirty="0"/>
              <a:t>CF 2088</a:t>
            </a:r>
          </a:p>
          <a:p>
            <a:pPr marL="171450" indent="-171450">
              <a:buFont typeface="Arial" charset="0"/>
              <a:buChar char="•"/>
            </a:pPr>
            <a:r>
              <a:rPr lang="en-US" sz="800" dirty="0" err="1"/>
              <a:t>TCat</a:t>
            </a:r>
            <a:r>
              <a:rPr lang="en-US" sz="800" dirty="0"/>
              <a:t> and MELs are approved by B/W </a:t>
            </a:r>
          </a:p>
          <a:p>
            <a:r>
              <a:rPr lang="en-US" sz="800" dirty="0"/>
              <a:t>      </a:t>
            </a:r>
            <a:r>
              <a:rPr lang="en-US" sz="800" dirty="0" err="1"/>
              <a:t>Surg</a:t>
            </a:r>
            <a:r>
              <a:rPr lang="en-US" sz="800" dirty="0"/>
              <a:t> and ready for CO’s review and </a:t>
            </a:r>
          </a:p>
          <a:p>
            <a:r>
              <a:rPr lang="en-US" sz="800" dirty="0"/>
              <a:t>      decision.</a:t>
            </a:r>
          </a:p>
          <a:p>
            <a:r>
              <a:rPr lang="en-US" sz="800" b="1" dirty="0"/>
              <a:t>DND 4345</a:t>
            </a:r>
          </a:p>
          <a:p>
            <a:pPr marL="171450" indent="-171450">
              <a:buFont typeface="Arial" charset="0"/>
              <a:buChar char="•"/>
            </a:pPr>
            <a:r>
              <a:rPr lang="en-US" sz="800" dirty="0" err="1"/>
              <a:t>TCat</a:t>
            </a:r>
            <a:r>
              <a:rPr lang="en-US" sz="800" dirty="0"/>
              <a:t> or </a:t>
            </a:r>
            <a:r>
              <a:rPr lang="en-US" sz="800" dirty="0" err="1"/>
              <a:t>PCat</a:t>
            </a:r>
            <a:r>
              <a:rPr lang="en-US" sz="800" dirty="0"/>
              <a:t> changes by D Med Pol </a:t>
            </a:r>
          </a:p>
          <a:p>
            <a:r>
              <a:rPr lang="en-US" sz="800" dirty="0"/>
              <a:t>      that require DMCA or CO decision.</a:t>
            </a:r>
          </a:p>
          <a:p>
            <a:endParaRPr lang="en-US" sz="800" dirty="0"/>
          </a:p>
        </p:txBody>
      </p:sp>
      <p:sp>
        <p:nvSpPr>
          <p:cNvPr id="56" name="Rounded Rectangle 55"/>
          <p:cNvSpPr/>
          <p:nvPr/>
        </p:nvSpPr>
        <p:spPr>
          <a:xfrm>
            <a:off x="8137739" y="260648"/>
            <a:ext cx="762692"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600" b="1" dirty="0">
              <a:solidFill>
                <a:prstClr val="white"/>
              </a:solidFill>
            </a:endParaRPr>
          </a:p>
        </p:txBody>
      </p:sp>
      <p:sp>
        <p:nvSpPr>
          <p:cNvPr id="57" name="TextBox 56"/>
          <p:cNvSpPr txBox="1"/>
          <p:nvPr/>
        </p:nvSpPr>
        <p:spPr>
          <a:xfrm>
            <a:off x="8100392" y="540280"/>
            <a:ext cx="817275" cy="307777"/>
          </a:xfrm>
          <a:prstGeom prst="rect">
            <a:avLst/>
          </a:prstGeom>
          <a:noFill/>
        </p:spPr>
        <p:txBody>
          <a:bodyPr wrap="none" rtlCol="0">
            <a:spAutoFit/>
          </a:bodyPr>
          <a:lstStyle/>
          <a:p>
            <a:pPr fontAlgn="auto">
              <a:spcBef>
                <a:spcPts val="0"/>
              </a:spcBef>
              <a:spcAft>
                <a:spcPts val="0"/>
              </a:spcAft>
            </a:pPr>
            <a:r>
              <a:rPr lang="en-CA" sz="1400" b="1" dirty="0">
                <a:solidFill>
                  <a:prstClr val="white"/>
                </a:solidFill>
                <a:latin typeface="Calibri" panose="020F0502020204030204"/>
              </a:rPr>
              <a:t>RELEASE</a:t>
            </a:r>
          </a:p>
        </p:txBody>
      </p:sp>
      <p:sp>
        <p:nvSpPr>
          <p:cNvPr id="58" name="Rectangle 57"/>
          <p:cNvSpPr/>
          <p:nvPr/>
        </p:nvSpPr>
        <p:spPr>
          <a:xfrm>
            <a:off x="161169" y="287807"/>
            <a:ext cx="1288238" cy="369332"/>
          </a:xfrm>
          <a:prstGeom prst="rect">
            <a:avLst/>
          </a:prstGeom>
        </p:spPr>
        <p:txBody>
          <a:bodyPr wrap="none">
            <a:spAutoFit/>
          </a:bodyPr>
          <a:lstStyle/>
          <a:p>
            <a:r>
              <a:rPr lang="en-US" sz="1400" i="1" dirty="0">
                <a:solidFill>
                  <a:srgbClr val="FF0000"/>
                </a:solidFill>
                <a:latin typeface="Calibri" panose="020F0502020204030204"/>
              </a:rPr>
              <a:t>(2017 Version)</a:t>
            </a:r>
            <a:r>
              <a:rPr lang="en-US" i="1" dirty="0">
                <a:solidFill>
                  <a:srgbClr val="FF0000"/>
                </a:solidFill>
                <a:latin typeface="Calibri" panose="020F0502020204030204"/>
              </a:rPr>
              <a:t> </a:t>
            </a:r>
            <a:endParaRPr lang="en-CA" sz="1400" i="1" dirty="0">
              <a:solidFill>
                <a:srgbClr val="FF0000"/>
              </a:solidFill>
            </a:endParaRPr>
          </a:p>
        </p:txBody>
      </p:sp>
    </p:spTree>
    <p:extLst>
      <p:ext uri="{BB962C8B-B14F-4D97-AF65-F5344CB8AC3E}">
        <p14:creationId xmlns:p14="http://schemas.microsoft.com/office/powerpoint/2010/main" val="32390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6253" y="857250"/>
          <a:ext cx="8855243" cy="5884113"/>
        </p:xfrm>
        <a:graphic>
          <a:graphicData uri="http://schemas.openxmlformats.org/drawingml/2006/table">
            <a:tbl>
              <a:tblPr firstRow="1" bandRow="1">
                <a:tableStyleId>{5C22544A-7EE6-4342-B048-85BDC9FD1C3A}</a:tableStyleId>
              </a:tblPr>
              <a:tblGrid>
                <a:gridCol w="718914">
                  <a:extLst>
                    <a:ext uri="{9D8B030D-6E8A-4147-A177-3AD203B41FA5}">
                      <a16:colId xmlns:a16="http://schemas.microsoft.com/office/drawing/2014/main" val="20000"/>
                    </a:ext>
                  </a:extLst>
                </a:gridCol>
                <a:gridCol w="1482864">
                  <a:extLst>
                    <a:ext uri="{9D8B030D-6E8A-4147-A177-3AD203B41FA5}">
                      <a16:colId xmlns:a16="http://schemas.microsoft.com/office/drawing/2014/main" val="20001"/>
                    </a:ext>
                  </a:extLst>
                </a:gridCol>
                <a:gridCol w="6653465">
                  <a:extLst>
                    <a:ext uri="{9D8B030D-6E8A-4147-A177-3AD203B41FA5}">
                      <a16:colId xmlns:a16="http://schemas.microsoft.com/office/drawing/2014/main" val="20002"/>
                    </a:ext>
                  </a:extLst>
                </a:gridCol>
              </a:tblGrid>
              <a:tr h="503596">
                <a:tc>
                  <a:txBody>
                    <a:bodyPr/>
                    <a:lstStyle/>
                    <a:p>
                      <a:r>
                        <a:rPr lang="en-CA" sz="1200" dirty="0"/>
                        <a:t>Release</a:t>
                      </a:r>
                      <a:r>
                        <a:rPr lang="en-CA" sz="1200" baseline="0" dirty="0"/>
                        <a:t> Item</a:t>
                      </a:r>
                      <a:endParaRPr lang="en-CA" sz="1200" dirty="0"/>
                    </a:p>
                  </a:txBody>
                  <a:tcPr marL="68580" marR="68580" marT="34290" marB="34290"/>
                </a:tc>
                <a:tc>
                  <a:txBody>
                    <a:bodyPr/>
                    <a:lstStyle/>
                    <a:p>
                      <a:r>
                        <a:rPr lang="en-CA" sz="1200" dirty="0"/>
                        <a:t>Category</a:t>
                      </a:r>
                    </a:p>
                  </a:txBody>
                  <a:tcPr marL="68580" marR="68580" marT="34290" marB="34290"/>
                </a:tc>
                <a:tc>
                  <a:txBody>
                    <a:bodyPr/>
                    <a:lstStyle/>
                    <a:p>
                      <a:r>
                        <a:rPr lang="en-CA" sz="1200" dirty="0"/>
                        <a:t>Reasons for Release  </a:t>
                      </a:r>
                      <a:r>
                        <a:rPr lang="en-CA" sz="1200" dirty="0">
                          <a:hlinkClick r:id="rId3"/>
                        </a:rPr>
                        <a:t>QR&amp;O 15.01</a:t>
                      </a:r>
                      <a:endParaRPr lang="en-CA" sz="1200" dirty="0"/>
                    </a:p>
                  </a:txBody>
                  <a:tcPr marL="68580" marR="68580" marT="34290" marB="34290"/>
                </a:tc>
                <a:extLst>
                  <a:ext uri="{0D108BD9-81ED-4DB2-BD59-A6C34878D82A}">
                    <a16:rowId xmlns:a16="http://schemas.microsoft.com/office/drawing/2014/main" val="10000"/>
                  </a:ext>
                </a:extLst>
              </a:tr>
              <a:tr h="291555">
                <a:tc>
                  <a:txBody>
                    <a:bodyPr/>
                    <a:lstStyle/>
                    <a:p>
                      <a:r>
                        <a:rPr lang="en-CA" sz="1200" dirty="0"/>
                        <a:t>1</a:t>
                      </a:r>
                    </a:p>
                  </a:txBody>
                  <a:tcPr marL="68580" marR="68580" marT="34290" marB="34290" anchor="ctr"/>
                </a:tc>
                <a:tc>
                  <a:txBody>
                    <a:bodyPr/>
                    <a:lstStyle/>
                    <a:p>
                      <a:r>
                        <a:rPr lang="en-CA" sz="1200" dirty="0"/>
                        <a:t>Misconduct</a:t>
                      </a:r>
                    </a:p>
                  </a:txBody>
                  <a:tcPr marL="68580" marR="68580" marT="34290" marB="34290" anchor="ctr"/>
                </a:tc>
                <a:tc>
                  <a:txBody>
                    <a:bodyPr/>
                    <a:lstStyle/>
                    <a:p>
                      <a:pPr>
                        <a:buFont typeface="+mj-lt"/>
                        <a:buNone/>
                      </a:pPr>
                      <a:r>
                        <a:rPr lang="en-CA" sz="1200" dirty="0"/>
                        <a:t>a. Sentenced to Dismissal.</a:t>
                      </a:r>
                    </a:p>
                  </a:txBody>
                  <a:tcPr marL="68580" marR="68580" marT="34290" marB="34290" anchor="ctr"/>
                </a:tc>
                <a:extLst>
                  <a:ext uri="{0D108BD9-81ED-4DB2-BD59-A6C34878D82A}">
                    <a16:rowId xmlns:a16="http://schemas.microsoft.com/office/drawing/2014/main" val="10001"/>
                  </a:ext>
                </a:extLst>
              </a:tr>
              <a:tr h="291555">
                <a:tc>
                  <a:txBody>
                    <a:bodyPr/>
                    <a:lstStyle/>
                    <a:p>
                      <a:endParaRPr lang="en-CA" sz="120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b. Service Misconduct.</a:t>
                      </a:r>
                    </a:p>
                  </a:txBody>
                  <a:tcPr marL="68580" marR="68580" marT="34290" marB="34290" anchor="ctr"/>
                </a:tc>
                <a:extLst>
                  <a:ext uri="{0D108BD9-81ED-4DB2-BD59-A6C34878D82A}">
                    <a16:rowId xmlns:a16="http://schemas.microsoft.com/office/drawing/2014/main" val="10002"/>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c.</a:t>
                      </a:r>
                      <a:r>
                        <a:rPr lang="en-CA" sz="1200" baseline="0" dirty="0"/>
                        <a:t> </a:t>
                      </a:r>
                      <a:r>
                        <a:rPr lang="en-CA" sz="1200" dirty="0"/>
                        <a:t>Illegally Absent.</a:t>
                      </a:r>
                    </a:p>
                  </a:txBody>
                  <a:tcPr marL="68580" marR="68580" marT="34290" marB="34290" anchor="ctr"/>
                </a:tc>
                <a:extLst>
                  <a:ext uri="{0D108BD9-81ED-4DB2-BD59-A6C34878D82A}">
                    <a16:rowId xmlns:a16="http://schemas.microsoft.com/office/drawing/2014/main" val="10003"/>
                  </a:ext>
                </a:extLst>
              </a:tr>
              <a:tr h="291555">
                <a:tc>
                  <a:txBody>
                    <a:bodyPr/>
                    <a:lstStyle/>
                    <a:p>
                      <a:endParaRPr lang="en-CA" sz="120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d. Fraudulent Statement on Enrolment.</a:t>
                      </a:r>
                    </a:p>
                  </a:txBody>
                  <a:tcPr marL="68580" marR="68580" marT="34290" marB="34290" anchor="ctr"/>
                </a:tc>
                <a:extLst>
                  <a:ext uri="{0D108BD9-81ED-4DB2-BD59-A6C34878D82A}">
                    <a16:rowId xmlns:a16="http://schemas.microsoft.com/office/drawing/2014/main" val="10004"/>
                  </a:ext>
                </a:extLst>
              </a:tr>
              <a:tr h="503596">
                <a:tc>
                  <a:txBody>
                    <a:bodyPr/>
                    <a:lstStyle/>
                    <a:p>
                      <a:r>
                        <a:rPr lang="en-CA" sz="1200" dirty="0"/>
                        <a:t>2</a:t>
                      </a:r>
                    </a:p>
                  </a:txBody>
                  <a:tcPr marL="68580" marR="68580" marT="34290" marB="34290" anchor="ctr"/>
                </a:tc>
                <a:tc>
                  <a:txBody>
                    <a:bodyPr/>
                    <a:lstStyle/>
                    <a:p>
                      <a:r>
                        <a:rPr lang="en-CA" sz="1200" dirty="0"/>
                        <a:t>Unsatisfactory Service</a:t>
                      </a:r>
                    </a:p>
                  </a:txBody>
                  <a:tcPr marL="68580" marR="68580" marT="34290" marB="34290" anchor="ctr"/>
                </a:tc>
                <a:tc>
                  <a:txBody>
                    <a:bodyPr/>
                    <a:lstStyle/>
                    <a:p>
                      <a:pPr>
                        <a:buFont typeface="+mj-lt"/>
                        <a:buNone/>
                      </a:pPr>
                      <a:r>
                        <a:rPr lang="en-CA" sz="1200" dirty="0"/>
                        <a:t>a. Unsatisfactory Conduct.</a:t>
                      </a:r>
                    </a:p>
                  </a:txBody>
                  <a:tcPr marL="68580" marR="68580" marT="34290" marB="34290" anchor="ctr"/>
                </a:tc>
                <a:extLst>
                  <a:ext uri="{0D108BD9-81ED-4DB2-BD59-A6C34878D82A}">
                    <a16:rowId xmlns:a16="http://schemas.microsoft.com/office/drawing/2014/main" val="10005"/>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b.</a:t>
                      </a:r>
                      <a:r>
                        <a:rPr lang="en-CA" sz="1200" baseline="0" dirty="0"/>
                        <a:t> </a:t>
                      </a:r>
                      <a:r>
                        <a:rPr lang="en-CA" sz="1200" dirty="0"/>
                        <a:t>Unsatisfactory Performance.</a:t>
                      </a:r>
                    </a:p>
                  </a:txBody>
                  <a:tcPr marL="68580" marR="68580" marT="34290" marB="34290" anchor="ctr"/>
                </a:tc>
                <a:extLst>
                  <a:ext uri="{0D108BD9-81ED-4DB2-BD59-A6C34878D82A}">
                    <a16:rowId xmlns:a16="http://schemas.microsoft.com/office/drawing/2014/main" val="10006"/>
                  </a:ext>
                </a:extLst>
              </a:tr>
              <a:tr h="291555">
                <a:tc>
                  <a:txBody>
                    <a:bodyPr/>
                    <a:lstStyle/>
                    <a:p>
                      <a:r>
                        <a:rPr lang="en-CA" sz="1200" dirty="0"/>
                        <a:t>3</a:t>
                      </a:r>
                    </a:p>
                  </a:txBody>
                  <a:tcPr marL="68580" marR="68580" marT="34290" marB="34290" anchor="ctr"/>
                </a:tc>
                <a:tc>
                  <a:txBody>
                    <a:bodyPr/>
                    <a:lstStyle/>
                    <a:p>
                      <a:r>
                        <a:rPr lang="en-CA" sz="1200" dirty="0"/>
                        <a:t>Medical</a:t>
                      </a:r>
                    </a:p>
                  </a:txBody>
                  <a:tcPr marL="68580" marR="68580" marT="34290" marB="34290" anchor="ctr"/>
                </a:tc>
                <a:tc>
                  <a:txBody>
                    <a:bodyPr/>
                    <a:lstStyle/>
                    <a:p>
                      <a:pPr>
                        <a:buFont typeface="+mj-lt"/>
                        <a:buNone/>
                      </a:pPr>
                      <a:r>
                        <a:rPr lang="en-CA" sz="1200" dirty="0"/>
                        <a:t>a. On medical grounds, being disabled and unfit to perform duties as a member of the Service.</a:t>
                      </a:r>
                    </a:p>
                  </a:txBody>
                  <a:tcPr marL="68580" marR="68580" marT="34290" marB="34290" anchor="ctr"/>
                </a:tc>
                <a:extLst>
                  <a:ext uri="{0D108BD9-81ED-4DB2-BD59-A6C34878D82A}">
                    <a16:rowId xmlns:a16="http://schemas.microsoft.com/office/drawing/2014/main" val="10007"/>
                  </a:ext>
                </a:extLst>
              </a:tr>
              <a:tr h="503596">
                <a:tc>
                  <a:txBody>
                    <a:bodyPr/>
                    <a:lstStyle/>
                    <a:p>
                      <a:endParaRPr lang="en-CA" sz="120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b. On medical grounds, being disabled and unfit to perform his duties in his present trade or employment, and not otherwise advantageously employable under existing service policy.</a:t>
                      </a:r>
                    </a:p>
                  </a:txBody>
                  <a:tcPr marL="68580" marR="68580" marT="34290" marB="34290" anchor="ctr"/>
                </a:tc>
                <a:extLst>
                  <a:ext uri="{0D108BD9-81ED-4DB2-BD59-A6C34878D82A}">
                    <a16:rowId xmlns:a16="http://schemas.microsoft.com/office/drawing/2014/main" val="10008"/>
                  </a:ext>
                </a:extLst>
              </a:tr>
              <a:tr h="291555">
                <a:tc>
                  <a:txBody>
                    <a:bodyPr/>
                    <a:lstStyle/>
                    <a:p>
                      <a:r>
                        <a:rPr lang="en-CA" sz="1200" dirty="0"/>
                        <a:t>4</a:t>
                      </a:r>
                    </a:p>
                  </a:txBody>
                  <a:tcPr marL="68580" marR="68580" marT="34290" marB="34290" anchor="ctr"/>
                </a:tc>
                <a:tc>
                  <a:txBody>
                    <a:bodyPr/>
                    <a:lstStyle/>
                    <a:p>
                      <a:r>
                        <a:rPr lang="en-CA" sz="1200" dirty="0"/>
                        <a:t>Voluntary</a:t>
                      </a:r>
                    </a:p>
                  </a:txBody>
                  <a:tcPr marL="68580" marR="68580" marT="34290" marB="34290" anchor="ctr"/>
                </a:tc>
                <a:tc>
                  <a:txBody>
                    <a:bodyPr/>
                    <a:lstStyle/>
                    <a:p>
                      <a:pPr>
                        <a:buFont typeface="+mj-lt"/>
                        <a:buNone/>
                      </a:pPr>
                      <a:r>
                        <a:rPr lang="en-CA" sz="1200" dirty="0"/>
                        <a:t>a. On Request – When Entitled to an Immediate Annuity.</a:t>
                      </a:r>
                    </a:p>
                  </a:txBody>
                  <a:tcPr marL="68580" marR="68580" marT="34290" marB="34290" anchor="ctr"/>
                </a:tc>
                <a:extLst>
                  <a:ext uri="{0D108BD9-81ED-4DB2-BD59-A6C34878D82A}">
                    <a16:rowId xmlns:a16="http://schemas.microsoft.com/office/drawing/2014/main" val="10009"/>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b. On Completion of a Fixed Period of Service.</a:t>
                      </a:r>
                    </a:p>
                  </a:txBody>
                  <a:tcPr marL="68580" marR="68580" marT="34290" marB="34290" anchor="ctr"/>
                </a:tc>
                <a:extLst>
                  <a:ext uri="{0D108BD9-81ED-4DB2-BD59-A6C34878D82A}">
                    <a16:rowId xmlns:a16="http://schemas.microsoft.com/office/drawing/2014/main" val="10010"/>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c. On Request – Other Causes.</a:t>
                      </a:r>
                    </a:p>
                  </a:txBody>
                  <a:tcPr marL="68580" marR="68580" marT="34290" marB="34290" anchor="ctr"/>
                </a:tc>
                <a:extLst>
                  <a:ext uri="{0D108BD9-81ED-4DB2-BD59-A6C34878D82A}">
                    <a16:rowId xmlns:a16="http://schemas.microsoft.com/office/drawing/2014/main" val="10011"/>
                  </a:ext>
                </a:extLst>
              </a:tr>
              <a:tr h="291555">
                <a:tc>
                  <a:txBody>
                    <a:bodyPr/>
                    <a:lstStyle/>
                    <a:p>
                      <a:r>
                        <a:rPr lang="en-CA" sz="1200" dirty="0"/>
                        <a:t>5</a:t>
                      </a:r>
                    </a:p>
                  </a:txBody>
                  <a:tcPr marL="68580" marR="68580" marT="34290" marB="34290" anchor="ctr"/>
                </a:tc>
                <a:tc>
                  <a:txBody>
                    <a:bodyPr/>
                    <a:lstStyle/>
                    <a:p>
                      <a:r>
                        <a:rPr lang="en-CA" sz="1200"/>
                        <a:t>Service Completed</a:t>
                      </a:r>
                    </a:p>
                  </a:txBody>
                  <a:tcPr marL="68580" marR="68580" marT="34290" marB="34290" anchor="ctr"/>
                </a:tc>
                <a:tc>
                  <a:txBody>
                    <a:bodyPr/>
                    <a:lstStyle/>
                    <a:p>
                      <a:pPr>
                        <a:buFont typeface="+mj-lt"/>
                        <a:buNone/>
                      </a:pPr>
                      <a:r>
                        <a:rPr lang="en-CA" sz="1200" dirty="0"/>
                        <a:t>a. Retirement Age.</a:t>
                      </a:r>
                    </a:p>
                  </a:txBody>
                  <a:tcPr marL="68580" marR="68580" marT="34290" marB="34290" anchor="ctr"/>
                </a:tc>
                <a:extLst>
                  <a:ext uri="{0D108BD9-81ED-4DB2-BD59-A6C34878D82A}">
                    <a16:rowId xmlns:a16="http://schemas.microsoft.com/office/drawing/2014/main" val="10012"/>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b. Reduction in Strength.</a:t>
                      </a:r>
                    </a:p>
                  </a:txBody>
                  <a:tcPr marL="68580" marR="68580" marT="34290" marB="34290" anchor="ctr"/>
                </a:tc>
                <a:extLst>
                  <a:ext uri="{0D108BD9-81ED-4DB2-BD59-A6C34878D82A}">
                    <a16:rowId xmlns:a16="http://schemas.microsoft.com/office/drawing/2014/main" val="10013"/>
                  </a:ext>
                </a:extLst>
              </a:tr>
              <a:tr h="291555">
                <a:tc>
                  <a:txBody>
                    <a:bodyPr/>
                    <a:lstStyle/>
                    <a:p>
                      <a:endParaRPr lang="en-CA" sz="120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c. Completed Service for Which Required.</a:t>
                      </a:r>
                    </a:p>
                  </a:txBody>
                  <a:tcPr marL="68580" marR="68580" marT="34290" marB="34290" anchor="ctr"/>
                </a:tc>
                <a:extLst>
                  <a:ext uri="{0D108BD9-81ED-4DB2-BD59-A6C34878D82A}">
                    <a16:rowId xmlns:a16="http://schemas.microsoft.com/office/drawing/2014/main" val="10014"/>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d. Not Advantageously Employable.</a:t>
                      </a:r>
                    </a:p>
                  </a:txBody>
                  <a:tcPr marL="68580" marR="68580" marT="34290" marB="34290" anchor="ctr"/>
                </a:tc>
                <a:extLst>
                  <a:ext uri="{0D108BD9-81ED-4DB2-BD59-A6C34878D82A}">
                    <a16:rowId xmlns:a16="http://schemas.microsoft.com/office/drawing/2014/main" val="10015"/>
                  </a:ext>
                </a:extLst>
              </a:tr>
              <a:tr h="291555">
                <a:tc>
                  <a:txBody>
                    <a:bodyPr/>
                    <a:lstStyle/>
                    <a:p>
                      <a:endParaRPr lang="en-CA" sz="1200" dirty="0"/>
                    </a:p>
                  </a:txBody>
                  <a:tcPr marL="68580" marR="68580" marT="34290" marB="34290" anchor="ctr"/>
                </a:tc>
                <a:tc>
                  <a:txBody>
                    <a:bodyPr/>
                    <a:lstStyle/>
                    <a:p>
                      <a:endParaRPr lang="en-CA" sz="1200"/>
                    </a:p>
                  </a:txBody>
                  <a:tcPr marL="68580" marR="68580" marT="34290" marB="34290" anchor="ctr"/>
                </a:tc>
                <a:tc>
                  <a:txBody>
                    <a:bodyPr/>
                    <a:lstStyle/>
                    <a:p>
                      <a:pPr>
                        <a:buFont typeface="+mj-lt"/>
                        <a:buNone/>
                      </a:pPr>
                      <a:r>
                        <a:rPr lang="en-CA" sz="1200" dirty="0"/>
                        <a:t>e. Irregular Enrolment.</a:t>
                      </a:r>
                    </a:p>
                  </a:txBody>
                  <a:tcPr marL="68580" marR="68580" marT="34290" marB="34290" anchor="ctr"/>
                </a:tc>
                <a:extLst>
                  <a:ext uri="{0D108BD9-81ED-4DB2-BD59-A6C34878D82A}">
                    <a16:rowId xmlns:a16="http://schemas.microsoft.com/office/drawing/2014/main" val="10016"/>
                  </a:ext>
                </a:extLst>
              </a:tr>
              <a:tr h="291555">
                <a:tc>
                  <a:txBody>
                    <a:bodyPr/>
                    <a:lstStyle/>
                    <a:p>
                      <a:endParaRPr lang="en-CA" sz="1200"/>
                    </a:p>
                  </a:txBody>
                  <a:tcPr marL="68580" marR="68580" marT="34290" marB="34290" anchor="ctr"/>
                </a:tc>
                <a:tc>
                  <a:txBody>
                    <a:bodyPr/>
                    <a:lstStyle/>
                    <a:p>
                      <a:endParaRPr lang="en-CA" sz="1200" dirty="0"/>
                    </a:p>
                  </a:txBody>
                  <a:tcPr marL="68580" marR="68580" marT="34290" marB="34290" anchor="ctr"/>
                </a:tc>
                <a:tc>
                  <a:txBody>
                    <a:bodyPr/>
                    <a:lstStyle/>
                    <a:p>
                      <a:pPr>
                        <a:buFont typeface="+mj-lt"/>
                        <a:buNone/>
                      </a:pPr>
                      <a:r>
                        <a:rPr lang="en-CA" sz="1200" dirty="0"/>
                        <a:t>f. Unsuitable for Further Service.</a:t>
                      </a:r>
                    </a:p>
                  </a:txBody>
                  <a:tcPr marL="68580" marR="68580" marT="34290" marB="34290" anchor="ctr"/>
                </a:tc>
                <a:extLst>
                  <a:ext uri="{0D108BD9-81ED-4DB2-BD59-A6C34878D82A}">
                    <a16:rowId xmlns:a16="http://schemas.microsoft.com/office/drawing/2014/main" val="10017"/>
                  </a:ext>
                </a:extLst>
              </a:tr>
            </a:tbl>
          </a:graphicData>
        </a:graphic>
      </p:graphicFrame>
      <p:sp>
        <p:nvSpPr>
          <p:cNvPr id="3" name="TextBox 2"/>
          <p:cNvSpPr txBox="1"/>
          <p:nvPr/>
        </p:nvSpPr>
        <p:spPr>
          <a:xfrm>
            <a:off x="8054" y="1191"/>
            <a:ext cx="8943442" cy="584775"/>
          </a:xfrm>
          <a:prstGeom prst="rect">
            <a:avLst/>
          </a:prstGeom>
          <a:noFill/>
        </p:spPr>
        <p:txBody>
          <a:bodyPr wrap="square" rtlCol="0">
            <a:spAutoFit/>
          </a:bodyPr>
          <a:lstStyle/>
          <a:p>
            <a:r>
              <a:rPr lang="en-CA" sz="3200" b="1" dirty="0">
                <a:effectLst>
                  <a:outerShdw blurRad="38100" dist="38100" dir="2700000" algn="tl">
                    <a:srgbClr val="000000">
                      <a:alpha val="43137"/>
                    </a:srgbClr>
                  </a:outerShdw>
                </a:effectLst>
              </a:rPr>
              <a:t>Not all release decisions are medical</a:t>
            </a:r>
          </a:p>
        </p:txBody>
      </p:sp>
    </p:spTree>
    <p:extLst>
      <p:ext uri="{BB962C8B-B14F-4D97-AF65-F5344CB8AC3E}">
        <p14:creationId xmlns:p14="http://schemas.microsoft.com/office/powerpoint/2010/main" val="2891079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Sgt </a:t>
            </a:r>
            <a:r>
              <a:rPr lang="en-CA" dirty="0" err="1"/>
              <a:t>Intox</a:t>
            </a:r>
            <a:r>
              <a:rPr lang="en-CA" dirty="0"/>
              <a:t> (2/3).</a:t>
            </a:r>
          </a:p>
        </p:txBody>
      </p:sp>
      <p:sp>
        <p:nvSpPr>
          <p:cNvPr id="3" name="Content Placeholder 2"/>
          <p:cNvSpPr>
            <a:spLocks noGrp="1"/>
          </p:cNvSpPr>
          <p:nvPr>
            <p:ph idx="1"/>
          </p:nvPr>
        </p:nvSpPr>
        <p:spPr/>
        <p:txBody>
          <a:bodyPr>
            <a:normAutofit lnSpcReduction="10000"/>
          </a:bodyPr>
          <a:lstStyle/>
          <a:p>
            <a:r>
              <a:rPr lang="en-CA" dirty="0"/>
              <a:t>Information to Chain of Command</a:t>
            </a:r>
          </a:p>
          <a:p>
            <a:pPr lvl="1"/>
            <a:r>
              <a:rPr lang="en-CA" dirty="0"/>
              <a:t>Patient’s right to refuse treatment;</a:t>
            </a:r>
          </a:p>
          <a:p>
            <a:pPr lvl="1"/>
            <a:r>
              <a:rPr lang="en-CA" i="1" dirty="0"/>
              <a:t>Member has a chronic medical condition at high risk (80%) for relapse in the first year.  In the event of a relapse the member will be unable to perform military duties;</a:t>
            </a:r>
            <a:endParaRPr lang="en-CA" dirty="0"/>
          </a:p>
          <a:p>
            <a:pPr lvl="1"/>
            <a:r>
              <a:rPr lang="en-CA" dirty="0"/>
              <a:t>CF H </a:t>
            </a:r>
            <a:r>
              <a:rPr lang="en-CA" dirty="0" err="1"/>
              <a:t>Svcs</a:t>
            </a:r>
            <a:r>
              <a:rPr lang="en-CA" dirty="0"/>
              <a:t> will provide appropriate care and develop a treatment plan that uses both internal and external care providers.</a:t>
            </a:r>
          </a:p>
          <a:p>
            <a:pPr lvl="1"/>
            <a:r>
              <a:rPr lang="en-CA" dirty="0"/>
              <a:t>The </a:t>
            </a:r>
            <a:r>
              <a:rPr lang="en-CA" dirty="0" err="1"/>
              <a:t>CoC</a:t>
            </a:r>
            <a:r>
              <a:rPr lang="en-CA" dirty="0"/>
              <a:t> should proceed with any appropriate administrative or disciplinary review.  However, they should consider the mitigating factor of a chronic medical condition when determining outcome.</a:t>
            </a:r>
          </a:p>
          <a:p>
            <a:r>
              <a:rPr lang="en-CA" dirty="0"/>
              <a:t>What is required to recommend an administrative review?</a:t>
            </a:r>
          </a:p>
        </p:txBody>
      </p:sp>
    </p:spTree>
    <p:extLst>
      <p:ext uri="{BB962C8B-B14F-4D97-AF65-F5344CB8AC3E}">
        <p14:creationId xmlns:p14="http://schemas.microsoft.com/office/powerpoint/2010/main" val="137990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Sgt </a:t>
            </a:r>
            <a:r>
              <a:rPr lang="en-CA" dirty="0" err="1"/>
              <a:t>Intox</a:t>
            </a:r>
            <a:r>
              <a:rPr lang="en-CA" dirty="0"/>
              <a:t> (3/3)</a:t>
            </a:r>
          </a:p>
        </p:txBody>
      </p:sp>
      <p:sp>
        <p:nvSpPr>
          <p:cNvPr id="3" name="Content Placeholder 2"/>
          <p:cNvSpPr>
            <a:spLocks noGrp="1"/>
          </p:cNvSpPr>
          <p:nvPr>
            <p:ph idx="1"/>
          </p:nvPr>
        </p:nvSpPr>
        <p:spPr>
          <a:xfrm>
            <a:off x="457200" y="1196752"/>
            <a:ext cx="8229600" cy="4365849"/>
          </a:xfrm>
        </p:spPr>
        <p:txBody>
          <a:bodyPr>
            <a:normAutofit fontScale="70000" lnSpcReduction="20000"/>
          </a:bodyPr>
          <a:lstStyle/>
          <a:p>
            <a:pPr marL="457200" lvl="1" indent="0">
              <a:buNone/>
            </a:pPr>
            <a:r>
              <a:rPr lang="en-US" sz="2900" b="1" dirty="0"/>
              <a:t>When a unit is made aware of a misconduct by a CAF member, the CO is required to follow the table on procedural fairness as set out in DAOD 5019-2: </a:t>
            </a:r>
          </a:p>
          <a:p>
            <a:pPr marL="457200" lvl="1" indent="0">
              <a:buNone/>
            </a:pPr>
            <a:r>
              <a:rPr lang="en-US" u="sng" dirty="0">
                <a:hlinkClick r:id="rId3"/>
              </a:rPr>
              <a:t>(DMCA Aide-Memoire)</a:t>
            </a:r>
            <a:endParaRPr lang="en-CA" dirty="0"/>
          </a:p>
          <a:p>
            <a:pPr lvl="2"/>
            <a:endParaRPr lang="en-US" dirty="0"/>
          </a:p>
          <a:p>
            <a:r>
              <a:rPr lang="en-CA" dirty="0"/>
              <a:t>conduct an initial evaluation;</a:t>
            </a:r>
          </a:p>
          <a:p>
            <a:r>
              <a:rPr lang="en-CA" dirty="0"/>
              <a:t>consult with the local JAG representative to determine the required action in accordance with this DAOD, other relevant DAODs and QR&amp;O article 101.09;</a:t>
            </a:r>
          </a:p>
          <a:p>
            <a:r>
              <a:rPr lang="en-CA" dirty="0"/>
              <a:t>consider relieving the CAF member from the performance of military duty in accordance with QR&amp;O article 101.09;</a:t>
            </a:r>
          </a:p>
          <a:p>
            <a:r>
              <a:rPr lang="en-CA" dirty="0"/>
              <a:t>contact the military police if the initial evaluation of the incident indicates a requirement for a police investigation;</a:t>
            </a:r>
          </a:p>
          <a:p>
            <a:r>
              <a:rPr lang="en-CA" dirty="0"/>
              <a:t>administer, if appropriate, a remedial measure in accordance with paragraph 8.5 of DAOD 5019-7 if an AR is not conducted; and</a:t>
            </a:r>
          </a:p>
          <a:p>
            <a:r>
              <a:rPr lang="en-CA" dirty="0"/>
              <a:t>refer the member to a CAF medical care provider in accordance with CFAO 34-56, </a:t>
            </a:r>
            <a:r>
              <a:rPr lang="en-CA" i="1" dirty="0"/>
              <a:t>Mental Disorders</a:t>
            </a:r>
            <a:r>
              <a:rPr lang="en-CA" dirty="0"/>
              <a:t>, using form DND 4006-E.</a:t>
            </a:r>
          </a:p>
        </p:txBody>
      </p:sp>
    </p:spTree>
    <p:extLst>
      <p:ext uri="{BB962C8B-B14F-4D97-AF65-F5344CB8AC3E}">
        <p14:creationId xmlns:p14="http://schemas.microsoft.com/office/powerpoint/2010/main" val="416182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C581F-61A2-16E2-1182-A7EFCC5577F3}"/>
              </a:ext>
            </a:extLst>
          </p:cNvPr>
          <p:cNvSpPr>
            <a:spLocks noGrp="1"/>
          </p:cNvSpPr>
          <p:nvPr>
            <p:ph type="title"/>
          </p:nvPr>
        </p:nvSpPr>
        <p:spPr/>
        <p:txBody>
          <a:bodyPr/>
          <a:lstStyle/>
          <a:p>
            <a:r>
              <a:rPr lang="en-CA" dirty="0"/>
              <a:t>Recent CANFORGENs you should be aware of:</a:t>
            </a:r>
          </a:p>
        </p:txBody>
      </p:sp>
      <p:sp>
        <p:nvSpPr>
          <p:cNvPr id="3" name="Content Placeholder 2">
            <a:extLst>
              <a:ext uri="{FF2B5EF4-FFF2-40B4-BE49-F238E27FC236}">
                <a16:creationId xmlns:a16="http://schemas.microsoft.com/office/drawing/2014/main" id="{35D54DD4-395D-2B50-84CF-818489F42325}"/>
              </a:ext>
            </a:extLst>
          </p:cNvPr>
          <p:cNvSpPr>
            <a:spLocks noGrp="1"/>
          </p:cNvSpPr>
          <p:nvPr>
            <p:ph idx="1"/>
          </p:nvPr>
        </p:nvSpPr>
        <p:spPr/>
        <p:txBody>
          <a:bodyPr/>
          <a:lstStyle/>
          <a:p>
            <a:r>
              <a:rPr lang="en-CA" dirty="0">
                <a:hlinkClick r:id="rId3"/>
              </a:rPr>
              <a:t>034/24 Changes to CAF LTD Plan</a:t>
            </a:r>
            <a:endParaRPr lang="en-CA" dirty="0"/>
          </a:p>
          <a:p>
            <a:pPr lvl="1"/>
            <a:r>
              <a:rPr lang="en-CA" dirty="0"/>
              <a:t>Eff 1 Apr 24: Members medically released with health problems not resulting primarily from service will now only receive med, psychosocial and vocational rehab through SISIP LTD.</a:t>
            </a:r>
          </a:p>
          <a:p>
            <a:r>
              <a:rPr lang="en-CA" dirty="0">
                <a:hlinkClick r:id="rId4"/>
              </a:rPr>
              <a:t>144/23 Clarification of Medical Categories</a:t>
            </a:r>
            <a:endParaRPr lang="en-CA" dirty="0"/>
          </a:p>
          <a:p>
            <a:pPr lvl="1"/>
            <a:r>
              <a:rPr lang="en-CA" dirty="0"/>
              <a:t>Medical category is valid until it is changes</a:t>
            </a:r>
          </a:p>
          <a:p>
            <a:pPr lvl="1"/>
            <a:r>
              <a:rPr lang="en-CA" dirty="0"/>
              <a:t>CJOC still requires confirmation of medical fitness to deploy</a:t>
            </a:r>
          </a:p>
          <a:p>
            <a:pPr lvl="1"/>
            <a:r>
              <a:rPr lang="en-CA" dirty="0"/>
              <a:t>JFACC orders usually waive requirement for HCP to verify medical category for individuals with G2O2</a:t>
            </a:r>
          </a:p>
          <a:p>
            <a:endParaRPr lang="en-CA" dirty="0"/>
          </a:p>
        </p:txBody>
      </p:sp>
    </p:spTree>
    <p:extLst>
      <p:ext uri="{BB962C8B-B14F-4D97-AF65-F5344CB8AC3E}">
        <p14:creationId xmlns:p14="http://schemas.microsoft.com/office/powerpoint/2010/main" val="2892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idx="4294967295"/>
          </p:nvPr>
        </p:nvSpPr>
        <p:spPr>
          <a:xfrm>
            <a:off x="457200" y="457200"/>
            <a:ext cx="8229600" cy="1143000"/>
          </a:xfrm>
        </p:spPr>
        <p:txBody>
          <a:bodyPr/>
          <a:lstStyle/>
          <a:p>
            <a:pPr algn="ctr" eaLnBrk="1" hangingPunct="1"/>
            <a:r>
              <a:rPr lang="en-CA" sz="3200" b="1" dirty="0">
                <a:solidFill>
                  <a:schemeClr val="tx1"/>
                </a:solidFill>
              </a:rPr>
              <a:t>Outline</a:t>
            </a:r>
            <a:endParaRPr lang="en-CA" sz="3200" b="1" dirty="0">
              <a:solidFill>
                <a:srgbClr val="4B4B4B"/>
              </a:solidFill>
            </a:endParaRPr>
          </a:p>
        </p:txBody>
      </p:sp>
      <p:sp>
        <p:nvSpPr>
          <p:cNvPr id="8194" name="Content Placeholder 2"/>
          <p:cNvSpPr>
            <a:spLocks noGrp="1"/>
          </p:cNvSpPr>
          <p:nvPr>
            <p:ph idx="4294967295"/>
          </p:nvPr>
        </p:nvSpPr>
        <p:spPr>
          <a:xfrm>
            <a:off x="914400" y="1752600"/>
            <a:ext cx="8229600" cy="4525963"/>
          </a:xfrm>
        </p:spPr>
        <p:txBody>
          <a:bodyPr/>
          <a:lstStyle/>
          <a:p>
            <a:pPr marL="457200" indent="-457200">
              <a:buFont typeface="+mj-lt"/>
              <a:buAutoNum type="arabicPeriod"/>
            </a:pPr>
            <a:r>
              <a:rPr lang="en-CA" kern="0" dirty="0">
                <a:solidFill>
                  <a:srgbClr val="000000"/>
                </a:solidFill>
                <a:latin typeface="Arial"/>
              </a:rPr>
              <a:t>HS Support to Wings and Operations</a:t>
            </a:r>
          </a:p>
          <a:p>
            <a:pPr marL="857250" lvl="1" indent="-457200">
              <a:buFont typeface="+mj-lt"/>
              <a:buAutoNum type="arabicPeriod"/>
            </a:pPr>
            <a:r>
              <a:rPr lang="en-CA" kern="0" dirty="0">
                <a:solidFill>
                  <a:srgbClr val="000000"/>
                </a:solidFill>
                <a:latin typeface="Arial"/>
              </a:rPr>
              <a:t>A) Suicide in the CAF</a:t>
            </a:r>
          </a:p>
          <a:p>
            <a:pPr marL="457200" indent="-457200">
              <a:buFont typeface="+mj-lt"/>
              <a:buAutoNum type="arabicPeriod"/>
            </a:pPr>
            <a:r>
              <a:rPr lang="en-CA" kern="0" dirty="0">
                <a:solidFill>
                  <a:srgbClr val="000000"/>
                </a:solidFill>
                <a:latin typeface="Arial"/>
              </a:rPr>
              <a:t>Health in All Initiative</a:t>
            </a:r>
          </a:p>
          <a:p>
            <a:pPr marL="457200" indent="-457200">
              <a:buFont typeface="+mj-lt"/>
              <a:buAutoNum type="arabicPeriod"/>
            </a:pPr>
            <a:r>
              <a:rPr lang="en-CA" kern="0" dirty="0">
                <a:solidFill>
                  <a:srgbClr val="000000"/>
                </a:solidFill>
                <a:latin typeface="Arial"/>
              </a:rPr>
              <a:t>Administrative Review</a:t>
            </a:r>
          </a:p>
          <a:p>
            <a:pPr marL="457200" indent="-457200">
              <a:buFont typeface="+mj-lt"/>
              <a:buAutoNum type="arabicPeriod"/>
            </a:pPr>
            <a:r>
              <a:rPr lang="en-CA" kern="0" dirty="0">
                <a:solidFill>
                  <a:srgbClr val="000000"/>
                </a:solidFill>
                <a:latin typeface="Arial"/>
              </a:rPr>
              <a:t>Clarify Medical Employment Limitations</a:t>
            </a:r>
          </a:p>
          <a:p>
            <a:pPr eaLnBrk="1" hangingPunct="1"/>
            <a:endParaRPr lang="en-CA" dirty="0">
              <a:solidFill>
                <a:srgbClr val="717171"/>
              </a:solidFill>
            </a:endParaRPr>
          </a:p>
        </p:txBody>
      </p:sp>
    </p:spTree>
    <p:extLst>
      <p:ext uri="{BB962C8B-B14F-4D97-AF65-F5344CB8AC3E}">
        <p14:creationId xmlns:p14="http://schemas.microsoft.com/office/powerpoint/2010/main" val="2130010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body" idx="4294967295"/>
          </p:nvPr>
        </p:nvSpPr>
        <p:spPr>
          <a:xfrm>
            <a:off x="251520" y="764704"/>
            <a:ext cx="8229600" cy="1036712"/>
          </a:xfrm>
        </p:spPr>
        <p:txBody>
          <a:bodyPr/>
          <a:lstStyle>
            <a:defPPr marL="432000" lvl="0" indent="-324000" algn="l" hangingPunct="1">
              <a:spcBef>
                <a:spcPts val="0"/>
              </a:spcBef>
              <a:spcAft>
                <a:spcPts val="1417"/>
              </a:spcAft>
              <a:buSzPct val="45000"/>
              <a:buFont typeface="StarSymbol"/>
              <a:buNone/>
              <a:defRPr lang="en-US" sz="2400" b="0" i="0" u="none" strike="noStrike" kern="1200" spc="0">
                <a:ln>
                  <a:noFill/>
                </a:ln>
                <a:solidFill>
                  <a:srgbClr val="474747"/>
                </a:solidFill>
                <a:latin typeface="Arial"/>
                <a:ea typeface="Arial Unicode MS" pitchFamily="2"/>
                <a:cs typeface="Arial Unicode MS" pitchFamily="2"/>
              </a:defRPr>
            </a:defPPr>
            <a:lvl1pPr marL="432000" lvl="0" indent="-324000" algn="l" hangingPunct="1">
              <a:spcBef>
                <a:spcPts val="0"/>
              </a:spcBef>
              <a:spcAft>
                <a:spcPts val="1417"/>
              </a:spcAft>
              <a:buSzPct val="45000"/>
              <a:buFont typeface="StarSymbol"/>
              <a:buChar char="●"/>
              <a:defRPr lang="en-US" sz="2400" b="0" i="0" u="none" strike="noStrike" kern="1200" spc="0">
                <a:ln>
                  <a:noFill/>
                </a:ln>
                <a:solidFill>
                  <a:srgbClr val="474747"/>
                </a:solidFill>
                <a:latin typeface="Arial"/>
                <a:ea typeface="Arial Unicode MS" pitchFamily="2"/>
                <a:cs typeface="Arial Unicode MS" pitchFamily="2"/>
              </a:defRPr>
            </a:lvl1pPr>
            <a:lvl2pPr marL="864000" lvl="1" indent="-324000" algn="l" hangingPunct="1">
              <a:spcBef>
                <a:spcPts val="0"/>
              </a:spcBef>
              <a:spcAft>
                <a:spcPts val="1134"/>
              </a:spcAft>
              <a:buSzPct val="45000"/>
              <a:buFont typeface="StarSymbol"/>
              <a:buChar char="●"/>
              <a:defRPr lang="en-US" sz="1800" b="0" i="0" u="none" strike="noStrike" kern="1200" spc="0">
                <a:ln>
                  <a:noFill/>
                </a:ln>
                <a:solidFill>
                  <a:srgbClr val="474747"/>
                </a:solidFill>
                <a:latin typeface="Arial"/>
                <a:ea typeface="Arial Unicode MS" pitchFamily="2"/>
                <a:cs typeface="Arial Unicode MS" pitchFamily="2"/>
              </a:defRPr>
            </a:lvl2pPr>
            <a:lvl3pPr marL="1295999" lvl="2" indent="-288000" algn="l" hangingPunct="1">
              <a:spcBef>
                <a:spcPts val="0"/>
              </a:spcBef>
              <a:spcAft>
                <a:spcPts val="850"/>
              </a:spcAft>
              <a:buSzPct val="75000"/>
              <a:buFont typeface="StarSymbol"/>
              <a:buChar char="–"/>
              <a:defRPr lang="en-US" sz="1600" b="0" i="0" u="none" strike="noStrike" kern="1200" spc="0">
                <a:ln>
                  <a:noFill/>
                </a:ln>
                <a:solidFill>
                  <a:srgbClr val="474747"/>
                </a:solidFill>
                <a:latin typeface="Arial"/>
                <a:ea typeface="Arial Unicode MS" pitchFamily="2"/>
                <a:cs typeface="Arial Unicode MS" pitchFamily="2"/>
              </a:defRPr>
            </a:lvl3pPr>
            <a:lvl4pPr marL="1728000" lvl="3" indent="-216000" algn="l" hangingPunct="1">
              <a:spcBef>
                <a:spcPts val="0"/>
              </a:spcBef>
              <a:spcAft>
                <a:spcPts val="567"/>
              </a:spcAft>
              <a:buSzPct val="45000"/>
              <a:buFont typeface="StarSymbol"/>
              <a:buChar char="●"/>
              <a:defRPr lang="en-US" sz="1600" b="0" i="0" u="none" strike="noStrike" kern="1200" spc="0">
                <a:ln>
                  <a:noFill/>
                </a:ln>
                <a:solidFill>
                  <a:srgbClr val="474747"/>
                </a:solidFill>
                <a:latin typeface="Arial"/>
                <a:ea typeface="Arial Unicode MS" pitchFamily="2"/>
                <a:cs typeface="Arial Unicode MS"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9pPr>
          </a:lstStyle>
          <a:p>
            <a:pPr marL="0" lvl="0" indent="0">
              <a:spcBef>
                <a:spcPts val="479"/>
              </a:spcBef>
              <a:spcAft>
                <a:spcPts val="0"/>
              </a:spcAft>
              <a:buFont typeface="Arial" pitchFamily="32"/>
              <a:buChar char="•"/>
            </a:pPr>
            <a:r>
              <a:rPr lang="en-CA" dirty="0">
                <a:solidFill>
                  <a:srgbClr val="000000"/>
                </a:solidFill>
                <a:latin typeface="Arial" pitchFamily="18"/>
                <a:hlinkClick r:id="rId3"/>
              </a:rPr>
              <a:t>http://cmp-cpm.mil.ca/en/health/policies-direction/medical-standards/index.page</a:t>
            </a:r>
          </a:p>
          <a:p>
            <a:pPr marL="0" lvl="0" indent="0">
              <a:spcBef>
                <a:spcPts val="479"/>
              </a:spcBef>
              <a:spcAft>
                <a:spcPts val="0"/>
              </a:spcAft>
              <a:buNone/>
            </a:pPr>
            <a:endParaRPr lang="en-CA" dirty="0">
              <a:latin typeface="Arial" pitchFamily="18"/>
            </a:endParaRPr>
          </a:p>
        </p:txBody>
      </p:sp>
      <p:sp>
        <p:nvSpPr>
          <p:cNvPr id="4" name="TextBox 3"/>
          <p:cNvSpPr txBox="1"/>
          <p:nvPr/>
        </p:nvSpPr>
        <p:spPr>
          <a:xfrm>
            <a:off x="8054" y="1191"/>
            <a:ext cx="6713633" cy="523220"/>
          </a:xfrm>
          <a:prstGeom prst="rect">
            <a:avLst/>
          </a:prstGeom>
          <a:noFill/>
        </p:spPr>
        <p:txBody>
          <a:bodyPr wrap="none" rtlCol="0">
            <a:spAutoFit/>
          </a:bodyPr>
          <a:lstStyle/>
          <a:p>
            <a:r>
              <a:rPr lang="en-CA" sz="2800" b="1" dirty="0">
                <a:solidFill>
                  <a:prstClr val="black"/>
                </a:solidFill>
                <a:effectLst>
                  <a:outerShdw blurRad="38100" dist="38100" dir="2700000" algn="tl">
                    <a:srgbClr val="000000">
                      <a:alpha val="43137"/>
                    </a:srgbClr>
                  </a:outerShdw>
                </a:effectLst>
              </a:rPr>
              <a:t>4. CAF MEDICAL CATEGORY SYSTEM</a:t>
            </a:r>
          </a:p>
        </p:txBody>
      </p:sp>
      <p:sp>
        <p:nvSpPr>
          <p:cNvPr id="6" name="TextBox 5"/>
          <p:cNvSpPr txBox="1"/>
          <p:nvPr/>
        </p:nvSpPr>
        <p:spPr>
          <a:xfrm>
            <a:off x="347217" y="1862726"/>
            <a:ext cx="8404865" cy="1477328"/>
          </a:xfrm>
          <a:prstGeom prst="rect">
            <a:avLst/>
          </a:prstGeom>
          <a:noFill/>
        </p:spPr>
        <p:txBody>
          <a:bodyPr wrap="none">
            <a:spAutoFit/>
          </a:bodyPr>
          <a:lstStyle/>
          <a:p>
            <a:pPr marL="342900" indent="-342900">
              <a:buFont typeface="Wingdings" panose="05000000000000000000" pitchFamily="2" charset="2"/>
              <a:buChar char="q"/>
              <a:defRPr/>
            </a:pPr>
            <a:r>
              <a:rPr lang="en-CA" dirty="0">
                <a:solidFill>
                  <a:prstClr val="black"/>
                </a:solidFill>
              </a:rPr>
              <a:t>Series of numerical codes</a:t>
            </a:r>
          </a:p>
          <a:p>
            <a:pPr marL="342900" indent="-342900">
              <a:buFont typeface="Wingdings" panose="05000000000000000000" pitchFamily="2" charset="2"/>
              <a:buChar char="q"/>
              <a:defRPr/>
            </a:pPr>
            <a:r>
              <a:rPr lang="en-CA" dirty="0">
                <a:solidFill>
                  <a:prstClr val="black"/>
                </a:solidFill>
              </a:rPr>
              <a:t>Represent key elements of </a:t>
            </a:r>
            <a:r>
              <a:rPr lang="en-CA" dirty="0" err="1">
                <a:solidFill>
                  <a:prstClr val="black"/>
                </a:solidFill>
              </a:rPr>
              <a:t>mbr’s</a:t>
            </a:r>
            <a:r>
              <a:rPr lang="en-CA" dirty="0">
                <a:solidFill>
                  <a:prstClr val="black"/>
                </a:solidFill>
              </a:rPr>
              <a:t> occupational fitness for military duties.</a:t>
            </a:r>
          </a:p>
          <a:p>
            <a:pPr marL="342900" indent="-342900">
              <a:buFont typeface="Wingdings" panose="05000000000000000000" pitchFamily="2" charset="2"/>
              <a:buChar char="q"/>
              <a:defRPr/>
            </a:pPr>
            <a:r>
              <a:rPr lang="en-CA" dirty="0">
                <a:solidFill>
                  <a:prstClr val="black"/>
                </a:solidFill>
              </a:rPr>
              <a:t>Most important ones are the Geographic and Occupational (G and O).</a:t>
            </a:r>
          </a:p>
          <a:p>
            <a:pPr marL="342900" indent="-342900">
              <a:buFont typeface="Wingdings" panose="05000000000000000000" pitchFamily="2" charset="2"/>
              <a:buChar char="q"/>
              <a:defRPr/>
            </a:pPr>
            <a:r>
              <a:rPr lang="en-CA" dirty="0">
                <a:solidFill>
                  <a:prstClr val="black"/>
                </a:solidFill>
              </a:rPr>
              <a:t>Complemented by the Medical Employment Limitations (MELs) when factors </a:t>
            </a:r>
          </a:p>
          <a:p>
            <a:pPr>
              <a:defRPr/>
            </a:pPr>
            <a:r>
              <a:rPr lang="en-CA" dirty="0">
                <a:solidFill>
                  <a:prstClr val="black"/>
                </a:solidFill>
              </a:rPr>
              <a:t>     change on for  a TCAT or PCAT or a period of convalescence.</a:t>
            </a:r>
          </a:p>
        </p:txBody>
      </p:sp>
      <p:graphicFrame>
        <p:nvGraphicFramePr>
          <p:cNvPr id="7" name="Table 6"/>
          <p:cNvGraphicFramePr>
            <a:graphicFrameLocks noGrp="1"/>
          </p:cNvGraphicFramePr>
          <p:nvPr/>
        </p:nvGraphicFramePr>
        <p:xfrm>
          <a:off x="609600" y="3789040"/>
          <a:ext cx="7315200" cy="1473200"/>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tblGrid>
              <a:tr h="304800">
                <a:tc>
                  <a:txBody>
                    <a:bodyPr/>
                    <a:lstStyle/>
                    <a:p>
                      <a:r>
                        <a:rPr lang="en-CA" sz="1100" dirty="0"/>
                        <a:t>PROFILE - PROFIL</a:t>
                      </a:r>
                    </a:p>
                  </a:txBody>
                  <a:tcPr>
                    <a:solidFill>
                      <a:schemeClr val="bg1"/>
                    </a:solidFill>
                  </a:tcPr>
                </a:tc>
                <a:tc>
                  <a:txBody>
                    <a:bodyPr/>
                    <a:lstStyle/>
                    <a:p>
                      <a:pPr algn="ctr"/>
                      <a:r>
                        <a:rPr lang="en-CA" dirty="0"/>
                        <a:t>YOB</a:t>
                      </a:r>
                    </a:p>
                  </a:txBody>
                  <a:tcPr>
                    <a:solidFill>
                      <a:schemeClr val="bg1"/>
                    </a:solidFill>
                  </a:tcPr>
                </a:tc>
                <a:tc>
                  <a:txBody>
                    <a:bodyPr/>
                    <a:lstStyle/>
                    <a:p>
                      <a:pPr algn="ctr"/>
                      <a:r>
                        <a:rPr lang="en-CA" dirty="0"/>
                        <a:t>V</a:t>
                      </a:r>
                    </a:p>
                  </a:txBody>
                  <a:tcPr>
                    <a:solidFill>
                      <a:schemeClr val="bg1"/>
                    </a:solidFill>
                  </a:tcPr>
                </a:tc>
                <a:tc>
                  <a:txBody>
                    <a:bodyPr/>
                    <a:lstStyle/>
                    <a:p>
                      <a:pPr algn="ctr"/>
                      <a:r>
                        <a:rPr lang="en-CA" dirty="0"/>
                        <a:t>CV</a:t>
                      </a:r>
                    </a:p>
                  </a:txBody>
                  <a:tcPr>
                    <a:solidFill>
                      <a:schemeClr val="bg1"/>
                    </a:solidFill>
                  </a:tcPr>
                </a:tc>
                <a:tc>
                  <a:txBody>
                    <a:bodyPr/>
                    <a:lstStyle/>
                    <a:p>
                      <a:pPr algn="ctr"/>
                      <a:r>
                        <a:rPr lang="en-CA" dirty="0"/>
                        <a:t>H</a:t>
                      </a:r>
                    </a:p>
                  </a:txBody>
                  <a:tcPr>
                    <a:solidFill>
                      <a:schemeClr val="bg1"/>
                    </a:solidFill>
                  </a:tcPr>
                </a:tc>
                <a:tc>
                  <a:txBody>
                    <a:bodyPr/>
                    <a:lstStyle/>
                    <a:p>
                      <a:pPr algn="ctr"/>
                      <a:r>
                        <a:rPr lang="en-CA" dirty="0"/>
                        <a:t>G</a:t>
                      </a:r>
                    </a:p>
                  </a:txBody>
                  <a:tcPr>
                    <a:solidFill>
                      <a:srgbClr val="FFFF00"/>
                    </a:solidFill>
                  </a:tcPr>
                </a:tc>
                <a:tc>
                  <a:txBody>
                    <a:bodyPr/>
                    <a:lstStyle/>
                    <a:p>
                      <a:pPr algn="ctr"/>
                      <a:r>
                        <a:rPr lang="en-CA" dirty="0"/>
                        <a:t>O</a:t>
                      </a:r>
                    </a:p>
                  </a:txBody>
                  <a:tcPr>
                    <a:solidFill>
                      <a:srgbClr val="FFFF00"/>
                    </a:solidFill>
                  </a:tcPr>
                </a:tc>
                <a:tc>
                  <a:txBody>
                    <a:bodyPr/>
                    <a:lstStyle/>
                    <a:p>
                      <a:pPr algn="ctr"/>
                      <a:r>
                        <a:rPr lang="en-CA" dirty="0"/>
                        <a:t>A</a:t>
                      </a:r>
                    </a:p>
                  </a:txBody>
                  <a:tcPr>
                    <a:solidFill>
                      <a:schemeClr val="bg1"/>
                    </a:solidFill>
                  </a:tcPr>
                </a:tc>
                <a:extLst>
                  <a:ext uri="{0D108BD9-81ED-4DB2-BD59-A6C34878D82A}">
                    <a16:rowId xmlns:a16="http://schemas.microsoft.com/office/drawing/2014/main" val="10000"/>
                  </a:ext>
                </a:extLst>
              </a:tr>
              <a:tr h="548640">
                <a:tc>
                  <a:txBody>
                    <a:bodyPr/>
                    <a:lstStyle/>
                    <a:p>
                      <a:r>
                        <a:rPr lang="en-CA" sz="1200" dirty="0"/>
                        <a:t>PRESENT</a:t>
                      </a:r>
                    </a:p>
                    <a:p>
                      <a:r>
                        <a:rPr lang="en-CA" sz="1200" dirty="0"/>
                        <a:t>ACTUEL</a:t>
                      </a:r>
                    </a:p>
                  </a:txBody>
                  <a:tcPr>
                    <a:solidFill>
                      <a:schemeClr val="bg1"/>
                    </a:solidFill>
                  </a:tcPr>
                </a:tc>
                <a:tc>
                  <a:txBody>
                    <a:bodyPr/>
                    <a:lstStyle/>
                    <a:p>
                      <a:endParaRPr lang="en-CA" dirty="0"/>
                    </a:p>
                  </a:txBody>
                  <a:tcPr>
                    <a:solidFill>
                      <a:schemeClr val="bg1"/>
                    </a:solidFill>
                  </a:tcPr>
                </a:tc>
                <a:tc>
                  <a:txBody>
                    <a:bodyPr/>
                    <a:lstStyle/>
                    <a:p>
                      <a:endParaRPr lang="en-CA"/>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a:p>
                  </a:txBody>
                  <a:tcPr>
                    <a:solidFill>
                      <a:schemeClr val="bg1"/>
                    </a:solidFill>
                  </a:tcPr>
                </a:tc>
                <a:tc>
                  <a:txBody>
                    <a:bodyPr/>
                    <a:lstStyle/>
                    <a:p>
                      <a:endParaRPr lang="en-CA"/>
                    </a:p>
                  </a:txBody>
                  <a:tcPr>
                    <a:solidFill>
                      <a:schemeClr val="bg1"/>
                    </a:solidFill>
                  </a:tcPr>
                </a:tc>
                <a:extLst>
                  <a:ext uri="{0D108BD9-81ED-4DB2-BD59-A6C34878D82A}">
                    <a16:rowId xmlns:a16="http://schemas.microsoft.com/office/drawing/2014/main" val="10001"/>
                  </a:ext>
                </a:extLst>
              </a:tr>
              <a:tr h="558800">
                <a:tc>
                  <a:txBody>
                    <a:bodyPr/>
                    <a:lstStyle/>
                    <a:p>
                      <a:r>
                        <a:rPr lang="en-CA" sz="1200" dirty="0"/>
                        <a:t>RECOMMENDED</a:t>
                      </a:r>
                    </a:p>
                    <a:p>
                      <a:r>
                        <a:rPr lang="en-CA" sz="1200" dirty="0"/>
                        <a:t>RECOMMANDE</a:t>
                      </a:r>
                    </a:p>
                  </a:txBody>
                  <a:tcPr>
                    <a:solidFill>
                      <a:schemeClr val="bg1"/>
                    </a:solidFill>
                  </a:tcPr>
                </a:tc>
                <a:tc>
                  <a:txBody>
                    <a:bodyPr/>
                    <a:lstStyle/>
                    <a:p>
                      <a:endParaRPr lang="en-CA"/>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616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body" idx="4294967295"/>
          </p:nvPr>
        </p:nvSpPr>
        <p:spPr>
          <a:xfrm>
            <a:off x="251520" y="1268760"/>
            <a:ext cx="8229600" cy="4114800"/>
          </a:xfrm>
        </p:spPr>
        <p:txBody>
          <a:bodyPr/>
          <a:lstStyle>
            <a:defPPr marL="432000" lvl="0" indent="-324000" algn="l" hangingPunct="1">
              <a:spcBef>
                <a:spcPts val="0"/>
              </a:spcBef>
              <a:spcAft>
                <a:spcPts val="1417"/>
              </a:spcAft>
              <a:buSzPct val="45000"/>
              <a:buFont typeface="StarSymbol"/>
              <a:buNone/>
              <a:defRPr lang="en-US" sz="2400" b="0" i="0" u="none" strike="noStrike" kern="1200" spc="0">
                <a:ln>
                  <a:noFill/>
                </a:ln>
                <a:solidFill>
                  <a:srgbClr val="474747"/>
                </a:solidFill>
                <a:latin typeface="Arial"/>
                <a:ea typeface="Arial Unicode MS" pitchFamily="2"/>
                <a:cs typeface="Arial Unicode MS" pitchFamily="2"/>
              </a:defRPr>
            </a:defPPr>
            <a:lvl1pPr marL="432000" lvl="0" indent="-324000" algn="l" hangingPunct="1">
              <a:spcBef>
                <a:spcPts val="0"/>
              </a:spcBef>
              <a:spcAft>
                <a:spcPts val="1417"/>
              </a:spcAft>
              <a:buSzPct val="45000"/>
              <a:buFont typeface="StarSymbol"/>
              <a:buChar char="●"/>
              <a:defRPr lang="en-US" sz="2400" b="0" i="0" u="none" strike="noStrike" kern="1200" spc="0">
                <a:ln>
                  <a:noFill/>
                </a:ln>
                <a:solidFill>
                  <a:srgbClr val="474747"/>
                </a:solidFill>
                <a:latin typeface="Arial"/>
                <a:ea typeface="Arial Unicode MS" pitchFamily="2"/>
                <a:cs typeface="Arial Unicode MS" pitchFamily="2"/>
              </a:defRPr>
            </a:lvl1pPr>
            <a:lvl2pPr marL="864000" lvl="1" indent="-324000" algn="l" hangingPunct="1">
              <a:spcBef>
                <a:spcPts val="0"/>
              </a:spcBef>
              <a:spcAft>
                <a:spcPts val="1134"/>
              </a:spcAft>
              <a:buSzPct val="45000"/>
              <a:buFont typeface="StarSymbol"/>
              <a:buChar char="●"/>
              <a:defRPr lang="en-US" sz="1800" b="0" i="0" u="none" strike="noStrike" kern="1200" spc="0">
                <a:ln>
                  <a:noFill/>
                </a:ln>
                <a:solidFill>
                  <a:srgbClr val="474747"/>
                </a:solidFill>
                <a:latin typeface="Arial"/>
                <a:ea typeface="Arial Unicode MS" pitchFamily="2"/>
                <a:cs typeface="Arial Unicode MS" pitchFamily="2"/>
              </a:defRPr>
            </a:lvl2pPr>
            <a:lvl3pPr marL="1295999" lvl="2" indent="-288000" algn="l" hangingPunct="1">
              <a:spcBef>
                <a:spcPts val="0"/>
              </a:spcBef>
              <a:spcAft>
                <a:spcPts val="850"/>
              </a:spcAft>
              <a:buSzPct val="75000"/>
              <a:buFont typeface="StarSymbol"/>
              <a:buChar char="–"/>
              <a:defRPr lang="en-US" sz="1600" b="0" i="0" u="none" strike="noStrike" kern="1200" spc="0">
                <a:ln>
                  <a:noFill/>
                </a:ln>
                <a:solidFill>
                  <a:srgbClr val="474747"/>
                </a:solidFill>
                <a:latin typeface="Arial"/>
                <a:ea typeface="Arial Unicode MS" pitchFamily="2"/>
                <a:cs typeface="Arial Unicode MS" pitchFamily="2"/>
              </a:defRPr>
            </a:lvl3pPr>
            <a:lvl4pPr marL="1728000" lvl="3" indent="-216000" algn="l" hangingPunct="1">
              <a:spcBef>
                <a:spcPts val="0"/>
              </a:spcBef>
              <a:spcAft>
                <a:spcPts val="567"/>
              </a:spcAft>
              <a:buSzPct val="45000"/>
              <a:buFont typeface="StarSymbol"/>
              <a:buChar char="●"/>
              <a:defRPr lang="en-US" sz="1600" b="0" i="0" u="none" strike="noStrike" kern="1200" spc="0">
                <a:ln>
                  <a:noFill/>
                </a:ln>
                <a:solidFill>
                  <a:srgbClr val="474747"/>
                </a:solidFill>
                <a:latin typeface="Arial"/>
                <a:ea typeface="Arial Unicode MS" pitchFamily="2"/>
                <a:cs typeface="Arial Unicode MS"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9pPr>
          </a:lstStyle>
          <a:p>
            <a:pPr marL="342900" lvl="0" indent="-342900">
              <a:spcBef>
                <a:spcPts val="479"/>
              </a:spcBef>
              <a:spcAft>
                <a:spcPts val="0"/>
              </a:spcAft>
              <a:buSzPct val="100000"/>
              <a:buFont typeface="Wingdings" panose="05000000000000000000" pitchFamily="2" charset="2"/>
              <a:buChar char="q"/>
            </a:pPr>
            <a:r>
              <a:rPr lang="en-CA" dirty="0">
                <a:solidFill>
                  <a:srgbClr val="000000"/>
                </a:solidFill>
                <a:latin typeface="Arial" pitchFamily="18"/>
                <a:ea typeface="ＭＳ Ｐゴシック"/>
              </a:rPr>
              <a:t>Requirement for geographic </a:t>
            </a:r>
            <a:r>
              <a:rPr lang="en-CA" b="1" i="1" u="sng" dirty="0">
                <a:solidFill>
                  <a:srgbClr val="000000"/>
                </a:solidFill>
                <a:latin typeface="Arial" pitchFamily="18"/>
                <a:ea typeface="ＭＳ Ｐゴシック"/>
              </a:rPr>
              <a:t>proximity to a specific level of medical care</a:t>
            </a:r>
            <a:r>
              <a:rPr lang="en-CA" b="1" dirty="0">
                <a:solidFill>
                  <a:srgbClr val="000000"/>
                </a:solidFill>
                <a:latin typeface="Arial" pitchFamily="18"/>
                <a:ea typeface="ＭＳ Ｐゴシック"/>
              </a:rPr>
              <a:t>.</a:t>
            </a:r>
          </a:p>
          <a:p>
            <a:pPr marL="342900" lvl="0" indent="-342900">
              <a:spcBef>
                <a:spcPts val="479"/>
              </a:spcBef>
              <a:spcAft>
                <a:spcPts val="0"/>
              </a:spcAft>
              <a:buSzPct val="100000"/>
              <a:buFont typeface="Wingdings" panose="05000000000000000000" pitchFamily="2" charset="2"/>
              <a:buChar char="q"/>
            </a:pPr>
            <a:r>
              <a:rPr lang="en-CA" dirty="0">
                <a:solidFill>
                  <a:srgbClr val="000000"/>
                </a:solidFill>
                <a:latin typeface="Arial" pitchFamily="18"/>
                <a:ea typeface="ＭＳ Ｐゴシック"/>
              </a:rPr>
              <a:t>Address the level of medical expertise required on a planned basis and how often it is required.</a:t>
            </a:r>
          </a:p>
          <a:p>
            <a:pPr marL="342900" lvl="0" indent="-342900">
              <a:spcBef>
                <a:spcPts val="479"/>
              </a:spcBef>
              <a:spcAft>
                <a:spcPts val="0"/>
              </a:spcAft>
              <a:buSzPct val="100000"/>
              <a:buFont typeface="Wingdings" panose="05000000000000000000" pitchFamily="2" charset="2"/>
              <a:buChar char="q"/>
            </a:pPr>
            <a:r>
              <a:rPr lang="en-CA" dirty="0">
                <a:solidFill>
                  <a:srgbClr val="000000"/>
                </a:solidFill>
                <a:latin typeface="Arial" pitchFamily="18"/>
                <a:ea typeface="ＭＳ Ｐゴシック"/>
              </a:rPr>
              <a:t>For conditions where there is a risk of crises/exacerbations;</a:t>
            </a:r>
          </a:p>
          <a:p>
            <a:pPr marL="717749" lvl="2" indent="-285750">
              <a:spcBef>
                <a:spcPts val="400"/>
              </a:spcBef>
              <a:spcAft>
                <a:spcPts val="0"/>
              </a:spcAft>
              <a:buSzPct val="100000"/>
              <a:buFont typeface="Courier New" panose="02070309020205020404" pitchFamily="49" charset="0"/>
              <a:buChar char="o"/>
            </a:pPr>
            <a:r>
              <a:rPr lang="en-CA" sz="1800" dirty="0">
                <a:solidFill>
                  <a:srgbClr val="000000"/>
                </a:solidFill>
                <a:latin typeface="Arial" pitchFamily="18"/>
                <a:ea typeface="ＭＳ Ｐゴシック"/>
              </a:rPr>
              <a:t>What is the risk (quantify if possible)?</a:t>
            </a:r>
          </a:p>
          <a:p>
            <a:pPr marL="717749" lvl="2" indent="-285750">
              <a:spcBef>
                <a:spcPts val="400"/>
              </a:spcBef>
              <a:spcAft>
                <a:spcPts val="0"/>
              </a:spcAft>
              <a:buSzPct val="100000"/>
              <a:buFont typeface="Courier New" panose="02070309020205020404" pitchFamily="49" charset="0"/>
              <a:buChar char="o"/>
            </a:pPr>
            <a:r>
              <a:rPr lang="en-CA" sz="1800" dirty="0">
                <a:solidFill>
                  <a:srgbClr val="000000"/>
                </a:solidFill>
                <a:latin typeface="Arial" pitchFamily="18"/>
                <a:ea typeface="ＭＳ Ｐゴシック"/>
              </a:rPr>
              <a:t>What is the required medical response and </a:t>
            </a:r>
          </a:p>
          <a:p>
            <a:pPr marL="431999" lvl="2" indent="0">
              <a:spcBef>
                <a:spcPts val="400"/>
              </a:spcBef>
              <a:spcAft>
                <a:spcPts val="0"/>
              </a:spcAft>
              <a:buSzPct val="100000"/>
              <a:buNone/>
            </a:pPr>
            <a:r>
              <a:rPr lang="en-CA" sz="1800" dirty="0">
                <a:solidFill>
                  <a:srgbClr val="000000"/>
                </a:solidFill>
                <a:latin typeface="Arial" pitchFamily="18"/>
                <a:ea typeface="ＭＳ Ｐゴシック"/>
              </a:rPr>
              <a:t>     how soon should it be available ?</a:t>
            </a:r>
          </a:p>
          <a:p>
            <a:pPr marL="717749" lvl="2" indent="-285750">
              <a:spcBef>
                <a:spcPts val="400"/>
              </a:spcBef>
              <a:spcAft>
                <a:spcPts val="0"/>
              </a:spcAft>
              <a:buSzPct val="100000"/>
              <a:buFont typeface="Courier New" panose="02070309020205020404" pitchFamily="49" charset="0"/>
              <a:buChar char="o"/>
            </a:pPr>
            <a:r>
              <a:rPr lang="en-CA" sz="1800" dirty="0">
                <a:solidFill>
                  <a:srgbClr val="000000"/>
                </a:solidFill>
                <a:latin typeface="Arial" pitchFamily="18"/>
                <a:ea typeface="ＭＳ Ｐゴシック"/>
              </a:rPr>
              <a:t>What will the member’s status be in the interim?</a:t>
            </a:r>
          </a:p>
          <a:p>
            <a:pPr marL="0" lvl="0" indent="0">
              <a:spcBef>
                <a:spcPts val="479"/>
              </a:spcBef>
              <a:spcAft>
                <a:spcPts val="0"/>
              </a:spcAft>
              <a:buNone/>
            </a:pPr>
            <a:endParaRPr lang="en-CA" dirty="0">
              <a:latin typeface="Arial" pitchFamily="18"/>
              <a:ea typeface="ＭＳ Ｐゴシック"/>
            </a:endParaRPr>
          </a:p>
        </p:txBody>
      </p:sp>
      <p:sp>
        <p:nvSpPr>
          <p:cNvPr id="4" name="TextBox 3"/>
          <p:cNvSpPr txBox="1"/>
          <p:nvPr/>
        </p:nvSpPr>
        <p:spPr>
          <a:xfrm>
            <a:off x="8054" y="1191"/>
            <a:ext cx="4207562" cy="523220"/>
          </a:xfrm>
          <a:prstGeom prst="rect">
            <a:avLst/>
          </a:prstGeom>
          <a:noFill/>
        </p:spPr>
        <p:txBody>
          <a:bodyPr wrap="none" rtlCol="0">
            <a:spAutoFit/>
          </a:bodyPr>
          <a:lstStyle/>
          <a:p>
            <a:r>
              <a:rPr lang="en-CA" sz="2800" b="1" dirty="0">
                <a:solidFill>
                  <a:prstClr val="black"/>
                </a:solidFill>
                <a:effectLst>
                  <a:outerShdw blurRad="38100" dist="38100" dir="2700000" algn="tl">
                    <a:srgbClr val="000000">
                      <a:alpha val="43137"/>
                    </a:srgbClr>
                  </a:outerShdw>
                </a:effectLst>
              </a:rPr>
              <a:t>GEOGRAPHIC FACTOR</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636912"/>
            <a:ext cx="2541853" cy="335560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11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179512" y="836712"/>
            <a:ext cx="8712968" cy="4176464"/>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2400" kern="1200">
                <a:solidFill>
                  <a:srgbClr val="474747"/>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474747"/>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kern="1200">
                <a:solidFill>
                  <a:srgbClr val="474747"/>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474747"/>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474747"/>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charset="0"/>
              <a:buNone/>
              <a:defRPr/>
            </a:pPr>
            <a:r>
              <a:rPr lang="en-CA" sz="1800" b="1" dirty="0">
                <a:solidFill>
                  <a:prstClr val="black"/>
                </a:solidFill>
              </a:rPr>
              <a:t>G1</a:t>
            </a:r>
            <a:r>
              <a:rPr lang="en-CA" sz="1800" dirty="0">
                <a:solidFill>
                  <a:prstClr val="black"/>
                </a:solidFill>
              </a:rPr>
              <a:t> –  </a:t>
            </a:r>
            <a:r>
              <a:rPr lang="en-CA" sz="1800" i="1" dirty="0">
                <a:solidFill>
                  <a:prstClr val="black"/>
                </a:solidFill>
              </a:rPr>
              <a:t>No longer in use</a:t>
            </a:r>
            <a:endParaRPr lang="en-CA" sz="1800" b="1" i="1" dirty="0">
              <a:solidFill>
                <a:prstClr val="black"/>
              </a:solidFill>
            </a:endParaRPr>
          </a:p>
          <a:p>
            <a:pPr marL="0" indent="0">
              <a:lnSpc>
                <a:spcPct val="80000"/>
              </a:lnSpc>
              <a:buFont typeface="Arial" charset="0"/>
              <a:buNone/>
              <a:defRPr/>
            </a:pPr>
            <a:r>
              <a:rPr lang="en-CA" sz="1800" b="1" dirty="0">
                <a:solidFill>
                  <a:srgbClr val="669900"/>
                </a:solidFill>
              </a:rPr>
              <a:t>G2</a:t>
            </a:r>
            <a:r>
              <a:rPr lang="en-CA" sz="1800" dirty="0">
                <a:solidFill>
                  <a:srgbClr val="669900"/>
                </a:solidFill>
              </a:rPr>
              <a:t> </a:t>
            </a:r>
            <a:r>
              <a:rPr lang="en-CA" sz="1800" dirty="0">
                <a:solidFill>
                  <a:prstClr val="black"/>
                </a:solidFill>
              </a:rPr>
              <a:t>– “</a:t>
            </a:r>
            <a:r>
              <a:rPr lang="en-CA" sz="1800" i="1" dirty="0">
                <a:solidFill>
                  <a:prstClr val="black"/>
                </a:solidFill>
              </a:rPr>
              <a:t>No limitations</a:t>
            </a:r>
            <a:r>
              <a:rPr lang="en-CA" sz="1800" dirty="0">
                <a:solidFill>
                  <a:prstClr val="black"/>
                </a:solidFill>
              </a:rPr>
              <a:t>”</a:t>
            </a:r>
            <a:endParaRPr lang="en-CA" dirty="0">
              <a:solidFill>
                <a:prstClr val="black"/>
              </a:solidFill>
            </a:endParaRPr>
          </a:p>
          <a:p>
            <a:pPr lvl="1">
              <a:lnSpc>
                <a:spcPct val="80000"/>
              </a:lnSpc>
              <a:buFont typeface="Courier New" panose="02070309020205020404" pitchFamily="49" charset="0"/>
              <a:buChar char="o"/>
              <a:defRPr/>
            </a:pPr>
            <a:r>
              <a:rPr lang="en-CA" sz="1300" dirty="0">
                <a:solidFill>
                  <a:prstClr val="black"/>
                </a:solidFill>
              </a:rPr>
              <a:t>Standard healthy individual</a:t>
            </a:r>
          </a:p>
          <a:p>
            <a:pPr lvl="1">
              <a:lnSpc>
                <a:spcPct val="80000"/>
              </a:lnSpc>
              <a:buFont typeface="Courier New" panose="02070309020205020404" pitchFamily="49" charset="0"/>
              <a:buChar char="o"/>
              <a:defRPr/>
            </a:pPr>
            <a:r>
              <a:rPr lang="en-CA" sz="1300" dirty="0">
                <a:solidFill>
                  <a:prstClr val="black"/>
                </a:solidFill>
              </a:rPr>
              <a:t>No planned care requirement; or</a:t>
            </a:r>
          </a:p>
          <a:p>
            <a:pPr lvl="1">
              <a:lnSpc>
                <a:spcPct val="80000"/>
              </a:lnSpc>
              <a:buFont typeface="Courier New" panose="02070309020205020404" pitchFamily="49" charset="0"/>
              <a:buChar char="o"/>
              <a:defRPr/>
            </a:pPr>
            <a:r>
              <a:rPr lang="en-CA" sz="1300" dirty="0">
                <a:solidFill>
                  <a:prstClr val="black"/>
                </a:solidFill>
              </a:rPr>
              <a:t>Mild, stable, chronic condition optimized through the use of medication (e.g.; hypothyroid, dyslipidemia)</a:t>
            </a:r>
          </a:p>
          <a:p>
            <a:pPr lvl="1">
              <a:lnSpc>
                <a:spcPct val="80000"/>
              </a:lnSpc>
              <a:buFont typeface="Courier New" panose="02070309020205020404" pitchFamily="49" charset="0"/>
              <a:buChar char="o"/>
              <a:defRPr/>
            </a:pPr>
            <a:endParaRPr lang="en-CA" sz="900" dirty="0">
              <a:solidFill>
                <a:prstClr val="black"/>
              </a:solidFill>
            </a:endParaRPr>
          </a:p>
          <a:p>
            <a:pPr marL="0" indent="0">
              <a:lnSpc>
                <a:spcPct val="80000"/>
              </a:lnSpc>
              <a:buFont typeface="Arial" charset="0"/>
              <a:buNone/>
              <a:defRPr/>
            </a:pPr>
            <a:r>
              <a:rPr lang="en-CA" sz="1800" b="1" dirty="0">
                <a:solidFill>
                  <a:srgbClr val="669900"/>
                </a:solidFill>
              </a:rPr>
              <a:t>G3</a:t>
            </a:r>
            <a:r>
              <a:rPr lang="en-CA" sz="1800" dirty="0">
                <a:solidFill>
                  <a:prstClr val="black"/>
                </a:solidFill>
              </a:rPr>
              <a:t> – </a:t>
            </a:r>
            <a:r>
              <a:rPr lang="en-CA" sz="1800" i="1" dirty="0">
                <a:solidFill>
                  <a:prstClr val="black"/>
                </a:solidFill>
              </a:rPr>
              <a:t>“Requires periodic medical follow-up no more often than every 6 months”</a:t>
            </a:r>
            <a:endParaRPr lang="en-CA" i="1" dirty="0">
              <a:solidFill>
                <a:prstClr val="black"/>
              </a:solidFill>
            </a:endParaRPr>
          </a:p>
          <a:p>
            <a:pPr lvl="1">
              <a:lnSpc>
                <a:spcPct val="80000"/>
              </a:lnSpc>
              <a:buFont typeface="Courier New" panose="02070309020205020404" pitchFamily="49" charset="0"/>
              <a:buChar char="o"/>
              <a:defRPr/>
            </a:pPr>
            <a:r>
              <a:rPr lang="en-CA" sz="1300" dirty="0">
                <a:solidFill>
                  <a:prstClr val="black"/>
                </a:solidFill>
              </a:rPr>
              <a:t>Planned care permits 6 month tours</a:t>
            </a:r>
          </a:p>
          <a:p>
            <a:pPr lvl="1">
              <a:lnSpc>
                <a:spcPct val="80000"/>
              </a:lnSpc>
              <a:buFont typeface="Courier New" panose="02070309020205020404" pitchFamily="49" charset="0"/>
              <a:buChar char="o"/>
              <a:defRPr/>
            </a:pPr>
            <a:r>
              <a:rPr lang="en-CA" sz="1300" dirty="0">
                <a:solidFill>
                  <a:prstClr val="black"/>
                </a:solidFill>
              </a:rPr>
              <a:t>Manageable impact of stopping meds or other form of treatment, no acute issues likely</a:t>
            </a:r>
          </a:p>
          <a:p>
            <a:pPr lvl="1">
              <a:lnSpc>
                <a:spcPct val="80000"/>
              </a:lnSpc>
              <a:buFont typeface="Courier New" panose="02070309020205020404" pitchFamily="49" charset="0"/>
              <a:buChar char="o"/>
              <a:defRPr/>
            </a:pPr>
            <a:r>
              <a:rPr lang="en-CA" sz="1300" dirty="0">
                <a:solidFill>
                  <a:prstClr val="black"/>
                </a:solidFill>
              </a:rPr>
              <a:t>Annual specialist follow-up for low-risk medical conditions</a:t>
            </a:r>
          </a:p>
          <a:p>
            <a:pPr lvl="1">
              <a:lnSpc>
                <a:spcPct val="80000"/>
              </a:lnSpc>
              <a:buFont typeface="Courier New" panose="02070309020205020404" pitchFamily="49" charset="0"/>
              <a:buChar char="o"/>
              <a:defRPr/>
            </a:pPr>
            <a:r>
              <a:rPr lang="en-CA" sz="1400" dirty="0"/>
              <a:t>who may require a specific medical evaluation before being sent on a tasking;</a:t>
            </a:r>
            <a:endParaRPr lang="en-CA" sz="1300" dirty="0">
              <a:solidFill>
                <a:prstClr val="black"/>
              </a:solidFill>
            </a:endParaRPr>
          </a:p>
          <a:p>
            <a:pPr lvl="1">
              <a:lnSpc>
                <a:spcPct val="80000"/>
              </a:lnSpc>
              <a:defRPr/>
            </a:pPr>
            <a:endParaRPr lang="en-CA" sz="900" b="1" u="sng" dirty="0">
              <a:solidFill>
                <a:prstClr val="black"/>
              </a:solidFill>
            </a:endParaRPr>
          </a:p>
          <a:p>
            <a:pPr marL="0" indent="0">
              <a:lnSpc>
                <a:spcPct val="80000"/>
              </a:lnSpc>
              <a:buFont typeface="Arial" charset="0"/>
              <a:buNone/>
              <a:defRPr/>
            </a:pPr>
            <a:r>
              <a:rPr lang="en-CA" sz="1800" b="1" dirty="0">
                <a:solidFill>
                  <a:srgbClr val="FFC000"/>
                </a:solidFill>
              </a:rPr>
              <a:t>G4</a:t>
            </a:r>
            <a:r>
              <a:rPr lang="en-CA" sz="1800" dirty="0">
                <a:solidFill>
                  <a:srgbClr val="FFC000"/>
                </a:solidFill>
              </a:rPr>
              <a:t> </a:t>
            </a:r>
            <a:r>
              <a:rPr lang="en-CA" sz="1800" dirty="0">
                <a:solidFill>
                  <a:prstClr val="black"/>
                </a:solidFill>
              </a:rPr>
              <a:t>– “</a:t>
            </a:r>
            <a:r>
              <a:rPr lang="en-CA" sz="1800" i="1" dirty="0">
                <a:solidFill>
                  <a:prstClr val="black"/>
                </a:solidFill>
              </a:rPr>
              <a:t>Requires regular physician follow-up”</a:t>
            </a:r>
            <a:r>
              <a:rPr lang="en-CA" sz="1800" dirty="0">
                <a:solidFill>
                  <a:prstClr val="black"/>
                </a:solidFill>
              </a:rPr>
              <a:t> </a:t>
            </a:r>
            <a:endParaRPr lang="en-CA" dirty="0">
              <a:solidFill>
                <a:prstClr val="black"/>
              </a:solidFill>
            </a:endParaRPr>
          </a:p>
          <a:p>
            <a:pPr lvl="1">
              <a:lnSpc>
                <a:spcPct val="80000"/>
              </a:lnSpc>
              <a:buFont typeface="Courier New" panose="02070309020205020404" pitchFamily="49" charset="0"/>
              <a:buChar char="o"/>
              <a:defRPr/>
            </a:pPr>
            <a:r>
              <a:rPr lang="en-CA" sz="1300" b="1" dirty="0">
                <a:solidFill>
                  <a:prstClr val="black"/>
                </a:solidFill>
              </a:rPr>
              <a:t>OR </a:t>
            </a:r>
            <a:r>
              <a:rPr lang="en-CA" sz="1300" dirty="0">
                <a:solidFill>
                  <a:prstClr val="black"/>
                </a:solidFill>
              </a:rPr>
              <a:t>requires medications/lab work/other clinical services</a:t>
            </a:r>
          </a:p>
          <a:p>
            <a:pPr lvl="1">
              <a:lnSpc>
                <a:spcPct val="80000"/>
              </a:lnSpc>
              <a:buFont typeface="Courier New" panose="02070309020205020404" pitchFamily="49" charset="0"/>
              <a:buChar char="o"/>
              <a:defRPr/>
            </a:pPr>
            <a:r>
              <a:rPr lang="en-CA" sz="1300" b="1" dirty="0">
                <a:solidFill>
                  <a:prstClr val="black"/>
                </a:solidFill>
              </a:rPr>
              <a:t>OR</a:t>
            </a:r>
            <a:r>
              <a:rPr lang="en-CA" sz="1300" dirty="0">
                <a:solidFill>
                  <a:prstClr val="black"/>
                </a:solidFill>
              </a:rPr>
              <a:t> runs a risk of acute onset problem requiring physician services (generally with diagnostic support) to prevent  or mitigate a bad outcome</a:t>
            </a:r>
          </a:p>
          <a:p>
            <a:pPr lvl="1">
              <a:lnSpc>
                <a:spcPct val="80000"/>
              </a:lnSpc>
              <a:buFont typeface="Courier New" panose="02070309020205020404" pitchFamily="49" charset="0"/>
              <a:buChar char="o"/>
              <a:defRPr/>
            </a:pPr>
            <a:r>
              <a:rPr lang="en-CA" sz="1300" dirty="0">
                <a:solidFill>
                  <a:srgbClr val="33CC33"/>
                </a:solidFill>
              </a:rPr>
              <a:t>Between q3-6/12</a:t>
            </a:r>
          </a:p>
          <a:p>
            <a:pPr lvl="1">
              <a:lnSpc>
                <a:spcPct val="80000"/>
              </a:lnSpc>
              <a:buFont typeface="Courier New" panose="02070309020205020404" pitchFamily="49" charset="0"/>
              <a:buChar char="o"/>
              <a:defRPr/>
            </a:pPr>
            <a:r>
              <a:rPr lang="en-CA" sz="1300" dirty="0">
                <a:solidFill>
                  <a:srgbClr val="FF0000"/>
                </a:solidFill>
              </a:rPr>
              <a:t>More frequent than q2/12</a:t>
            </a:r>
          </a:p>
          <a:p>
            <a:pPr lvl="1">
              <a:lnSpc>
                <a:spcPct val="80000"/>
              </a:lnSpc>
              <a:buFont typeface="Courier New" panose="02070309020205020404" pitchFamily="49" charset="0"/>
              <a:buChar char="o"/>
              <a:defRPr/>
            </a:pPr>
            <a:endParaRPr lang="en-CA" sz="1300" dirty="0">
              <a:solidFill>
                <a:prstClr val="black"/>
              </a:solidFill>
            </a:endParaRPr>
          </a:p>
          <a:p>
            <a:pPr marL="0" indent="0">
              <a:lnSpc>
                <a:spcPct val="80000"/>
              </a:lnSpc>
              <a:buFont typeface="Arial" charset="0"/>
              <a:buNone/>
              <a:defRPr/>
            </a:pPr>
            <a:r>
              <a:rPr lang="en-CA" sz="1800" b="1" dirty="0">
                <a:solidFill>
                  <a:srgbClr val="FF0000"/>
                </a:solidFill>
              </a:rPr>
              <a:t>G5</a:t>
            </a:r>
            <a:r>
              <a:rPr lang="en-CA" sz="1800" dirty="0">
                <a:solidFill>
                  <a:prstClr val="black"/>
                </a:solidFill>
              </a:rPr>
              <a:t> – “</a:t>
            </a:r>
            <a:r>
              <a:rPr lang="en-CA" sz="1800" i="1" dirty="0">
                <a:solidFill>
                  <a:prstClr val="black"/>
                </a:solidFill>
              </a:rPr>
              <a:t>Requires regular specialist follow-up</a:t>
            </a:r>
            <a:r>
              <a:rPr lang="en-CA" sz="1800" dirty="0">
                <a:solidFill>
                  <a:prstClr val="black"/>
                </a:solidFill>
              </a:rPr>
              <a:t>”</a:t>
            </a:r>
            <a:endParaRPr lang="en-CA" dirty="0">
              <a:solidFill>
                <a:prstClr val="black"/>
              </a:solidFill>
            </a:endParaRPr>
          </a:p>
          <a:p>
            <a:pPr lvl="1">
              <a:lnSpc>
                <a:spcPct val="80000"/>
              </a:lnSpc>
              <a:buFont typeface="Courier New" panose="02070309020205020404" pitchFamily="49" charset="0"/>
              <a:buChar char="o"/>
              <a:defRPr/>
            </a:pPr>
            <a:r>
              <a:rPr lang="en-CA" sz="1300" dirty="0">
                <a:solidFill>
                  <a:prstClr val="black"/>
                </a:solidFill>
              </a:rPr>
              <a:t>Similar to G4 but requires more specialized services, secondary/tertiary level care, often multiple care providers  on an ongoing or urgent basis</a:t>
            </a:r>
          </a:p>
          <a:p>
            <a:pPr lvl="1">
              <a:lnSpc>
                <a:spcPct val="80000"/>
              </a:lnSpc>
              <a:buFont typeface="Arial" charset="0"/>
              <a:buNone/>
              <a:defRPr/>
            </a:pPr>
            <a:endParaRPr lang="en-CA" sz="900" dirty="0">
              <a:solidFill>
                <a:prstClr val="black"/>
              </a:solidFill>
            </a:endParaRPr>
          </a:p>
          <a:p>
            <a:pPr marL="0" indent="0">
              <a:lnSpc>
                <a:spcPct val="80000"/>
              </a:lnSpc>
              <a:buFont typeface="Arial" charset="0"/>
              <a:buNone/>
              <a:defRPr/>
            </a:pPr>
            <a:r>
              <a:rPr lang="en-CA" sz="1800" b="1" dirty="0">
                <a:solidFill>
                  <a:srgbClr val="FF0000"/>
                </a:solidFill>
              </a:rPr>
              <a:t>G6</a:t>
            </a:r>
            <a:r>
              <a:rPr lang="en-CA" sz="1800" dirty="0">
                <a:solidFill>
                  <a:prstClr val="black"/>
                </a:solidFill>
              </a:rPr>
              <a:t> – Essentially requires institutional level care/ongoing medical support</a:t>
            </a:r>
            <a:endParaRPr lang="en-CA" dirty="0">
              <a:solidFill>
                <a:prstClr val="black"/>
              </a:solidFill>
            </a:endParaRPr>
          </a:p>
          <a:p>
            <a:pPr lvl="1">
              <a:lnSpc>
                <a:spcPct val="80000"/>
              </a:lnSpc>
              <a:buFont typeface="Courier New" panose="02070309020205020404" pitchFamily="49" charset="0"/>
              <a:buChar char="o"/>
              <a:defRPr/>
            </a:pPr>
            <a:r>
              <a:rPr lang="en-CA" sz="1300" dirty="0">
                <a:solidFill>
                  <a:prstClr val="black"/>
                </a:solidFill>
              </a:rPr>
              <a:t>Always accompanied by O6.</a:t>
            </a:r>
            <a:endParaRPr lang="en-CA" sz="1300" b="1" u="sng" dirty="0">
              <a:solidFill>
                <a:prstClr val="black"/>
              </a:solidFill>
            </a:endParaRPr>
          </a:p>
          <a:p>
            <a:pPr>
              <a:lnSpc>
                <a:spcPct val="80000"/>
              </a:lnSpc>
              <a:defRPr/>
            </a:pPr>
            <a:endParaRPr lang="en-CA" sz="1100" dirty="0"/>
          </a:p>
        </p:txBody>
      </p:sp>
      <p:sp>
        <p:nvSpPr>
          <p:cNvPr id="6" name="TextBox 5"/>
          <p:cNvSpPr txBox="1"/>
          <p:nvPr/>
        </p:nvSpPr>
        <p:spPr>
          <a:xfrm>
            <a:off x="8054" y="1191"/>
            <a:ext cx="4207562" cy="523220"/>
          </a:xfrm>
          <a:prstGeom prst="rect">
            <a:avLst/>
          </a:prstGeom>
          <a:noFill/>
        </p:spPr>
        <p:txBody>
          <a:bodyPr wrap="none" rtlCol="0">
            <a:spAutoFit/>
          </a:bodyPr>
          <a:lstStyle/>
          <a:p>
            <a:r>
              <a:rPr lang="en-CA" sz="2800" b="1" dirty="0">
                <a:solidFill>
                  <a:prstClr val="black"/>
                </a:solidFill>
                <a:effectLst>
                  <a:outerShdw blurRad="38100" dist="38100" dir="2700000" algn="tl">
                    <a:srgbClr val="000000">
                      <a:alpha val="43137"/>
                    </a:srgbClr>
                  </a:outerShdw>
                </a:effectLst>
              </a:rPr>
              <a:t>GEOGRAPHIC FACTOR</a:t>
            </a:r>
          </a:p>
        </p:txBody>
      </p:sp>
    </p:spTree>
    <p:extLst>
      <p:ext uri="{BB962C8B-B14F-4D97-AF65-F5344CB8AC3E}">
        <p14:creationId xmlns:p14="http://schemas.microsoft.com/office/powerpoint/2010/main" val="1269834521"/>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txBox="1">
            <a:spLocks/>
          </p:cNvSpPr>
          <p:nvPr/>
        </p:nvSpPr>
        <p:spPr bwMode="auto">
          <a:xfrm>
            <a:off x="251520" y="1268760"/>
            <a:ext cx="8784976" cy="3397250"/>
          </a:xfrm>
          <a:prstGeom prst="rect">
            <a:avLst/>
          </a:prstGeom>
          <a:noFill/>
          <a:ln w="9525">
            <a:noFill/>
            <a:miter lim="800000"/>
            <a:headEnd/>
            <a:tailEnd/>
          </a:ln>
        </p:spPr>
        <p:txBody>
          <a:bodyPr/>
          <a:lstStyle/>
          <a:p>
            <a:pPr eaLnBrk="0" hangingPunct="0">
              <a:lnSpc>
                <a:spcPct val="150000"/>
              </a:lnSpc>
              <a:spcBef>
                <a:spcPct val="20000"/>
              </a:spcBef>
              <a:buFont typeface="Arial" charset="0"/>
              <a:buNone/>
            </a:pPr>
            <a:r>
              <a:rPr lang="en-CA" sz="2000" b="1" dirty="0">
                <a:solidFill>
                  <a:prstClr val="black"/>
                </a:solidFill>
              </a:rPr>
              <a:t>O1 </a:t>
            </a:r>
            <a:r>
              <a:rPr lang="en-CA" sz="2000" dirty="0">
                <a:solidFill>
                  <a:prstClr val="black"/>
                </a:solidFill>
              </a:rPr>
              <a:t>– Not in use anymore</a:t>
            </a:r>
            <a:endParaRPr lang="en-CA" sz="2000" b="1" dirty="0">
              <a:solidFill>
                <a:prstClr val="black"/>
              </a:solidFill>
            </a:endParaRPr>
          </a:p>
          <a:p>
            <a:pPr eaLnBrk="0" hangingPunct="0">
              <a:lnSpc>
                <a:spcPct val="150000"/>
              </a:lnSpc>
              <a:spcBef>
                <a:spcPct val="20000"/>
              </a:spcBef>
              <a:buFont typeface="Arial" charset="0"/>
              <a:buNone/>
            </a:pPr>
            <a:r>
              <a:rPr lang="en-CA" sz="2000" b="1" dirty="0">
                <a:solidFill>
                  <a:srgbClr val="669900"/>
                </a:solidFill>
              </a:rPr>
              <a:t>O2</a:t>
            </a:r>
            <a:r>
              <a:rPr lang="en-CA" sz="2000" dirty="0">
                <a:solidFill>
                  <a:srgbClr val="669900"/>
                </a:solidFill>
              </a:rPr>
              <a:t> </a:t>
            </a:r>
            <a:r>
              <a:rPr lang="en-CA" sz="2000" dirty="0">
                <a:solidFill>
                  <a:prstClr val="black"/>
                </a:solidFill>
              </a:rPr>
              <a:t>– Fit all generic and MOSID tasks without limitation</a:t>
            </a:r>
          </a:p>
          <a:p>
            <a:pPr eaLnBrk="0" hangingPunct="0">
              <a:lnSpc>
                <a:spcPct val="90000"/>
              </a:lnSpc>
              <a:spcBef>
                <a:spcPct val="20000"/>
              </a:spcBef>
              <a:buFont typeface="Arial" charset="0"/>
              <a:buNone/>
            </a:pPr>
            <a:r>
              <a:rPr lang="en-CA" sz="2000" b="1" dirty="0">
                <a:solidFill>
                  <a:srgbClr val="669900"/>
                </a:solidFill>
              </a:rPr>
              <a:t>O3</a:t>
            </a:r>
            <a:r>
              <a:rPr lang="en-CA" sz="2000" dirty="0">
                <a:solidFill>
                  <a:prstClr val="black"/>
                </a:solidFill>
              </a:rPr>
              <a:t> – Requires some specific limitations, but fit more than clerical duties</a:t>
            </a:r>
          </a:p>
          <a:p>
            <a:pPr lvl="1" eaLnBrk="0" hangingPunct="0">
              <a:lnSpc>
                <a:spcPct val="90000"/>
              </a:lnSpc>
              <a:spcBef>
                <a:spcPct val="20000"/>
              </a:spcBef>
              <a:buFont typeface="Arial" charset="0"/>
              <a:buNone/>
            </a:pPr>
            <a:r>
              <a:rPr lang="en-CA" b="1" dirty="0">
                <a:solidFill>
                  <a:prstClr val="black"/>
                </a:solidFill>
              </a:rPr>
              <a:t>  </a:t>
            </a:r>
            <a:r>
              <a:rPr lang="en-CA" dirty="0">
                <a:solidFill>
                  <a:prstClr val="black"/>
                </a:solidFill>
              </a:rPr>
              <a:t>(Most common)</a:t>
            </a:r>
          </a:p>
          <a:p>
            <a:pPr marL="800100" lvl="1" indent="-342900" eaLnBrk="0" hangingPunct="0">
              <a:lnSpc>
                <a:spcPct val="90000"/>
              </a:lnSpc>
              <a:spcBef>
                <a:spcPct val="20000"/>
              </a:spcBef>
              <a:buFont typeface="Courier New" panose="02070309020205020404" pitchFamily="49" charset="0"/>
              <a:buChar char="o"/>
            </a:pPr>
            <a:r>
              <a:rPr lang="en-CA" sz="1400" dirty="0">
                <a:solidFill>
                  <a:prstClr val="black"/>
                </a:solidFill>
              </a:rPr>
              <a:t>“Fit PT but may be limited in type, duration, intensity, and frequency”</a:t>
            </a:r>
          </a:p>
          <a:p>
            <a:pPr marL="800100" lvl="1" indent="-342900" eaLnBrk="0" hangingPunct="0">
              <a:lnSpc>
                <a:spcPct val="90000"/>
              </a:lnSpc>
              <a:spcBef>
                <a:spcPct val="20000"/>
              </a:spcBef>
              <a:buFont typeface="Courier New" panose="02070309020205020404" pitchFamily="49" charset="0"/>
              <a:buChar char="o"/>
            </a:pPr>
            <a:r>
              <a:rPr lang="en-CA" sz="1400" dirty="0">
                <a:solidFill>
                  <a:prstClr val="black"/>
                </a:solidFill>
              </a:rPr>
              <a:t>“Should avoid running on a daily basis”</a:t>
            </a:r>
          </a:p>
          <a:p>
            <a:pPr eaLnBrk="0" hangingPunct="0">
              <a:spcBef>
                <a:spcPts val="0"/>
              </a:spcBef>
              <a:buFont typeface="Arial" charset="0"/>
              <a:buNone/>
            </a:pPr>
            <a:r>
              <a:rPr lang="en-CA" sz="2000" b="1" dirty="0">
                <a:solidFill>
                  <a:srgbClr val="FF0000"/>
                </a:solidFill>
              </a:rPr>
              <a:t>O4</a:t>
            </a:r>
            <a:r>
              <a:rPr lang="en-CA" sz="2000" dirty="0">
                <a:solidFill>
                  <a:prstClr val="black"/>
                </a:solidFill>
              </a:rPr>
              <a:t> – Clerical/light duties only; or, unfit the stress of an  </a:t>
            </a:r>
          </a:p>
          <a:p>
            <a:pPr eaLnBrk="0" hangingPunct="0">
              <a:spcBef>
                <a:spcPts val="0"/>
              </a:spcBef>
              <a:buFont typeface="Arial" charset="0"/>
              <a:buNone/>
            </a:pPr>
            <a:r>
              <a:rPr lang="en-CA" sz="2000" dirty="0">
                <a:solidFill>
                  <a:prstClr val="black"/>
                </a:solidFill>
              </a:rPr>
              <a:t>         operational environment. </a:t>
            </a:r>
            <a:r>
              <a:rPr lang="en-CA" sz="2000" dirty="0">
                <a:solidFill>
                  <a:srgbClr val="FF0000"/>
                </a:solidFill>
              </a:rPr>
              <a:t>u</a:t>
            </a:r>
            <a:r>
              <a:rPr lang="en-CA" dirty="0">
                <a:solidFill>
                  <a:srgbClr val="FF0000"/>
                </a:solidFill>
              </a:rPr>
              <a:t>nfit CMTFE</a:t>
            </a:r>
          </a:p>
          <a:p>
            <a:pPr eaLnBrk="0" hangingPunct="0">
              <a:lnSpc>
                <a:spcPct val="150000"/>
              </a:lnSpc>
              <a:spcBef>
                <a:spcPct val="20000"/>
              </a:spcBef>
              <a:buFont typeface="Arial" charset="0"/>
              <a:buNone/>
            </a:pPr>
            <a:r>
              <a:rPr lang="en-CA" sz="2000" b="1" dirty="0">
                <a:solidFill>
                  <a:srgbClr val="FF0000"/>
                </a:solidFill>
              </a:rPr>
              <a:t>O5</a:t>
            </a:r>
            <a:r>
              <a:rPr lang="en-CA" sz="2000" dirty="0">
                <a:solidFill>
                  <a:srgbClr val="FF0000"/>
                </a:solidFill>
              </a:rPr>
              <a:t> </a:t>
            </a:r>
            <a:r>
              <a:rPr lang="en-CA" sz="2000" dirty="0">
                <a:solidFill>
                  <a:prstClr val="black"/>
                </a:solidFill>
              </a:rPr>
              <a:t>– Sedentary duties only; o</a:t>
            </a:r>
            <a:r>
              <a:rPr lang="en-CA" dirty="0">
                <a:solidFill>
                  <a:prstClr val="black"/>
                </a:solidFill>
              </a:rPr>
              <a:t>r work hours or environment limited</a:t>
            </a:r>
          </a:p>
          <a:p>
            <a:pPr eaLnBrk="0" hangingPunct="0">
              <a:lnSpc>
                <a:spcPct val="150000"/>
              </a:lnSpc>
              <a:spcBef>
                <a:spcPct val="20000"/>
              </a:spcBef>
              <a:buFont typeface="Arial" charset="0"/>
              <a:buNone/>
            </a:pPr>
            <a:r>
              <a:rPr lang="en-CA" sz="2000" b="1" dirty="0">
                <a:solidFill>
                  <a:srgbClr val="FF0000"/>
                </a:solidFill>
              </a:rPr>
              <a:t>O6</a:t>
            </a:r>
            <a:r>
              <a:rPr lang="en-CA" sz="2000" dirty="0">
                <a:solidFill>
                  <a:prstClr val="black"/>
                </a:solidFill>
              </a:rPr>
              <a:t> – Unable to do any work in any environment</a:t>
            </a:r>
          </a:p>
        </p:txBody>
      </p:sp>
      <p:sp>
        <p:nvSpPr>
          <p:cNvPr id="5" name="TextBox 4"/>
          <p:cNvSpPr txBox="1"/>
          <p:nvPr/>
        </p:nvSpPr>
        <p:spPr>
          <a:xfrm>
            <a:off x="8054" y="1191"/>
            <a:ext cx="4588564" cy="523220"/>
          </a:xfrm>
          <a:prstGeom prst="rect">
            <a:avLst/>
          </a:prstGeom>
          <a:noFill/>
        </p:spPr>
        <p:txBody>
          <a:bodyPr wrap="none" rtlCol="0">
            <a:spAutoFit/>
          </a:bodyPr>
          <a:lstStyle/>
          <a:p>
            <a:r>
              <a:rPr lang="en-CA" sz="2800" b="1" dirty="0">
                <a:solidFill>
                  <a:prstClr val="black"/>
                </a:solidFill>
                <a:effectLst>
                  <a:outerShdw blurRad="38100" dist="38100" dir="2700000" algn="tl">
                    <a:srgbClr val="000000">
                      <a:alpha val="43137"/>
                    </a:srgbClr>
                  </a:outerShdw>
                </a:effectLst>
              </a:rPr>
              <a:t>OCCUPATIONAL FACTOR</a:t>
            </a:r>
          </a:p>
        </p:txBody>
      </p:sp>
    </p:spTree>
    <p:extLst>
      <p:ext uri="{BB962C8B-B14F-4D97-AF65-F5344CB8AC3E}">
        <p14:creationId xmlns:p14="http://schemas.microsoft.com/office/powerpoint/2010/main" val="2549234958"/>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noGrp="1"/>
          </p:cNvSpPr>
          <p:nvPr>
            <p:ph type="body" idx="4294967295"/>
          </p:nvPr>
        </p:nvSpPr>
        <p:spPr>
          <a:xfrm>
            <a:off x="251520" y="908720"/>
            <a:ext cx="8229600" cy="4114800"/>
          </a:xfrm>
        </p:spPr>
        <p:txBody>
          <a:bodyPr/>
          <a:lstStyle>
            <a:defPPr marL="432000" lvl="0" indent="-324000" algn="l" hangingPunct="1">
              <a:spcBef>
                <a:spcPts val="0"/>
              </a:spcBef>
              <a:spcAft>
                <a:spcPts val="1417"/>
              </a:spcAft>
              <a:buSzPct val="45000"/>
              <a:buFont typeface="StarSymbol"/>
              <a:buNone/>
              <a:defRPr lang="en-US" sz="2400" b="0" i="0" u="none" strike="noStrike" kern="1200" spc="0">
                <a:ln>
                  <a:noFill/>
                </a:ln>
                <a:solidFill>
                  <a:srgbClr val="474747"/>
                </a:solidFill>
                <a:latin typeface="Arial"/>
                <a:ea typeface="Arial Unicode MS" pitchFamily="2"/>
                <a:cs typeface="Arial Unicode MS" pitchFamily="2"/>
              </a:defRPr>
            </a:defPPr>
            <a:lvl1pPr marL="432000" lvl="0" indent="-324000" algn="l" hangingPunct="1">
              <a:spcBef>
                <a:spcPts val="0"/>
              </a:spcBef>
              <a:spcAft>
                <a:spcPts val="1417"/>
              </a:spcAft>
              <a:buSzPct val="45000"/>
              <a:buFont typeface="StarSymbol"/>
              <a:buChar char="●"/>
              <a:defRPr lang="en-US" sz="2400" b="0" i="0" u="none" strike="noStrike" kern="1200" spc="0">
                <a:ln>
                  <a:noFill/>
                </a:ln>
                <a:solidFill>
                  <a:srgbClr val="474747"/>
                </a:solidFill>
                <a:latin typeface="Arial"/>
                <a:ea typeface="Arial Unicode MS" pitchFamily="2"/>
                <a:cs typeface="Arial Unicode MS" pitchFamily="2"/>
              </a:defRPr>
            </a:lvl1pPr>
            <a:lvl2pPr marL="864000" lvl="1" indent="-324000" algn="l" hangingPunct="1">
              <a:spcBef>
                <a:spcPts val="0"/>
              </a:spcBef>
              <a:spcAft>
                <a:spcPts val="1134"/>
              </a:spcAft>
              <a:buSzPct val="45000"/>
              <a:buFont typeface="StarSymbol"/>
              <a:buChar char="●"/>
              <a:defRPr lang="en-US" sz="1800" b="0" i="0" u="none" strike="noStrike" kern="1200" spc="0">
                <a:ln>
                  <a:noFill/>
                </a:ln>
                <a:solidFill>
                  <a:srgbClr val="474747"/>
                </a:solidFill>
                <a:latin typeface="Arial"/>
                <a:ea typeface="Arial Unicode MS" pitchFamily="2"/>
                <a:cs typeface="Arial Unicode MS" pitchFamily="2"/>
              </a:defRPr>
            </a:lvl2pPr>
            <a:lvl3pPr marL="1295999" lvl="2" indent="-288000" algn="l" hangingPunct="1">
              <a:spcBef>
                <a:spcPts val="0"/>
              </a:spcBef>
              <a:spcAft>
                <a:spcPts val="850"/>
              </a:spcAft>
              <a:buSzPct val="75000"/>
              <a:buFont typeface="StarSymbol"/>
              <a:buChar char="–"/>
              <a:defRPr lang="en-US" sz="1600" b="0" i="0" u="none" strike="noStrike" kern="1200" spc="0">
                <a:ln>
                  <a:noFill/>
                </a:ln>
                <a:solidFill>
                  <a:srgbClr val="474747"/>
                </a:solidFill>
                <a:latin typeface="Arial"/>
                <a:ea typeface="Arial Unicode MS" pitchFamily="2"/>
                <a:cs typeface="Arial Unicode MS" pitchFamily="2"/>
              </a:defRPr>
            </a:lvl3pPr>
            <a:lvl4pPr marL="1728000" lvl="3" indent="-216000" algn="l" hangingPunct="1">
              <a:spcBef>
                <a:spcPts val="0"/>
              </a:spcBef>
              <a:spcAft>
                <a:spcPts val="567"/>
              </a:spcAft>
              <a:buSzPct val="45000"/>
              <a:buFont typeface="StarSymbol"/>
              <a:buChar char="●"/>
              <a:defRPr lang="en-US" sz="1600" b="0" i="0" u="none" strike="noStrike" kern="1200" spc="0">
                <a:ln>
                  <a:noFill/>
                </a:ln>
                <a:solidFill>
                  <a:srgbClr val="474747"/>
                </a:solidFill>
                <a:latin typeface="Arial"/>
                <a:ea typeface="Arial Unicode MS" pitchFamily="2"/>
                <a:cs typeface="Arial Unicode MS"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474747"/>
                </a:solidFill>
                <a:latin typeface="Arial"/>
                <a:ea typeface="Arial Unicode MS" pitchFamily="2"/>
                <a:cs typeface="Arial Unicode MS" pitchFamily="2"/>
              </a:defRPr>
            </a:lvl9pPr>
          </a:lstStyle>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A1</a:t>
            </a:r>
            <a:r>
              <a:rPr lang="en-US" dirty="0">
                <a:solidFill>
                  <a:srgbClr val="000000"/>
                </a:solidFill>
                <a:latin typeface="Arial" pitchFamily="18"/>
                <a:ea typeface="ＭＳ Ｐゴシック"/>
              </a:rPr>
              <a:t> – Pilot</a:t>
            </a:r>
          </a:p>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A2</a:t>
            </a:r>
            <a:r>
              <a:rPr lang="en-US" dirty="0">
                <a:solidFill>
                  <a:srgbClr val="000000"/>
                </a:solidFill>
                <a:latin typeface="Arial" pitchFamily="18"/>
                <a:ea typeface="ＭＳ Ｐゴシック"/>
              </a:rPr>
              <a:t> – Other aircrew essential to safe aircraft ops</a:t>
            </a:r>
          </a:p>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A3 </a:t>
            </a:r>
            <a:r>
              <a:rPr lang="en-US" dirty="0">
                <a:solidFill>
                  <a:srgbClr val="000000"/>
                </a:solidFill>
                <a:latin typeface="Arial" pitchFamily="18"/>
                <a:ea typeface="ＭＳ Ｐゴシック"/>
              </a:rPr>
              <a:t>– Any aircrew with restrictions</a:t>
            </a:r>
          </a:p>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A4</a:t>
            </a:r>
            <a:r>
              <a:rPr lang="en-US" dirty="0">
                <a:solidFill>
                  <a:srgbClr val="000000"/>
                </a:solidFill>
                <a:latin typeface="Arial" pitchFamily="18"/>
                <a:ea typeface="ＭＳ Ｐゴシック"/>
              </a:rPr>
              <a:t> – Other aircrew not essential to safe flight ops</a:t>
            </a:r>
          </a:p>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A5</a:t>
            </a:r>
            <a:r>
              <a:rPr lang="en-US" dirty="0">
                <a:solidFill>
                  <a:srgbClr val="000000"/>
                </a:solidFill>
                <a:latin typeface="Arial" pitchFamily="18"/>
                <a:ea typeface="ＭＳ Ｐゴシック"/>
              </a:rPr>
              <a:t> – Non-aircrew fit to fly as passenger</a:t>
            </a:r>
          </a:p>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A6</a:t>
            </a:r>
            <a:r>
              <a:rPr lang="en-US" dirty="0">
                <a:solidFill>
                  <a:srgbClr val="000000"/>
                </a:solidFill>
                <a:latin typeface="Arial" pitchFamily="18"/>
                <a:ea typeface="ＭＳ Ｐゴシック"/>
              </a:rPr>
              <a:t> – Non-aircrew unfit to fly as passenger</a:t>
            </a:r>
          </a:p>
          <a:p>
            <a:pPr marL="342900" lvl="0" indent="-342900">
              <a:spcAft>
                <a:spcPts val="0"/>
              </a:spcAft>
              <a:buSzPct val="100000"/>
              <a:buFont typeface="Wingdings" panose="05000000000000000000" pitchFamily="2" charset="2"/>
              <a:buChar char="q"/>
            </a:pPr>
            <a:r>
              <a:rPr lang="en-US" b="1" dirty="0">
                <a:solidFill>
                  <a:srgbClr val="000000"/>
                </a:solidFill>
                <a:latin typeface="Arial" pitchFamily="18"/>
                <a:ea typeface="ＭＳ Ｐゴシック"/>
              </a:rPr>
              <a:t>A7</a:t>
            </a:r>
            <a:r>
              <a:rPr lang="en-US" dirty="0">
                <a:solidFill>
                  <a:srgbClr val="000000"/>
                </a:solidFill>
                <a:latin typeface="Arial" pitchFamily="18"/>
                <a:ea typeface="ＭＳ Ｐゴシック"/>
              </a:rPr>
              <a:t> – Aircrew unfit flying duties</a:t>
            </a:r>
            <a:endParaRPr lang="en-CA" sz="2000" dirty="0">
              <a:solidFill>
                <a:srgbClr val="000000"/>
              </a:solidFill>
              <a:latin typeface="Arial" pitchFamily="18"/>
              <a:ea typeface="ＭＳ Ｐゴシック"/>
            </a:endParaRPr>
          </a:p>
          <a:p>
            <a:pPr marL="0" lvl="0" indent="0">
              <a:spcAft>
                <a:spcPts val="0"/>
              </a:spcAft>
              <a:buNone/>
            </a:pPr>
            <a:endParaRPr lang="en-CA" dirty="0">
              <a:latin typeface="Arial" pitchFamily="18"/>
              <a:ea typeface="ＭＳ Ｐゴシック"/>
            </a:endParaRPr>
          </a:p>
        </p:txBody>
      </p:sp>
      <p:sp>
        <p:nvSpPr>
          <p:cNvPr id="4" name="TextBox 3"/>
          <p:cNvSpPr txBox="1"/>
          <p:nvPr/>
        </p:nvSpPr>
        <p:spPr>
          <a:xfrm>
            <a:off x="8054" y="1191"/>
            <a:ext cx="2373727" cy="523220"/>
          </a:xfrm>
          <a:prstGeom prst="rect">
            <a:avLst/>
          </a:prstGeom>
          <a:noFill/>
        </p:spPr>
        <p:txBody>
          <a:bodyPr wrap="none" rtlCol="0">
            <a:spAutoFit/>
          </a:bodyPr>
          <a:lstStyle/>
          <a:p>
            <a:r>
              <a:rPr lang="en-CA" sz="2800" b="1" dirty="0">
                <a:solidFill>
                  <a:prstClr val="black"/>
                </a:solidFill>
                <a:effectLst>
                  <a:outerShdw blurRad="38100" dist="38100" dir="2700000" algn="tl">
                    <a:srgbClr val="000000">
                      <a:alpha val="43137"/>
                    </a:srgbClr>
                  </a:outerShdw>
                </a:effectLst>
              </a:rPr>
              <a:t>AIR FACTOR</a:t>
            </a:r>
          </a:p>
        </p:txBody>
      </p:sp>
      <p:pic>
        <p:nvPicPr>
          <p:cNvPr id="5" name="Picture 2" descr="Pet Helicop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616610"/>
            <a:ext cx="4692834" cy="324479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251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278"/>
          </a:xfrm>
        </p:spPr>
        <p:txBody>
          <a:bodyPr/>
          <a:lstStyle/>
          <a:p>
            <a:r>
              <a:rPr lang="en-CA" sz="2400" dirty="0"/>
              <a:t>I don’t like / agree with / understand these MELS!</a:t>
            </a:r>
            <a:br>
              <a:rPr lang="en-CA" sz="2400" dirty="0"/>
            </a:br>
            <a:endParaRPr lang="en-CA" sz="2400" dirty="0"/>
          </a:p>
        </p:txBody>
      </p:sp>
      <p:sp>
        <p:nvSpPr>
          <p:cNvPr id="3" name="Content Placeholder 2"/>
          <p:cNvSpPr>
            <a:spLocks noGrp="1"/>
          </p:cNvSpPr>
          <p:nvPr>
            <p:ph idx="1"/>
          </p:nvPr>
        </p:nvSpPr>
        <p:spPr>
          <a:xfrm>
            <a:off x="107504" y="1417638"/>
            <a:ext cx="4968552" cy="3962400"/>
          </a:xfrm>
        </p:spPr>
        <p:txBody>
          <a:bodyPr/>
          <a:lstStyle/>
          <a:p>
            <a:pPr lvl="1"/>
            <a:r>
              <a:rPr lang="en-CA" dirty="0"/>
              <a:t>CO have no authority to overrule or disregard recommended medical care.  This includes, treatment, diagnosis, hospitalization, PMED, MELS and Sick Leave</a:t>
            </a:r>
          </a:p>
          <a:p>
            <a:pPr marL="457200" lvl="1" indent="0">
              <a:buNone/>
            </a:pPr>
            <a:endParaRPr lang="en-CA" dirty="0"/>
          </a:p>
          <a:p>
            <a:pPr lvl="1"/>
            <a:r>
              <a:rPr lang="en-CA" sz="2400" b="1" dirty="0"/>
              <a:t>CO encouraged to clarify medical care with medical staff NOT the individual member</a:t>
            </a:r>
          </a:p>
          <a:p>
            <a:endParaRPr lang="en-CA" dirty="0"/>
          </a:p>
        </p:txBody>
      </p:sp>
      <p:sp>
        <p:nvSpPr>
          <p:cNvPr id="5" name="TextBox 4"/>
          <p:cNvSpPr txBox="1"/>
          <p:nvPr/>
        </p:nvSpPr>
        <p:spPr>
          <a:xfrm>
            <a:off x="457200" y="5408062"/>
            <a:ext cx="7931224" cy="338554"/>
          </a:xfrm>
          <a:prstGeom prst="rect">
            <a:avLst/>
          </a:prstGeom>
          <a:noFill/>
        </p:spPr>
        <p:txBody>
          <a:bodyPr wrap="square" rtlCol="0">
            <a:spAutoFit/>
          </a:bodyPr>
          <a:lstStyle/>
          <a:p>
            <a:r>
              <a:rPr lang="en-CA" sz="1600" dirty="0"/>
              <a:t>CANFORGEN 128/03 CDS DIRECTION RE MEDICAL CARE AND MELS</a:t>
            </a:r>
          </a:p>
        </p:txBody>
      </p:sp>
      <p:pic>
        <p:nvPicPr>
          <p:cNvPr id="6" name="Picture 5"/>
          <p:cNvPicPr>
            <a:picLocks noChangeAspect="1"/>
          </p:cNvPicPr>
          <p:nvPr/>
        </p:nvPicPr>
        <p:blipFill rotWithShape="1">
          <a:blip r:embed="rId3"/>
          <a:srcRect l="36613" t="36000" r="51575" b="44400"/>
          <a:stretch/>
        </p:blipFill>
        <p:spPr>
          <a:xfrm>
            <a:off x="5580112" y="1772816"/>
            <a:ext cx="3196441" cy="2983346"/>
          </a:xfrm>
          <a:prstGeom prst="rect">
            <a:avLst/>
          </a:prstGeom>
        </p:spPr>
      </p:pic>
    </p:spTree>
    <p:extLst>
      <p:ext uri="{BB962C8B-B14F-4D97-AF65-F5344CB8AC3E}">
        <p14:creationId xmlns:p14="http://schemas.microsoft.com/office/powerpoint/2010/main" val="1697717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323528" y="33265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717171"/>
                </a:solidFill>
                <a:latin typeface="Arial" charset="0"/>
                <a:ea typeface="+mj-ea"/>
                <a:cs typeface="+mj-cs"/>
              </a:defRPr>
            </a:lvl1pPr>
            <a:lvl2pPr algn="l" rtl="0" eaLnBrk="0" fontAlgn="base" hangingPunct="0">
              <a:spcBef>
                <a:spcPct val="0"/>
              </a:spcBef>
              <a:spcAft>
                <a:spcPct val="0"/>
              </a:spcAft>
              <a:defRPr sz="3600">
                <a:solidFill>
                  <a:srgbClr val="717171"/>
                </a:solidFill>
                <a:latin typeface="Arial" charset="0"/>
              </a:defRPr>
            </a:lvl2pPr>
            <a:lvl3pPr algn="l" rtl="0" eaLnBrk="0" fontAlgn="base" hangingPunct="0">
              <a:spcBef>
                <a:spcPct val="0"/>
              </a:spcBef>
              <a:spcAft>
                <a:spcPct val="0"/>
              </a:spcAft>
              <a:defRPr sz="3600">
                <a:solidFill>
                  <a:srgbClr val="717171"/>
                </a:solidFill>
                <a:latin typeface="Arial" charset="0"/>
              </a:defRPr>
            </a:lvl3pPr>
            <a:lvl4pPr algn="l" rtl="0" eaLnBrk="0" fontAlgn="base" hangingPunct="0">
              <a:spcBef>
                <a:spcPct val="0"/>
              </a:spcBef>
              <a:spcAft>
                <a:spcPct val="0"/>
              </a:spcAft>
              <a:defRPr sz="3600">
                <a:solidFill>
                  <a:srgbClr val="717171"/>
                </a:solidFill>
                <a:latin typeface="Arial" charset="0"/>
              </a:defRPr>
            </a:lvl4pPr>
            <a:lvl5pPr algn="l" rtl="0" eaLnBrk="0" fontAlgn="base" hangingPunct="0">
              <a:spcBef>
                <a:spcPct val="0"/>
              </a:spcBef>
              <a:spcAft>
                <a:spcPct val="0"/>
              </a:spcAft>
              <a:defRPr sz="3600">
                <a:solidFill>
                  <a:srgbClr val="717171"/>
                </a:solidFill>
                <a:latin typeface="Arial" charset="0"/>
              </a:defRPr>
            </a:lvl5pPr>
            <a:lvl6pPr marL="457200" algn="l" rtl="0" fontAlgn="base">
              <a:spcBef>
                <a:spcPct val="0"/>
              </a:spcBef>
              <a:spcAft>
                <a:spcPct val="0"/>
              </a:spcAft>
              <a:defRPr sz="3600">
                <a:solidFill>
                  <a:srgbClr val="717171"/>
                </a:solidFill>
                <a:latin typeface="Calibri" pitchFamily="34" charset="0"/>
              </a:defRPr>
            </a:lvl6pPr>
            <a:lvl7pPr marL="914400" algn="l" rtl="0" fontAlgn="base">
              <a:spcBef>
                <a:spcPct val="0"/>
              </a:spcBef>
              <a:spcAft>
                <a:spcPct val="0"/>
              </a:spcAft>
              <a:defRPr sz="3600">
                <a:solidFill>
                  <a:srgbClr val="717171"/>
                </a:solidFill>
                <a:latin typeface="Calibri" pitchFamily="34" charset="0"/>
              </a:defRPr>
            </a:lvl7pPr>
            <a:lvl8pPr marL="1371600" algn="l" rtl="0" fontAlgn="base">
              <a:spcBef>
                <a:spcPct val="0"/>
              </a:spcBef>
              <a:spcAft>
                <a:spcPct val="0"/>
              </a:spcAft>
              <a:defRPr sz="3600">
                <a:solidFill>
                  <a:srgbClr val="717171"/>
                </a:solidFill>
                <a:latin typeface="Calibri" pitchFamily="34" charset="0"/>
              </a:defRPr>
            </a:lvl8pPr>
            <a:lvl9pPr marL="1828800" algn="l" rtl="0" fontAlgn="base">
              <a:spcBef>
                <a:spcPct val="0"/>
              </a:spcBef>
              <a:spcAft>
                <a:spcPct val="0"/>
              </a:spcAft>
              <a:defRPr sz="3600">
                <a:solidFill>
                  <a:srgbClr val="717171"/>
                </a:solidFill>
                <a:latin typeface="Calibri" pitchFamily="34" charset="0"/>
              </a:defRPr>
            </a:lvl9pPr>
          </a:lstStyle>
          <a:p>
            <a:r>
              <a:rPr lang="en-CA" sz="4000" b="1" dirty="0">
                <a:solidFill>
                  <a:prstClr val="black"/>
                </a:solidFill>
              </a:rPr>
              <a:t>Questions</a:t>
            </a:r>
          </a:p>
        </p:txBody>
      </p:sp>
    </p:spTree>
    <p:extLst>
      <p:ext uri="{BB962C8B-B14F-4D97-AF65-F5344CB8AC3E}">
        <p14:creationId xmlns:p14="http://schemas.microsoft.com/office/powerpoint/2010/main" val="244406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797"/>
            <a:ext cx="7772400" cy="890981"/>
          </a:xfrm>
        </p:spPr>
        <p:txBody>
          <a:bodyPr/>
          <a:lstStyle/>
          <a:p>
            <a:r>
              <a:rPr lang="en-CA" dirty="0"/>
              <a:t>1. HS Support to RCAF Wings</a:t>
            </a:r>
          </a:p>
        </p:txBody>
      </p:sp>
      <p:pic>
        <p:nvPicPr>
          <p:cNvPr id="4" name="Picture 3"/>
          <p:cNvPicPr>
            <a:picLocks noChangeAspect="1"/>
          </p:cNvPicPr>
          <p:nvPr/>
        </p:nvPicPr>
        <p:blipFill rotWithShape="1">
          <a:blip r:embed="rId3"/>
          <a:srcRect l="56133" t="34166" r="34140" b="35000"/>
          <a:stretch/>
        </p:blipFill>
        <p:spPr>
          <a:xfrm>
            <a:off x="3278981" y="3686175"/>
            <a:ext cx="2068116" cy="1843863"/>
          </a:xfrm>
          <a:prstGeom prst="rect">
            <a:avLst/>
          </a:prstGeom>
        </p:spPr>
      </p:pic>
    </p:spTree>
    <p:extLst>
      <p:ext uri="{BB962C8B-B14F-4D97-AF65-F5344CB8AC3E}">
        <p14:creationId xmlns:p14="http://schemas.microsoft.com/office/powerpoint/2010/main" val="28281441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250" b="1" dirty="0">
                <a:latin typeface="Calibri" panose="020F0502020204030204" pitchFamily="34" charset="0"/>
                <a:cs typeface="Calibri" panose="020F0502020204030204" pitchFamily="34" charset="0"/>
              </a:rPr>
              <a:t>What Health Support should you expect?</a:t>
            </a:r>
          </a:p>
        </p:txBody>
      </p:sp>
      <p:sp>
        <p:nvSpPr>
          <p:cNvPr id="5" name="Text Placeholder 4"/>
          <p:cNvSpPr>
            <a:spLocks noGrp="1"/>
          </p:cNvSpPr>
          <p:nvPr>
            <p:ph type="body" idx="1"/>
          </p:nvPr>
        </p:nvSpPr>
        <p:spPr>
          <a:xfrm>
            <a:off x="542925" y="1814677"/>
            <a:ext cx="7886700" cy="3675296"/>
          </a:xfrm>
        </p:spPr>
        <p:txBody>
          <a:bodyPr>
            <a:normAutofit fontScale="92500" lnSpcReduction="10000"/>
          </a:bodyPr>
          <a:lstStyle/>
          <a:p>
            <a:r>
              <a:rPr lang="en-CA" dirty="0"/>
              <a:t>Airfield Response </a:t>
            </a:r>
          </a:p>
          <a:p>
            <a:pPr lvl="1"/>
            <a:r>
              <a:rPr lang="en-CA" dirty="0"/>
              <a:t>Ambulance (usually civilian) within 30 minutes</a:t>
            </a:r>
          </a:p>
          <a:p>
            <a:pPr lvl="1"/>
            <a:r>
              <a:rPr lang="en-CA" dirty="0"/>
              <a:t>Aviation Medical Officer by phone or on-site within 2 </a:t>
            </a:r>
            <a:r>
              <a:rPr lang="en-CA" dirty="0" err="1"/>
              <a:t>hrs</a:t>
            </a:r>
            <a:endParaRPr lang="en-CA" dirty="0"/>
          </a:p>
          <a:p>
            <a:pPr lvl="2"/>
            <a:r>
              <a:rPr lang="en-CA" sz="1650" dirty="0"/>
              <a:t>AFIC INFO PUB ASM 7000 29Jan22</a:t>
            </a:r>
          </a:p>
          <a:p>
            <a:r>
              <a:rPr lang="en-CA" dirty="0"/>
              <a:t>Crisis and Urgent Care</a:t>
            </a:r>
          </a:p>
          <a:p>
            <a:pPr lvl="1"/>
            <a:r>
              <a:rPr lang="en-CA" dirty="0"/>
              <a:t>Immediate assessment and help within 1 hour when clinic is open for walk-ins</a:t>
            </a:r>
          </a:p>
          <a:p>
            <a:pPr lvl="1"/>
            <a:r>
              <a:rPr lang="en-CA" dirty="0"/>
              <a:t>Local ED for after hours</a:t>
            </a:r>
          </a:p>
          <a:p>
            <a:pPr lvl="1"/>
            <a:r>
              <a:rPr lang="en-CA" dirty="0"/>
              <a:t>CFMAP – particularly if French/English barriers</a:t>
            </a:r>
          </a:p>
          <a:p>
            <a:pPr lvl="2"/>
            <a:r>
              <a:rPr lang="en-CA" sz="1650" dirty="0"/>
              <a:t>DND Health, support and casualty services</a:t>
            </a:r>
          </a:p>
          <a:p>
            <a:r>
              <a:rPr lang="en-CA" dirty="0"/>
              <a:t>Prioritized assessments</a:t>
            </a:r>
          </a:p>
        </p:txBody>
      </p:sp>
    </p:spTree>
    <p:extLst>
      <p:ext uri="{BB962C8B-B14F-4D97-AF65-F5344CB8AC3E}">
        <p14:creationId xmlns:p14="http://schemas.microsoft.com/office/powerpoint/2010/main" val="12424501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056" y="1402664"/>
            <a:ext cx="7479276" cy="522626"/>
          </a:xfrm>
        </p:spPr>
        <p:txBody>
          <a:bodyPr>
            <a:noAutofit/>
          </a:bodyPr>
          <a:lstStyle/>
          <a:p>
            <a:r>
              <a:rPr lang="en-CA" sz="2250" b="1" dirty="0">
                <a:latin typeface="Calibri" panose="020F0502020204030204" pitchFamily="34" charset="0"/>
                <a:cs typeface="Calibri" panose="020F0502020204030204" pitchFamily="34" charset="0"/>
              </a:rPr>
              <a:t>Not all Wings are created equal – and not all clinics are staffed to the same level</a:t>
            </a:r>
          </a:p>
        </p:txBody>
      </p:sp>
      <p:sp>
        <p:nvSpPr>
          <p:cNvPr id="5" name="Text Placeholder 4"/>
          <p:cNvSpPr>
            <a:spLocks noGrp="1"/>
          </p:cNvSpPr>
          <p:nvPr>
            <p:ph type="body" idx="1"/>
          </p:nvPr>
        </p:nvSpPr>
        <p:spPr>
          <a:xfrm>
            <a:off x="341056" y="2140360"/>
            <a:ext cx="7886700" cy="3559777"/>
          </a:xfrm>
        </p:spPr>
        <p:txBody>
          <a:bodyPr>
            <a:normAutofit/>
          </a:bodyPr>
          <a:lstStyle/>
          <a:p>
            <a:r>
              <a:rPr lang="en-CA" dirty="0"/>
              <a:t>Majority of Wings have Primary Care and Mental Health resources in house.</a:t>
            </a:r>
          </a:p>
          <a:p>
            <a:r>
              <a:rPr lang="en-CA" dirty="0" err="1"/>
              <a:t>Dundurn</a:t>
            </a:r>
            <a:r>
              <a:rPr lang="en-CA" dirty="0"/>
              <a:t>, Gander, Goose Bay, Moose Jaw, and Yellowknife are only formally assigned one ½ time civilian physician.</a:t>
            </a:r>
          </a:p>
          <a:p>
            <a:r>
              <a:rPr lang="en-CA" dirty="0"/>
              <a:t>We rely heavily on specialists care through community consults and virtual care.</a:t>
            </a:r>
          </a:p>
        </p:txBody>
      </p:sp>
    </p:spTree>
    <p:extLst>
      <p:ext uri="{BB962C8B-B14F-4D97-AF65-F5344CB8AC3E}">
        <p14:creationId xmlns:p14="http://schemas.microsoft.com/office/powerpoint/2010/main" val="41231363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7430" y="1852767"/>
          <a:ext cx="8959645" cy="4132485"/>
        </p:xfrm>
        <a:graphic>
          <a:graphicData uri="http://schemas.openxmlformats.org/drawingml/2006/table">
            <a:tbl>
              <a:tblPr firstRow="1" firstCol="1" bandRow="1">
                <a:tableStyleId>{5940675A-B579-460E-94D1-54222C63F5DA}</a:tableStyleId>
              </a:tblPr>
              <a:tblGrid>
                <a:gridCol w="1386953">
                  <a:extLst>
                    <a:ext uri="{9D8B030D-6E8A-4147-A177-3AD203B41FA5}">
                      <a16:colId xmlns:a16="http://schemas.microsoft.com/office/drawing/2014/main" val="20000"/>
                    </a:ext>
                  </a:extLst>
                </a:gridCol>
                <a:gridCol w="1160043">
                  <a:extLst>
                    <a:ext uri="{9D8B030D-6E8A-4147-A177-3AD203B41FA5}">
                      <a16:colId xmlns:a16="http://schemas.microsoft.com/office/drawing/2014/main" val="20001"/>
                    </a:ext>
                  </a:extLst>
                </a:gridCol>
                <a:gridCol w="6412649">
                  <a:extLst>
                    <a:ext uri="{9D8B030D-6E8A-4147-A177-3AD203B41FA5}">
                      <a16:colId xmlns:a16="http://schemas.microsoft.com/office/drawing/2014/main" val="20002"/>
                    </a:ext>
                  </a:extLst>
                </a:gridCol>
              </a:tblGrid>
              <a:tr h="387615">
                <a:tc>
                  <a:txBody>
                    <a:bodyPr/>
                    <a:lstStyle/>
                    <a:p>
                      <a:pPr>
                        <a:spcAft>
                          <a:spcPts val="0"/>
                        </a:spcAft>
                      </a:pPr>
                      <a:r>
                        <a:rPr lang="en-CA" sz="1200" b="1" dirty="0">
                          <a:effectLst/>
                        </a:rPr>
                        <a:t>Programs</a:t>
                      </a:r>
                      <a:endParaRPr lang="en-CA" sz="1200" b="1" dirty="0">
                        <a:effectLst/>
                        <a:latin typeface="Calibri" panose="020F0502020204030204" pitchFamily="34" charset="0"/>
                        <a:ea typeface="Calibri" panose="020F0502020204030204" pitchFamily="34" charset="0"/>
                      </a:endParaRPr>
                    </a:p>
                  </a:txBody>
                  <a:tcPr marL="25718" marR="25718" marT="0" marB="0" anchor="b">
                    <a:solidFill>
                      <a:srgbClr val="00B0F0"/>
                    </a:solidFill>
                  </a:tcPr>
                </a:tc>
                <a:tc>
                  <a:txBody>
                    <a:bodyPr/>
                    <a:lstStyle/>
                    <a:p>
                      <a:pPr>
                        <a:spcAft>
                          <a:spcPts val="0"/>
                        </a:spcAft>
                      </a:pPr>
                      <a:r>
                        <a:rPr lang="en-CA" sz="1200" b="1" dirty="0">
                          <a:effectLst/>
                        </a:rPr>
                        <a:t>Program Status</a:t>
                      </a:r>
                      <a:endParaRPr lang="en-CA" sz="1200" b="1" dirty="0">
                        <a:effectLst/>
                        <a:latin typeface="Calibri" panose="020F0502020204030204" pitchFamily="34" charset="0"/>
                        <a:ea typeface="Calibri" panose="020F0502020204030204" pitchFamily="34" charset="0"/>
                      </a:endParaRPr>
                    </a:p>
                  </a:txBody>
                  <a:tcPr marL="25718" marR="25718" marT="0" marB="0" anchor="ctr">
                    <a:solidFill>
                      <a:srgbClr val="00B0F0"/>
                    </a:solidFill>
                  </a:tcPr>
                </a:tc>
                <a:tc>
                  <a:txBody>
                    <a:bodyPr/>
                    <a:lstStyle/>
                    <a:p>
                      <a:pPr>
                        <a:spcAft>
                          <a:spcPts val="0"/>
                        </a:spcAft>
                      </a:pPr>
                      <a:r>
                        <a:rPr lang="en-CA" sz="1200" b="1" dirty="0">
                          <a:effectLst/>
                        </a:rPr>
                        <a:t>Program Description</a:t>
                      </a:r>
                      <a:endParaRPr lang="en-CA" sz="1200" b="1" dirty="0">
                        <a:effectLst/>
                        <a:latin typeface="Calibri" panose="020F0502020204030204" pitchFamily="34" charset="0"/>
                        <a:ea typeface="Calibri" panose="020F0502020204030204" pitchFamily="34" charset="0"/>
                      </a:endParaRPr>
                    </a:p>
                  </a:txBody>
                  <a:tcPr marL="25718" marR="25718" marT="0" marB="0" anchor="ctr">
                    <a:solidFill>
                      <a:srgbClr val="00B0F0"/>
                    </a:solidFill>
                  </a:tcPr>
                </a:tc>
                <a:extLst>
                  <a:ext uri="{0D108BD9-81ED-4DB2-BD59-A6C34878D82A}">
                    <a16:rowId xmlns:a16="http://schemas.microsoft.com/office/drawing/2014/main" val="10000"/>
                  </a:ext>
                </a:extLst>
              </a:tr>
              <a:tr h="408322">
                <a:tc>
                  <a:txBody>
                    <a:bodyPr/>
                    <a:lstStyle/>
                    <a:p>
                      <a:pPr>
                        <a:spcAft>
                          <a:spcPts val="0"/>
                        </a:spcAft>
                      </a:pPr>
                      <a:r>
                        <a:rPr lang="en-CA" sz="1100">
                          <a:effectLst/>
                        </a:rPr>
                        <a:t>R2MR</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Up to Date  / Fluid</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dirty="0">
                          <a:effectLst/>
                        </a:rPr>
                        <a:t>Resiliency and performance education and skills development program tailored to meet needs of target audience internal and external to the CAF.</a:t>
                      </a:r>
                      <a:endParaRPr lang="en-CA" sz="1100" dirty="0">
                        <a:effectLst/>
                        <a:latin typeface="Calibri" panose="020F0502020204030204" pitchFamily="34" charset="0"/>
                        <a:ea typeface="Calibri" panose="020F0502020204030204" pitchFamily="34" charset="0"/>
                      </a:endParaRPr>
                    </a:p>
                  </a:txBody>
                  <a:tcPr marL="25718" marR="25718" marT="0" marB="0" anchor="ctr"/>
                </a:tc>
                <a:extLst>
                  <a:ext uri="{0D108BD9-81ED-4DB2-BD59-A6C34878D82A}">
                    <a16:rowId xmlns:a16="http://schemas.microsoft.com/office/drawing/2014/main" val="10001"/>
                  </a:ext>
                </a:extLst>
              </a:tr>
              <a:tr h="408322">
                <a:tc>
                  <a:txBody>
                    <a:bodyPr/>
                    <a:lstStyle/>
                    <a:p>
                      <a:pPr>
                        <a:spcAft>
                          <a:spcPts val="0"/>
                        </a:spcAft>
                      </a:pPr>
                      <a:r>
                        <a:rPr lang="en-CA" sz="1100">
                          <a:effectLst/>
                        </a:rPr>
                        <a:t>CF Member Assistance Program</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Up to Date</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dirty="0">
                          <a:effectLst/>
                        </a:rPr>
                        <a:t>Confidential, voluntary, short-term counselling to assist with resolving many of today’s stresses at home and in the work place.</a:t>
                      </a:r>
                      <a:endParaRPr lang="en-CA" sz="1100" dirty="0">
                        <a:effectLst/>
                        <a:latin typeface="Calibri" panose="020F0502020204030204" pitchFamily="34" charset="0"/>
                        <a:ea typeface="Calibri" panose="020F0502020204030204" pitchFamily="34" charset="0"/>
                      </a:endParaRPr>
                    </a:p>
                  </a:txBody>
                  <a:tcPr marL="25718" marR="25718" marT="0" marB="0" anchor="ctr"/>
                </a:tc>
                <a:extLst>
                  <a:ext uri="{0D108BD9-81ED-4DB2-BD59-A6C34878D82A}">
                    <a16:rowId xmlns:a16="http://schemas.microsoft.com/office/drawing/2014/main" val="10002"/>
                  </a:ext>
                </a:extLst>
              </a:tr>
              <a:tr h="408322">
                <a:tc>
                  <a:txBody>
                    <a:bodyPr/>
                    <a:lstStyle/>
                    <a:p>
                      <a:pPr>
                        <a:spcAft>
                          <a:spcPts val="0"/>
                        </a:spcAft>
                      </a:pPr>
                      <a:r>
                        <a:rPr lang="en-CA" sz="1100">
                          <a:effectLst/>
                        </a:rPr>
                        <a:t>Addictions</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To be Reviewed</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dirty="0">
                          <a:effectLst/>
                        </a:rPr>
                        <a:t>Comprehensive program of care for those suffering from Alcohol Use, Substance Use and Behavioural Disorders- to be reviewed and updated in coming year.</a:t>
                      </a:r>
                      <a:endParaRPr lang="en-CA" sz="1100" dirty="0">
                        <a:effectLst/>
                        <a:latin typeface="Calibri" panose="020F0502020204030204" pitchFamily="34" charset="0"/>
                        <a:ea typeface="Calibri" panose="020F0502020204030204" pitchFamily="34" charset="0"/>
                      </a:endParaRPr>
                    </a:p>
                  </a:txBody>
                  <a:tcPr marL="25718" marR="25718" marT="0" marB="0" anchor="ctr"/>
                </a:tc>
                <a:extLst>
                  <a:ext uri="{0D108BD9-81ED-4DB2-BD59-A6C34878D82A}">
                    <a16:rowId xmlns:a16="http://schemas.microsoft.com/office/drawing/2014/main" val="10003"/>
                  </a:ext>
                </a:extLst>
              </a:tr>
              <a:tr h="407469">
                <a:tc>
                  <a:txBody>
                    <a:bodyPr/>
                    <a:lstStyle/>
                    <a:p>
                      <a:pPr>
                        <a:spcAft>
                          <a:spcPts val="0"/>
                        </a:spcAft>
                      </a:pPr>
                      <a:r>
                        <a:rPr lang="en-CA" sz="1100" dirty="0">
                          <a:effectLst/>
                        </a:rPr>
                        <a:t>General Mental Health (28d)</a:t>
                      </a:r>
                      <a:endParaRPr lang="en-CA" sz="1100" dirty="0">
                        <a:effectLst/>
                        <a:latin typeface="Calibri" panose="020F0502020204030204" pitchFamily="34" charset="0"/>
                        <a:ea typeface="Calibri" panose="020F0502020204030204" pitchFamily="34" charset="0"/>
                      </a:endParaRPr>
                    </a:p>
                  </a:txBody>
                  <a:tcPr marL="25718" marR="25718" marT="0" marB="0" anchor="ctr">
                    <a:solidFill>
                      <a:schemeClr val="accent1">
                        <a:lumMod val="20000"/>
                        <a:lumOff val="80000"/>
                      </a:schemeClr>
                    </a:solidFill>
                  </a:tcPr>
                </a:tc>
                <a:tc>
                  <a:txBody>
                    <a:bodyPr/>
                    <a:lstStyle/>
                    <a:p>
                      <a:pPr>
                        <a:spcAft>
                          <a:spcPts val="0"/>
                        </a:spcAft>
                      </a:pPr>
                      <a:r>
                        <a:rPr lang="en-CA" sz="1100">
                          <a:effectLst/>
                        </a:rPr>
                        <a:t>Up to Date</a:t>
                      </a:r>
                      <a:endParaRPr lang="en-CA" sz="1100">
                        <a:effectLst/>
                        <a:latin typeface="Calibri" panose="020F0502020204030204" pitchFamily="34" charset="0"/>
                        <a:ea typeface="Calibri" panose="020F0502020204030204" pitchFamily="34" charset="0"/>
                      </a:endParaRPr>
                    </a:p>
                  </a:txBody>
                  <a:tcPr marL="25718" marR="25718" marT="0" marB="0" anchor="ctr">
                    <a:solidFill>
                      <a:schemeClr val="accent1">
                        <a:lumMod val="20000"/>
                        <a:lumOff val="80000"/>
                      </a:schemeClr>
                    </a:solidFill>
                  </a:tcPr>
                </a:tc>
                <a:tc>
                  <a:txBody>
                    <a:bodyPr/>
                    <a:lstStyle/>
                    <a:p>
                      <a:pPr>
                        <a:spcAft>
                          <a:spcPts val="0"/>
                        </a:spcAft>
                      </a:pPr>
                      <a:r>
                        <a:rPr lang="en-CA" sz="1100" dirty="0">
                          <a:effectLst/>
                        </a:rPr>
                        <a:t>MH care program for myriad of MH disorders including, but not limited to, depression, anxiety, PTSD, bipolar disorders. Follows interdisciplinary care model including MH and primary care providers.</a:t>
                      </a:r>
                      <a:endParaRPr lang="en-CA" sz="1100" dirty="0">
                        <a:effectLst/>
                        <a:latin typeface="Calibri" panose="020F0502020204030204" pitchFamily="34" charset="0"/>
                        <a:ea typeface="Calibri" panose="020F0502020204030204" pitchFamily="34" charset="0"/>
                      </a:endParaRPr>
                    </a:p>
                  </a:txBody>
                  <a:tcPr marL="25718" marR="25718" marT="0" marB="0" anchor="ctr">
                    <a:solidFill>
                      <a:schemeClr val="accent1">
                        <a:lumMod val="20000"/>
                        <a:lumOff val="80000"/>
                      </a:schemeClr>
                    </a:solidFill>
                  </a:tcPr>
                </a:tc>
                <a:extLst>
                  <a:ext uri="{0D108BD9-81ED-4DB2-BD59-A6C34878D82A}">
                    <a16:rowId xmlns:a16="http://schemas.microsoft.com/office/drawing/2014/main" val="10004"/>
                  </a:ext>
                </a:extLst>
              </a:tr>
              <a:tr h="420234">
                <a:tc>
                  <a:txBody>
                    <a:bodyPr/>
                    <a:lstStyle/>
                    <a:p>
                      <a:pPr>
                        <a:spcAft>
                          <a:spcPts val="0"/>
                        </a:spcAft>
                      </a:pPr>
                      <a:r>
                        <a:rPr lang="en-CA" sz="1100" dirty="0" err="1">
                          <a:effectLst/>
                        </a:rPr>
                        <a:t>Pycho</a:t>
                      </a:r>
                      <a:r>
                        <a:rPr lang="en-CA" sz="1100" dirty="0">
                          <a:effectLst/>
                        </a:rPr>
                        <a:t>-social Services (14d)</a:t>
                      </a:r>
                      <a:endParaRPr lang="en-CA" sz="1100" dirty="0">
                        <a:effectLst/>
                        <a:latin typeface="Calibri" panose="020F0502020204030204" pitchFamily="34" charset="0"/>
                        <a:ea typeface="Calibri" panose="020F0502020204030204" pitchFamily="34" charset="0"/>
                      </a:endParaRPr>
                    </a:p>
                  </a:txBody>
                  <a:tcPr marL="25718" marR="25718" marT="0" marB="0" anchor="ctr">
                    <a:solidFill>
                      <a:schemeClr val="accent1">
                        <a:lumMod val="20000"/>
                        <a:lumOff val="80000"/>
                      </a:schemeClr>
                    </a:solidFill>
                  </a:tcPr>
                </a:tc>
                <a:tc>
                  <a:txBody>
                    <a:bodyPr/>
                    <a:lstStyle/>
                    <a:p>
                      <a:pPr>
                        <a:spcAft>
                          <a:spcPts val="0"/>
                        </a:spcAft>
                      </a:pPr>
                      <a:r>
                        <a:rPr lang="en-CA" sz="1100">
                          <a:effectLst/>
                        </a:rPr>
                        <a:t>Up to Date</a:t>
                      </a:r>
                      <a:endParaRPr lang="en-CA" sz="1100">
                        <a:effectLst/>
                        <a:latin typeface="Calibri" panose="020F0502020204030204" pitchFamily="34" charset="0"/>
                        <a:ea typeface="Calibri" panose="020F0502020204030204" pitchFamily="34" charset="0"/>
                      </a:endParaRPr>
                    </a:p>
                  </a:txBody>
                  <a:tcPr marL="25718" marR="25718" marT="0" marB="0" anchor="ctr">
                    <a:solidFill>
                      <a:schemeClr val="accent1">
                        <a:lumMod val="20000"/>
                        <a:lumOff val="80000"/>
                      </a:schemeClr>
                    </a:solidFill>
                  </a:tcPr>
                </a:tc>
                <a:tc>
                  <a:txBody>
                    <a:bodyPr/>
                    <a:lstStyle/>
                    <a:p>
                      <a:pPr>
                        <a:spcAft>
                          <a:spcPts val="0"/>
                        </a:spcAft>
                      </a:pPr>
                      <a:r>
                        <a:rPr lang="en-CA" sz="1100" dirty="0">
                          <a:effectLst/>
                        </a:rPr>
                        <a:t>Psychosocial Services Program with walk-in and referral services for immediate support for those suffering from various work/home stresses. Initial triage and care with further referral as needed.</a:t>
                      </a:r>
                      <a:endParaRPr lang="en-CA" sz="1100" dirty="0">
                        <a:effectLst/>
                        <a:latin typeface="Calibri" panose="020F0502020204030204" pitchFamily="34" charset="0"/>
                        <a:ea typeface="Calibri" panose="020F0502020204030204" pitchFamily="34" charset="0"/>
                      </a:endParaRPr>
                    </a:p>
                  </a:txBody>
                  <a:tcPr marL="25718" marR="25718" marT="0" marB="0" anchor="ctr">
                    <a:solidFill>
                      <a:schemeClr val="accent1">
                        <a:lumMod val="20000"/>
                        <a:lumOff val="80000"/>
                      </a:schemeClr>
                    </a:solidFill>
                  </a:tcPr>
                </a:tc>
                <a:extLst>
                  <a:ext uri="{0D108BD9-81ED-4DB2-BD59-A6C34878D82A}">
                    <a16:rowId xmlns:a16="http://schemas.microsoft.com/office/drawing/2014/main" val="10005"/>
                  </a:ext>
                </a:extLst>
              </a:tr>
              <a:tr h="508745">
                <a:tc>
                  <a:txBody>
                    <a:bodyPr/>
                    <a:lstStyle/>
                    <a:p>
                      <a:pPr>
                        <a:spcAft>
                          <a:spcPts val="0"/>
                        </a:spcAft>
                      </a:pPr>
                      <a:r>
                        <a:rPr lang="en-CA" sz="1100" dirty="0">
                          <a:effectLst/>
                        </a:rPr>
                        <a:t>Operational Trauma and Stress Support Centres</a:t>
                      </a:r>
                      <a:endParaRPr lang="en-CA" sz="1100" dirty="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Up to Date</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Operational Trauma and Stress Support Centres specializing in mental health disorders related to CAF operations. Reciprocal relationship with VAC's Operational Stress Injury Clinics.</a:t>
                      </a:r>
                      <a:endParaRPr lang="en-CA" sz="1100">
                        <a:effectLst/>
                        <a:latin typeface="Calibri" panose="020F0502020204030204" pitchFamily="34" charset="0"/>
                        <a:ea typeface="Calibri" panose="020F0502020204030204" pitchFamily="34" charset="0"/>
                      </a:endParaRPr>
                    </a:p>
                  </a:txBody>
                  <a:tcPr marL="25718" marR="25718" marT="0" marB="0" anchor="ctr"/>
                </a:tc>
                <a:extLst>
                  <a:ext uri="{0D108BD9-81ED-4DB2-BD59-A6C34878D82A}">
                    <a16:rowId xmlns:a16="http://schemas.microsoft.com/office/drawing/2014/main" val="10006"/>
                  </a:ext>
                </a:extLst>
              </a:tr>
              <a:tr h="480060">
                <a:tc>
                  <a:txBody>
                    <a:bodyPr/>
                    <a:lstStyle/>
                    <a:p>
                      <a:pPr>
                        <a:spcAft>
                          <a:spcPts val="0"/>
                        </a:spcAft>
                      </a:pPr>
                      <a:r>
                        <a:rPr lang="en-CA" sz="1100">
                          <a:effectLst/>
                        </a:rPr>
                        <a:t>Enhanced Post Deployment Screening</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Under Review</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Enhanced Post-Deployment Screening Program: to screen for possible psychological trauma in those members returning from high risk deployments. Generally for overseas deployments &gt; 60 days.</a:t>
                      </a:r>
                      <a:endParaRPr lang="en-CA" sz="1100">
                        <a:effectLst/>
                        <a:latin typeface="Calibri" panose="020F0502020204030204" pitchFamily="34" charset="0"/>
                        <a:ea typeface="Calibri" panose="020F0502020204030204" pitchFamily="34" charset="0"/>
                      </a:endParaRPr>
                    </a:p>
                  </a:txBody>
                  <a:tcPr marL="25718" marR="25718" marT="0" marB="0" anchor="ctr"/>
                </a:tc>
                <a:extLst>
                  <a:ext uri="{0D108BD9-81ED-4DB2-BD59-A6C34878D82A}">
                    <a16:rowId xmlns:a16="http://schemas.microsoft.com/office/drawing/2014/main" val="10007"/>
                  </a:ext>
                </a:extLst>
              </a:tr>
              <a:tr h="680536">
                <a:tc>
                  <a:txBody>
                    <a:bodyPr/>
                    <a:lstStyle/>
                    <a:p>
                      <a:pPr>
                        <a:spcAft>
                          <a:spcPts val="0"/>
                        </a:spcAft>
                      </a:pPr>
                      <a:r>
                        <a:rPr lang="en-CA" sz="1100">
                          <a:effectLst/>
                        </a:rPr>
                        <a:t>Suicide Prevention</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a:effectLst/>
                        </a:rPr>
                        <a:t>Restructuring</a:t>
                      </a:r>
                      <a:endParaRPr lang="en-CA" sz="1100">
                        <a:effectLst/>
                        <a:latin typeface="Calibri" panose="020F0502020204030204" pitchFamily="34" charset="0"/>
                        <a:ea typeface="Calibri" panose="020F0502020204030204" pitchFamily="34" charset="0"/>
                      </a:endParaRPr>
                    </a:p>
                  </a:txBody>
                  <a:tcPr marL="25718" marR="25718" marT="0" marB="0" anchor="ctr"/>
                </a:tc>
                <a:tc>
                  <a:txBody>
                    <a:bodyPr/>
                    <a:lstStyle/>
                    <a:p>
                      <a:pPr>
                        <a:spcAft>
                          <a:spcPts val="0"/>
                        </a:spcAft>
                      </a:pPr>
                      <a:r>
                        <a:rPr lang="en-CA" sz="1100" dirty="0">
                          <a:effectLst/>
                        </a:rPr>
                        <a:t>Education, screening, clinical care and post-suicide review as CFHS contribution to the Suicide Prevention Action Plan.  Annual Suicide Mortality Report produced by Research &amp; Analysis Section in collaboration with D MH suicide prevention experts.</a:t>
                      </a:r>
                      <a:endParaRPr lang="en-CA" sz="1100" dirty="0">
                        <a:effectLst/>
                        <a:latin typeface="Calibri" panose="020F0502020204030204" pitchFamily="34" charset="0"/>
                        <a:ea typeface="Calibri" panose="020F0502020204030204" pitchFamily="34" charset="0"/>
                      </a:endParaRPr>
                    </a:p>
                  </a:txBody>
                  <a:tcPr marL="25718" marR="25718" marT="0" marB="0" anchor="ctr"/>
                </a:tc>
                <a:extLst>
                  <a:ext uri="{0D108BD9-81ED-4DB2-BD59-A6C34878D82A}">
                    <a16:rowId xmlns:a16="http://schemas.microsoft.com/office/drawing/2014/main" val="10008"/>
                  </a:ext>
                </a:extLst>
              </a:tr>
            </a:tbl>
          </a:graphicData>
        </a:graphic>
      </p:graphicFrame>
      <p:sp>
        <p:nvSpPr>
          <p:cNvPr id="5" name="Title 3"/>
          <p:cNvSpPr>
            <a:spLocks noGrp="1"/>
          </p:cNvSpPr>
          <p:nvPr>
            <p:ph type="title"/>
          </p:nvPr>
        </p:nvSpPr>
        <p:spPr>
          <a:xfrm>
            <a:off x="341056" y="1330141"/>
            <a:ext cx="7479276" cy="522626"/>
          </a:xfrm>
        </p:spPr>
        <p:txBody>
          <a:bodyPr>
            <a:normAutofit/>
          </a:bodyPr>
          <a:lstStyle/>
          <a:p>
            <a:r>
              <a:rPr lang="en-CA" sz="2250" b="1" dirty="0">
                <a:latin typeface="Calibri" panose="020F0502020204030204" pitchFamily="34" charset="0"/>
                <a:cs typeface="Calibri" panose="020F0502020204030204" pitchFamily="34" charset="0"/>
              </a:rPr>
              <a:t>Mental Health Programs offered by CFHS</a:t>
            </a:r>
          </a:p>
        </p:txBody>
      </p:sp>
    </p:spTree>
    <p:extLst>
      <p:ext uri="{BB962C8B-B14F-4D97-AF65-F5344CB8AC3E}">
        <p14:creationId xmlns:p14="http://schemas.microsoft.com/office/powerpoint/2010/main" val="215728029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A4EA-317C-1A78-A0D0-A428C538159A}"/>
              </a:ext>
            </a:extLst>
          </p:cNvPr>
          <p:cNvSpPr>
            <a:spLocks noGrp="1"/>
          </p:cNvSpPr>
          <p:nvPr>
            <p:ph type="title"/>
          </p:nvPr>
        </p:nvSpPr>
        <p:spPr/>
        <p:txBody>
          <a:bodyPr/>
          <a:lstStyle/>
          <a:p>
            <a:r>
              <a:rPr lang="en-CA" dirty="0"/>
              <a:t>Suicide in the CAF (Statistics)</a:t>
            </a:r>
          </a:p>
        </p:txBody>
      </p:sp>
      <p:sp>
        <p:nvSpPr>
          <p:cNvPr id="3" name="Text Placeholder 2">
            <a:extLst>
              <a:ext uri="{FF2B5EF4-FFF2-40B4-BE49-F238E27FC236}">
                <a16:creationId xmlns:a16="http://schemas.microsoft.com/office/drawing/2014/main" id="{6AE7238B-F3C1-4B38-68F2-1EEC8432398F}"/>
              </a:ext>
            </a:extLst>
          </p:cNvPr>
          <p:cNvSpPr>
            <a:spLocks noGrp="1"/>
          </p:cNvSpPr>
          <p:nvPr>
            <p:ph type="body" idx="1"/>
          </p:nvPr>
        </p:nvSpPr>
        <p:spPr/>
        <p:txBody>
          <a:bodyPr/>
          <a:lstStyle/>
          <a:p>
            <a:r>
              <a:rPr lang="en-CA" dirty="0"/>
              <a:t>From 2018-2022 there were 66 CAF Reg Force male suicide deaths</a:t>
            </a:r>
          </a:p>
          <a:p>
            <a:pPr lvl="1"/>
            <a:r>
              <a:rPr lang="en-CA" sz="2000" dirty="0"/>
              <a:t>Mean age 35</a:t>
            </a:r>
          </a:p>
          <a:p>
            <a:pPr lvl="1"/>
            <a:r>
              <a:rPr lang="en-CA" sz="2000" dirty="0"/>
              <a:t>Higher rate among those separated, divorced or widowed.</a:t>
            </a:r>
          </a:p>
          <a:p>
            <a:pPr lvl="1"/>
            <a:r>
              <a:rPr lang="en-CA" sz="2000" dirty="0"/>
              <a:t>No difference by Env Command</a:t>
            </a:r>
          </a:p>
          <a:p>
            <a:r>
              <a:rPr lang="en-CA" dirty="0"/>
              <a:t>Suicide rate in the CAF unchanged 1995-2022 at 20-25 deaths / 100k</a:t>
            </a:r>
          </a:p>
          <a:p>
            <a:pPr lvl="1"/>
            <a:r>
              <a:rPr lang="en-CA" sz="2000" dirty="0"/>
              <a:t>Similar rate as the Canadian Population</a:t>
            </a:r>
          </a:p>
          <a:p>
            <a:pPr lvl="1"/>
            <a:r>
              <a:rPr lang="en-CA" sz="2000" dirty="0"/>
              <a:t>No difference based on deployment</a:t>
            </a:r>
          </a:p>
          <a:p>
            <a:pPr lvl="1"/>
            <a:r>
              <a:rPr lang="en-CA" sz="2000" dirty="0"/>
              <a:t>Reg Force males in combat arms higher rates (31 / 100k) from 2002-2022</a:t>
            </a:r>
          </a:p>
          <a:p>
            <a:r>
              <a:rPr lang="en-CA" dirty="0"/>
              <a:t>Multi-factorial casual pathway</a:t>
            </a:r>
          </a:p>
          <a:p>
            <a:pPr lvl="1"/>
            <a:r>
              <a:rPr lang="en-CA" sz="2000" dirty="0"/>
              <a:t>Biologic, psychologic, interpersonal and socio-economic</a:t>
            </a:r>
          </a:p>
          <a:p>
            <a:pPr lvl="1"/>
            <a:r>
              <a:rPr lang="en-CA" sz="2000" b="1" dirty="0"/>
              <a:t>Watch for failing relationships, family / friend suicide (or death), personal issues, excessive debt, work / legal problems.</a:t>
            </a:r>
          </a:p>
        </p:txBody>
      </p:sp>
      <p:sp>
        <p:nvSpPr>
          <p:cNvPr id="5" name="TextBox 4">
            <a:extLst>
              <a:ext uri="{FF2B5EF4-FFF2-40B4-BE49-F238E27FC236}">
                <a16:creationId xmlns:a16="http://schemas.microsoft.com/office/drawing/2014/main" id="{9C130C15-103D-A7F0-6D7E-404641D31558}"/>
              </a:ext>
            </a:extLst>
          </p:cNvPr>
          <p:cNvSpPr txBox="1"/>
          <p:nvPr/>
        </p:nvSpPr>
        <p:spPr>
          <a:xfrm>
            <a:off x="251520" y="6229465"/>
            <a:ext cx="835292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CA" sz="1400" dirty="0">
                <a:hlinkClick r:id="rId3"/>
              </a:rPr>
              <a:t>2023 Report on Suicide Mortality in the Canadian Armed Forces (1995 to 2022) - Canada.ca</a:t>
            </a:r>
            <a:endParaRPr lang="en-CA" sz="1400" dirty="0"/>
          </a:p>
        </p:txBody>
      </p:sp>
    </p:spTree>
    <p:extLst>
      <p:ext uri="{BB962C8B-B14F-4D97-AF65-F5344CB8AC3E}">
        <p14:creationId xmlns:p14="http://schemas.microsoft.com/office/powerpoint/2010/main" val="5840834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34" y="1297678"/>
            <a:ext cx="7886700" cy="522625"/>
          </a:xfrm>
        </p:spPr>
        <p:txBody>
          <a:bodyPr>
            <a:normAutofit/>
          </a:bodyPr>
          <a:lstStyle/>
          <a:p>
            <a:r>
              <a:rPr lang="en-CA" sz="2250" dirty="0">
                <a:latin typeface="+mn-lt"/>
              </a:rPr>
              <a:t>The future of suicide prevention</a:t>
            </a:r>
          </a:p>
        </p:txBody>
      </p:sp>
      <p:sp>
        <p:nvSpPr>
          <p:cNvPr id="3" name="Content Placeholder 2"/>
          <p:cNvSpPr>
            <a:spLocks noGrp="1"/>
          </p:cNvSpPr>
          <p:nvPr>
            <p:ph sz="half" idx="1"/>
          </p:nvPr>
        </p:nvSpPr>
        <p:spPr>
          <a:xfrm>
            <a:off x="203791" y="1928042"/>
            <a:ext cx="4307249" cy="3024225"/>
          </a:xfrm>
        </p:spPr>
        <p:txBody>
          <a:bodyPr>
            <a:noAutofit/>
          </a:bodyPr>
          <a:lstStyle/>
          <a:p>
            <a:r>
              <a:rPr lang="en-CA" sz="2025" dirty="0"/>
              <a:t>Population health monitoring</a:t>
            </a:r>
          </a:p>
          <a:p>
            <a:pPr lvl="1"/>
            <a:r>
              <a:rPr lang="en-CA" sz="2025" dirty="0"/>
              <a:t>Tracking of suicide attempts and other sentinel events</a:t>
            </a:r>
          </a:p>
          <a:p>
            <a:r>
              <a:rPr lang="en-CA" sz="2025" dirty="0"/>
              <a:t>The access paradox</a:t>
            </a:r>
          </a:p>
          <a:p>
            <a:pPr lvl="1"/>
            <a:r>
              <a:rPr lang="en-CA" sz="2025" dirty="0"/>
              <a:t>Virtual care</a:t>
            </a:r>
          </a:p>
          <a:p>
            <a:pPr lvl="1"/>
            <a:r>
              <a:rPr lang="en-CA" sz="2025" dirty="0"/>
              <a:t>Dependency</a:t>
            </a:r>
          </a:p>
          <a:p>
            <a:pPr lvl="1"/>
            <a:r>
              <a:rPr lang="en-CA" sz="2025" dirty="0"/>
              <a:t>Transition</a:t>
            </a:r>
          </a:p>
          <a:p>
            <a:r>
              <a:rPr lang="en-CA" sz="2025" dirty="0"/>
              <a:t>New phenomenon</a:t>
            </a:r>
          </a:p>
          <a:p>
            <a:pPr lvl="1"/>
            <a:r>
              <a:rPr lang="en-CA" sz="2025" dirty="0"/>
              <a:t>Post pandemic state</a:t>
            </a:r>
          </a:p>
          <a:p>
            <a:pPr lvl="1"/>
            <a:r>
              <a:rPr lang="en-CA" sz="2025" dirty="0"/>
              <a:t>Cumulative stressors</a:t>
            </a:r>
          </a:p>
          <a:p>
            <a:pPr lvl="1"/>
            <a:r>
              <a:rPr lang="en-CA" sz="2025" dirty="0"/>
              <a:t>Moral injury</a:t>
            </a:r>
          </a:p>
        </p:txBody>
      </p:sp>
      <p:pic>
        <p:nvPicPr>
          <p:cNvPr id="5" name="Content Placeholder 4"/>
          <p:cNvPicPr>
            <a:picLocks noGrp="1" noChangeAspect="1"/>
          </p:cNvPicPr>
          <p:nvPr>
            <p:ph sz="half" idx="2"/>
          </p:nvPr>
        </p:nvPicPr>
        <p:blipFill>
          <a:blip r:embed="rId3"/>
          <a:stretch>
            <a:fillRect/>
          </a:stretch>
        </p:blipFill>
        <p:spPr>
          <a:xfrm>
            <a:off x="4998427" y="1814677"/>
            <a:ext cx="3340877" cy="1998920"/>
          </a:xfrm>
          <a:prstGeom prst="rect">
            <a:avLst/>
          </a:prstGeom>
        </p:spPr>
      </p:pic>
      <p:sp>
        <p:nvSpPr>
          <p:cNvPr id="6" name="Content Placeholder 2"/>
          <p:cNvSpPr txBox="1">
            <a:spLocks/>
          </p:cNvSpPr>
          <p:nvPr/>
        </p:nvSpPr>
        <p:spPr>
          <a:xfrm>
            <a:off x="4029075" y="3921337"/>
            <a:ext cx="4586288" cy="139965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CA" sz="2025" dirty="0">
                <a:solidFill>
                  <a:prstClr val="black"/>
                </a:solidFill>
                <a:sym typeface="Helvetica Neue"/>
              </a:rPr>
              <a:t>Resilience training</a:t>
            </a:r>
          </a:p>
          <a:p>
            <a:pPr lvl="1" fontAlgn="auto">
              <a:spcAft>
                <a:spcPts val="0"/>
              </a:spcAft>
            </a:pPr>
            <a:r>
              <a:rPr lang="en-CA" sz="2025" dirty="0">
                <a:solidFill>
                  <a:prstClr val="black"/>
                </a:solidFill>
                <a:sym typeface="Helvetica Neue"/>
              </a:rPr>
              <a:t>Effectiveness beyond stigma reduction</a:t>
            </a:r>
          </a:p>
          <a:p>
            <a:pPr fontAlgn="auto">
              <a:spcAft>
                <a:spcPts val="0"/>
              </a:spcAft>
            </a:pPr>
            <a:r>
              <a:rPr lang="en-CA" sz="2025" dirty="0">
                <a:solidFill>
                  <a:prstClr val="black"/>
                </a:solidFill>
                <a:sym typeface="Helvetica Neue"/>
              </a:rPr>
              <a:t>Leadership and ownership</a:t>
            </a:r>
          </a:p>
          <a:p>
            <a:pPr lvl="1" fontAlgn="auto">
              <a:spcAft>
                <a:spcPts val="0"/>
              </a:spcAft>
            </a:pPr>
            <a:r>
              <a:rPr lang="en-CA" sz="2025" dirty="0">
                <a:solidFill>
                  <a:prstClr val="black"/>
                </a:solidFill>
                <a:sym typeface="Helvetica Neue"/>
              </a:rPr>
              <a:t>Compassion</a:t>
            </a:r>
          </a:p>
          <a:p>
            <a:pPr lvl="1" fontAlgn="auto">
              <a:spcAft>
                <a:spcPts val="0"/>
              </a:spcAft>
            </a:pPr>
            <a:r>
              <a:rPr lang="en-CA" sz="2025" dirty="0">
                <a:solidFill>
                  <a:prstClr val="black"/>
                </a:solidFill>
                <a:sym typeface="Helvetica Neue"/>
              </a:rPr>
              <a:t>Inclusiveness</a:t>
            </a:r>
          </a:p>
          <a:p>
            <a:pPr lvl="1" fontAlgn="auto">
              <a:spcAft>
                <a:spcPts val="0"/>
              </a:spcAft>
            </a:pPr>
            <a:r>
              <a:rPr lang="en-CA" sz="2025" dirty="0">
                <a:solidFill>
                  <a:prstClr val="black"/>
                </a:solidFill>
                <a:sym typeface="Helvetica Neue"/>
              </a:rPr>
              <a:t>Engagement</a:t>
            </a:r>
          </a:p>
        </p:txBody>
      </p:sp>
    </p:spTree>
    <p:extLst>
      <p:ext uri="{BB962C8B-B14F-4D97-AF65-F5344CB8AC3E}">
        <p14:creationId xmlns:p14="http://schemas.microsoft.com/office/powerpoint/2010/main" val="96200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3019342"/>
            <a:ext cx="7886700" cy="522626"/>
          </a:xfrm>
        </p:spPr>
        <p:txBody>
          <a:bodyPr>
            <a:normAutofit fontScale="90000"/>
          </a:bodyPr>
          <a:lstStyle/>
          <a:p>
            <a:r>
              <a:rPr lang="fr-CA" dirty="0"/>
              <a:t>2. </a:t>
            </a:r>
            <a:r>
              <a:rPr lang="fr-CA" dirty="0" err="1"/>
              <a:t>Health</a:t>
            </a:r>
            <a:r>
              <a:rPr lang="fr-CA" dirty="0"/>
              <a:t> in All initiative</a:t>
            </a:r>
            <a:endParaRPr lang="en-CA" dirty="0"/>
          </a:p>
        </p:txBody>
      </p:sp>
      <p:pic>
        <p:nvPicPr>
          <p:cNvPr id="4" name="Picture 3"/>
          <p:cNvPicPr>
            <a:picLocks noChangeAspect="1"/>
          </p:cNvPicPr>
          <p:nvPr/>
        </p:nvPicPr>
        <p:blipFill>
          <a:blip r:embed="rId3"/>
          <a:stretch>
            <a:fillRect/>
          </a:stretch>
        </p:blipFill>
        <p:spPr>
          <a:xfrm>
            <a:off x="5307807" y="1540039"/>
            <a:ext cx="3836193" cy="3974936"/>
          </a:xfrm>
          <a:prstGeom prst="rect">
            <a:avLst/>
          </a:prstGeom>
        </p:spPr>
      </p:pic>
    </p:spTree>
    <p:extLst>
      <p:ext uri="{BB962C8B-B14F-4D97-AF65-F5344CB8AC3E}">
        <p14:creationId xmlns:p14="http://schemas.microsoft.com/office/powerpoint/2010/main" val="2616256698"/>
      </p:ext>
    </p:extLst>
  </p:cSld>
  <p:clrMapOvr>
    <a:masterClrMapping/>
  </p:clrMapOvr>
</p:sld>
</file>

<file path=ppt/theme/theme1.xml><?xml version="1.0" encoding="utf-8"?>
<a:theme xmlns:a="http://schemas.openxmlformats.org/drawingml/2006/main" name="CF H Svcs PP Template 2014_op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sPlan_ps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C21D69-1A80-4DA2-AB8A-FA8D7F2885F6}" vid="{8C39D19B-5C84-45BF-901E-F37399346F4F}"/>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95E9DEA-8DBD-4E92-8CE8-C543457E9E5A}" vid="{7FCEB08E-4E55-450B-8E99-AB4FA055F2C7}"/>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Proposal Master (Widescreen)" id="{C7FFE72C-FEF0-4A5A-B080-0CE897270483}" vid="{9279A08F-2CD3-4278-B20B-0EEF0A6EE0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Proposal Master (Widescreen)" id="{C7FFE72C-FEF0-4A5A-B080-0CE897270483}" vid="{6294F27F-CEA2-4B61-90B5-1154E092B863}"/>
    </a:ext>
  </a:extLst>
</a:theme>
</file>

<file path=ppt/theme/theme8.xml><?xml version="1.0" encoding="utf-8"?>
<a:theme xmlns:a="http://schemas.openxmlformats.org/drawingml/2006/main" name="1_CF H Svcs PP Template 2014_op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sPlan_ps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C21D69-1A80-4DA2-AB8A-FA8D7F2885F6}" vid="{8C39D19B-5C84-45BF-901E-F37399346F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nit_x0020_Name xmlns="4e4e7067-1b66-4815-83c0-e5717f015141">RCAF Barker College</Unit_x0020_Name>
    <DocumentSetDescription xmlns="http://schemas.microsoft.com/sharepoint/v3" xsi:nil="true"/>
    <UIC xmlns="4e4e7067-1b66-4815-83c0-e5717f015141">1661</UIC>
    <Parent_Org xmlns="4e4e7067-1b66-4815-83c0-e5717f015141">RCAF</Parent_Org>
    <Function xmlns="4e4e7067-1b66-4815-83c0-e5717f015141" xsi:nil="true"/>
    <_dlc_DocId xmlns="aa8a929f-e17f-40f1-8382-8c4bec3123f6">R34XM6XYDTFE-1902396871-40</_dlc_DocId>
    <_dlc_DocIdUrl xmlns="aa8a929f-e17f-40f1-8382-8c4bec3123f6">
      <Url>https://018gc.sharepoint.com/sites/ORG-1661-007-000/_layouts/15/DocIdRedir.aspx?ID=R34XM6XYDTFE-1902396871-40</Url>
      <Description>R34XM6XYDTFE-1902396871-40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ND Document" ma:contentTypeID="0x010100010C2ADD635BB5409CEF3A212D7D66C8001A8B4AA1EB9EEC4481D8563369336C17" ma:contentTypeVersion="14" ma:contentTypeDescription="This Content Type applies the default UIC, Unit Name and Parent Org to all documents in the site." ma:contentTypeScope="" ma:versionID="71e2de0384efe514db5bce08534d83cf">
  <xsd:schema xmlns:xsd="http://www.w3.org/2001/XMLSchema" xmlns:xs="http://www.w3.org/2001/XMLSchema" xmlns:p="http://schemas.microsoft.com/office/2006/metadata/properties" xmlns:ns1="http://schemas.microsoft.com/sharepoint/v3" xmlns:ns2="4e4e7067-1b66-4815-83c0-e5717f015141" xmlns:ns3="aa8a929f-e17f-40f1-8382-8c4bec3123f6" xmlns:ns4="1f86be55-5efb-4ba3-a4c9-920e0fb75160" targetNamespace="http://schemas.microsoft.com/office/2006/metadata/properties" ma:root="true" ma:fieldsID="08285cf0514b0705647bf2401d5e5268" ns1:_="" ns2:_="" ns3:_="" ns4:_="">
    <xsd:import namespace="http://schemas.microsoft.com/sharepoint/v3"/>
    <xsd:import namespace="4e4e7067-1b66-4815-83c0-e5717f015141"/>
    <xsd:import namespace="aa8a929f-e17f-40f1-8382-8c4bec3123f6"/>
    <xsd:import namespace="1f86be55-5efb-4ba3-a4c9-920e0fb75160"/>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1661" ma:description="UIC" ma:internalName="UIC" ma:readOnly="false">
      <xsd:simpleType>
        <xsd:restriction base="dms:Text">
          <xsd:maxLength value="4"/>
        </xsd:restriction>
      </xsd:simpleType>
    </xsd:element>
    <xsd:element name="Unit_x0020_Name" ma:index="9" ma:displayName="Unit Name" ma:default="RCAF Barker College" ma:description="Unit Name" ma:internalName="Unit_x0020_Name" ma:readOnly="false">
      <xsd:simpleType>
        <xsd:restriction base="dms:Text">
          <xsd:maxLength value="255"/>
        </xsd:restriction>
      </xsd:simpleType>
    </xsd:element>
    <xsd:element name="Parent_Org" ma:index="10" ma:displayName="Parent_Org" ma:default="RCAF"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aa8a929f-e17f-40f1-8382-8c4bec3123f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86be55-5efb-4ba3-a4c9-920e0fb7516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E57A71-108A-46A7-A381-924D3B86C28A}">
  <ds:schemaRefs>
    <ds:schemaRef ds:uri="http://schemas.microsoft.com/office/2006/documentManagement/types"/>
    <ds:schemaRef ds:uri="http://purl.org/dc/dcmitype/"/>
    <ds:schemaRef ds:uri="http://purl.org/dc/elements/1.1/"/>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9962CBC-78C2-408A-B4F6-9F57339C96DA}">
  <ds:schemaRefs>
    <ds:schemaRef ds:uri="http://schemas.microsoft.com/sharepoint/v3/contenttype/forms"/>
  </ds:schemaRefs>
</ds:datastoreItem>
</file>

<file path=customXml/itemProps3.xml><?xml version="1.0" encoding="utf-8"?>
<ds:datastoreItem xmlns:ds="http://schemas.openxmlformats.org/officeDocument/2006/customXml" ds:itemID="{C3D7D993-BC63-4AB3-8B67-06B46808867F}"/>
</file>

<file path=customXml/itemProps4.xml><?xml version="1.0" encoding="utf-8"?>
<ds:datastoreItem xmlns:ds="http://schemas.openxmlformats.org/officeDocument/2006/customXml" ds:itemID="{D39A09FB-40C7-470B-B5D9-9B5DD3BC51DF}"/>
</file>

<file path=docProps/app.xml><?xml version="1.0" encoding="utf-8"?>
<Properties xmlns="http://schemas.openxmlformats.org/officeDocument/2006/extended-properties" xmlns:vt="http://schemas.openxmlformats.org/officeDocument/2006/docPropsVTypes">
  <Template>CF H Svcs PP Template 2014_op2</Template>
  <TotalTime>9692</TotalTime>
  <Words>3807</Words>
  <Application>Microsoft Office PowerPoint</Application>
  <PresentationFormat>On-screen Show (4:3)</PresentationFormat>
  <Paragraphs>434</Paragraphs>
  <Slides>26</Slides>
  <Notes>26</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26</vt:i4>
      </vt:variant>
    </vt:vector>
  </HeadingPairs>
  <TitlesOfParts>
    <vt:vector size="42" baseType="lpstr">
      <vt:lpstr>Arial</vt:lpstr>
      <vt:lpstr>Calibri</vt:lpstr>
      <vt:lpstr>Calibri Light</vt:lpstr>
      <vt:lpstr>Courier New</vt:lpstr>
      <vt:lpstr>Helvetica Neue</vt:lpstr>
      <vt:lpstr>Helvetica Neue Medium</vt:lpstr>
      <vt:lpstr>Wingdings</vt:lpstr>
      <vt:lpstr>CF H Svcs PP Template 2014_op2</vt:lpstr>
      <vt:lpstr>2_Office Theme</vt:lpstr>
      <vt:lpstr>21_BasicWhite</vt:lpstr>
      <vt:lpstr>1_Office Theme</vt:lpstr>
      <vt:lpstr>4_Office Theme</vt:lpstr>
      <vt:lpstr>3_Office Theme</vt:lpstr>
      <vt:lpstr>5_Office Theme</vt:lpstr>
      <vt:lpstr>1_CF H Svcs PP Template 2014_op2</vt:lpstr>
      <vt:lpstr>7_Office Theme</vt:lpstr>
      <vt:lpstr>What can the Flight Surgeon do for me? RUCTOP 2024</vt:lpstr>
      <vt:lpstr>Outline</vt:lpstr>
      <vt:lpstr>1. HS Support to RCAF Wings</vt:lpstr>
      <vt:lpstr>What Health Support should you expect?</vt:lpstr>
      <vt:lpstr>Not all Wings are created equal – and not all clinics are staffed to the same level</vt:lpstr>
      <vt:lpstr>Mental Health Programs offered by CFHS</vt:lpstr>
      <vt:lpstr>Suicide in the CAF (Statistics)</vt:lpstr>
      <vt:lpstr>The future of suicide prevention</vt:lpstr>
      <vt:lpstr>2. Health in All initiative</vt:lpstr>
      <vt:lpstr>Person Partnered Care – from paternalistic</vt:lpstr>
      <vt:lpstr>Health in All can help identify barriers to Health</vt:lpstr>
      <vt:lpstr>3. Administrative Review - Case</vt:lpstr>
      <vt:lpstr>AR/MEL</vt:lpstr>
      <vt:lpstr>PowerPoint Presentation</vt:lpstr>
      <vt:lpstr>PowerPoint Presentation</vt:lpstr>
      <vt:lpstr>PowerPoint Presentation</vt:lpstr>
      <vt:lpstr>Sgt Intox (2/3).</vt:lpstr>
      <vt:lpstr>Sgt Intox (3/3)</vt:lpstr>
      <vt:lpstr>Recent CANFORGENs you should be aware of:</vt:lpstr>
      <vt:lpstr>PowerPoint Presentation</vt:lpstr>
      <vt:lpstr>PowerPoint Presentation</vt:lpstr>
      <vt:lpstr>PowerPoint Presentation</vt:lpstr>
      <vt:lpstr>PowerPoint Presentation</vt:lpstr>
      <vt:lpstr>PowerPoint Presentation</vt:lpstr>
      <vt:lpstr>I don’t like / agree with / understand these MELS! </vt:lpstr>
      <vt:lpstr>PowerPoint Presentation</vt:lpstr>
    </vt:vector>
  </TitlesOfParts>
  <Company>Department of National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SGHRB</dc:title>
  <dc:creator>poisson.rm</dc:creator>
  <cp:lastModifiedBy>Minkley LCol A@CF H Svcs Gp HQ Det Winnipeg@Defence365</cp:lastModifiedBy>
  <cp:revision>289</cp:revision>
  <cp:lastPrinted>2024-09-10T14:56:15Z</cp:lastPrinted>
  <dcterms:created xsi:type="dcterms:W3CDTF">2014-06-23T20:24:31Z</dcterms:created>
  <dcterms:modified xsi:type="dcterms:W3CDTF">2024-09-10T15:00:45Z</dcterms:modified>
  <cp:category>SGHRB meeting</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2027498</vt:lpwstr>
  </property>
  <property fmtid="{D5CDD505-2E9C-101B-9397-08002B2CF9AE}" pid="3" name="NXPowerLiteSettings">
    <vt:lpwstr>F7000400038000</vt:lpwstr>
  </property>
  <property fmtid="{D5CDD505-2E9C-101B-9397-08002B2CF9AE}" pid="4" name="NXPowerLiteVersion">
    <vt:lpwstr>D7.0.0</vt:lpwstr>
  </property>
  <property fmtid="{D5CDD505-2E9C-101B-9397-08002B2CF9AE}" pid="5" name="_TemplateID">
    <vt:lpwstr>TC103852689990</vt:lpwstr>
  </property>
  <property fmtid="{D5CDD505-2E9C-101B-9397-08002B2CF9AE}" pid="6" name="ContentTypeId">
    <vt:lpwstr>0x010100010C2ADD635BB5409CEF3A212D7D66C8001A8B4AA1EB9EEC4481D8563369336C17</vt:lpwstr>
  </property>
  <property fmtid="{D5CDD505-2E9C-101B-9397-08002B2CF9AE}" pid="7" name="MSIP_Label_3e33c1f9-43dd-4e5b-bd09-632e008e075a_Enabled">
    <vt:lpwstr>true</vt:lpwstr>
  </property>
  <property fmtid="{D5CDD505-2E9C-101B-9397-08002B2CF9AE}" pid="8" name="MSIP_Label_3e33c1f9-43dd-4e5b-bd09-632e008e075a_SetDate">
    <vt:lpwstr>2024-09-09T16:25:49Z</vt:lpwstr>
  </property>
  <property fmtid="{D5CDD505-2E9C-101B-9397-08002B2CF9AE}" pid="9" name="MSIP_Label_3e33c1f9-43dd-4e5b-bd09-632e008e075a_Method">
    <vt:lpwstr>Standard</vt:lpwstr>
  </property>
  <property fmtid="{D5CDD505-2E9C-101B-9397-08002B2CF9AE}" pid="10" name="MSIP_Label_3e33c1f9-43dd-4e5b-bd09-632e008e075a_Name">
    <vt:lpwstr>UNCLASSIFIED INTERNAL</vt:lpwstr>
  </property>
  <property fmtid="{D5CDD505-2E9C-101B-9397-08002B2CF9AE}" pid="11" name="MSIP_Label_3e33c1f9-43dd-4e5b-bd09-632e008e075a_SiteId">
    <vt:lpwstr>325b4494-1587-40d5-bb31-8b660b7f1038</vt:lpwstr>
  </property>
  <property fmtid="{D5CDD505-2E9C-101B-9397-08002B2CF9AE}" pid="12" name="MSIP_Label_3e33c1f9-43dd-4e5b-bd09-632e008e075a_ActionId">
    <vt:lpwstr>04de6107-019d-4784-a42a-48564b3391be</vt:lpwstr>
  </property>
  <property fmtid="{D5CDD505-2E9C-101B-9397-08002B2CF9AE}" pid="13" name="MSIP_Label_3e33c1f9-43dd-4e5b-bd09-632e008e075a_ContentBits">
    <vt:lpwstr>0</vt:lpwstr>
  </property>
  <property fmtid="{D5CDD505-2E9C-101B-9397-08002B2CF9AE}" pid="14" name="_dlc_DocIdItemGuid">
    <vt:lpwstr>62a15d69-a4fd-4509-a3ee-9b9f2d5c448b</vt:lpwstr>
  </property>
</Properties>
</file>