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5"/>
  </p:sldMasterIdLst>
  <p:notesMasterIdLst>
    <p:notesMasterId r:id="rId17"/>
  </p:notesMasterIdLst>
  <p:sldIdLst>
    <p:sldId id="256" r:id="rId6"/>
    <p:sldId id="281" r:id="rId7"/>
    <p:sldId id="272" r:id="rId8"/>
    <p:sldId id="277" r:id="rId9"/>
    <p:sldId id="286" r:id="rId10"/>
    <p:sldId id="287" r:id="rId11"/>
    <p:sldId id="283" r:id="rId12"/>
    <p:sldId id="257" r:id="rId13"/>
    <p:sldId id="280" r:id="rId14"/>
    <p:sldId id="284" r:id="rId15"/>
    <p:sldId id="285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07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7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cLean Capt CD@RCAF Barker College@Defence365" userId="47f81754-0115-446a-8667-8572b1dacd0d" providerId="ADAL" clId="{019F0243-C1A6-4107-A80E-C4EB3ACFDC4A}"/>
    <pc:docChg chg="modSld">
      <pc:chgData name="MacLean Capt CD@RCAF Barker College@Defence365" userId="47f81754-0115-446a-8667-8572b1dacd0d" providerId="ADAL" clId="{019F0243-C1A6-4107-A80E-C4EB3ACFDC4A}" dt="2024-09-10T20:17:15.399" v="8" actId="20577"/>
      <pc:docMkLst>
        <pc:docMk/>
      </pc:docMkLst>
      <pc:sldChg chg="modSp mod">
        <pc:chgData name="MacLean Capt CD@RCAF Barker College@Defence365" userId="47f81754-0115-446a-8667-8572b1dacd0d" providerId="ADAL" clId="{019F0243-C1A6-4107-A80E-C4EB3ACFDC4A}" dt="2024-09-10T20:17:15.399" v="8" actId="20577"/>
        <pc:sldMkLst>
          <pc:docMk/>
          <pc:sldMk cId="1719942920" sldId="277"/>
        </pc:sldMkLst>
        <pc:graphicFrameChg chg="modGraphic">
          <ac:chgData name="MacLean Capt CD@RCAF Barker College@Defence365" userId="47f81754-0115-446a-8667-8572b1dacd0d" providerId="ADAL" clId="{019F0243-C1A6-4107-A80E-C4EB3ACFDC4A}" dt="2024-09-10T20:17:15.399" v="8" actId="20577"/>
          <ac:graphicFrameMkLst>
            <pc:docMk/>
            <pc:sldMk cId="1719942920" sldId="277"/>
            <ac:graphicFrameMk id="5" creationId="{8D86DE21-C506-2014-B487-5CB6D01AD426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4D095C-8073-409C-9097-9ABEB59C3B22}" type="datetimeFigureOut">
              <a:rPr lang="en-CA" smtClean="0"/>
              <a:t>2024-09-10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7AB998-635B-4429-B02B-8185857E041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557365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F78DD6-4354-4D8D-9C21-8AD6D613A899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248521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F78DD6-4354-4D8D-9C21-8AD6D613A899}" type="slidenum">
              <a:rPr lang="en-CA" smtClean="0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726753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7AB998-635B-4429-B02B-8185857E0417}" type="slidenum">
              <a:rPr lang="en-CA" smtClean="0"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750753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F78DD6-4354-4D8D-9C21-8AD6D613A899}" type="slidenum">
              <a:rPr lang="en-CA" smtClean="0"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6481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Wingdings" panose="05000000000000000000" pitchFamily="2" charset="2"/>
              <a:buNone/>
            </a:pP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7AB998-635B-4429-B02B-8185857E0417}" type="slidenum">
              <a:rPr lang="en-CA" smtClean="0"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327845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gradFill>
          <a:gsLst>
            <a:gs pos="64000">
              <a:srgbClr val="FFFFFF"/>
            </a:gs>
            <a:gs pos="0">
              <a:srgbClr val="D3C8A9"/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732400A2-B4AD-E6E2-1344-D488CFC66E6C}"/>
              </a:ext>
            </a:extLst>
          </p:cNvPr>
          <p:cNvGrpSpPr/>
          <p:nvPr userDrawn="1"/>
        </p:nvGrpSpPr>
        <p:grpSpPr>
          <a:xfrm>
            <a:off x="0" y="1"/>
            <a:ext cx="12192000" cy="5715527"/>
            <a:chOff x="0" y="1"/>
            <a:chExt cx="12192000" cy="5715527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59C1A5A4-63CF-1469-EFB6-AD43732C5D3A}"/>
                </a:ext>
              </a:extLst>
            </p:cNvPr>
            <p:cNvSpPr/>
            <p:nvPr/>
          </p:nvSpPr>
          <p:spPr>
            <a:xfrm>
              <a:off x="0" y="848993"/>
              <a:ext cx="12192000" cy="486653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ctr"/>
            <a:lstStyle/>
            <a:p>
              <a:pPr marL="0" marR="0" lvl="0" indent="0" algn="just" defTabSz="914400" rtl="0" eaLnBrk="1" fontAlgn="auto" latinLnBrk="0" hangingPunct="1">
                <a:lnSpc>
                  <a:spcPts val="1400"/>
                </a:lnSpc>
                <a:spcBef>
                  <a:spcPts val="120"/>
                </a:spcBef>
                <a:spcAft>
                  <a:spcPts val="12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Office of the Judge Advocate General    Cabinet du juge-avocat g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n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ral    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Office of the Judge Advocate General    Cabinet du juge-avocat g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n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ral    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Office of the Judge Advocate General    Cabinet du juge-avocat g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n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ral    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Office of the Judge Advocate General    Cabinet du juge-avocat g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n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ral    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Office of the Judge Advocate General    Cabinet du juge-avocat g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n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ral    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Office of the Judge Advocate General    Cabinet du juge-avocat g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n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ral    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Office of the Judge Advocate General    Cabinet du juge-avocat g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n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ral    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Office of the Judge Advocate General    Cabinet du juge-avocat g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n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ral    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Office of the Judge Advocate General    Cabinet du juge-avocat g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n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ral    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Office of the Judge Advocate General    Cabinet du juge-avocat g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n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ral    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Office of the Judge Advocate General    Cabinet du juge-avocat g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n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ral    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Office of the Judge Advocate General    Cabinet du juge-avocat g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n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ral    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Office of the Judge Advocate General    Cabinet du juge-avocat g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n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ral    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Office of the Judge Advocate General    Cabinet du juge-avocat g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n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ral    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Office of the Judge Advocate General    Cabinet du juge-avocat g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n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ral    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Office of the Judge Advocate General    Cabinet du juge-avocat g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n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ral    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Office of the Judge Advocate General    Cabinet du juge-avocat g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n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ral    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Office of the Judge Advocate General    Cabinet du juge-avocat g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n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ral    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Office of the Judge Advocate General    Cabinet du juge-avocat g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n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ral    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Office of the Judge Advocate General    Cabinet du juge-avocat g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n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ral    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Office of the Judge Advocate General    Cabinet du juge-avocat g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n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ral    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Office of the Judge Advocate General    Cabinet du juge-avocat g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n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ral    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Office of the Judge Advocate General    Cabinet du juge-avocat g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n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ral    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Office of the Judge Advocate General    Cabinet du juge-avocat g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n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ral    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Office of the Judge Advocate General    Cabinet du juge-avocat g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n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ral    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Office of the Judge Advocate General    Cabinet du juge-avocat g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n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ral    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Office of the Judge Advocate General    Cabinet du juge-avocat g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n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ral    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Office of the Judge Advocate General    Cabinet du juge-avocat g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n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ral    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Office of the Judge Advocate General    Cabinet du juge-avocat g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n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ral    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Office of the Judge Advocate General    Cabinet du juge-avocat g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n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ral    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Office of the Judge Advocate General    Cabinet du juge-avocat g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n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ral    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Office of the Judge Advocate General    Cabinet du juge-avocat g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n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ral    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Office of the Judge Advocate General    Cabinet du juge-avocat g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n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ral    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Office of the Judge Advocate General    Cabinet du juge-avocat g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n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ral    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Office of the Judge Advocate General    Cabinet du juge-avocat g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n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ral    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Office of the Judge Advocate General    Cabinet du juge-avocat g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n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ral    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Office of the Judge Advocate General    Cabinet du juge-avocat g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n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ral    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Office of the Judge Advocate General    Cabinet du juge-avocat g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n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ral    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Office of the Judge Advocate General    Cabinet du juge-avocat g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n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ral    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Office of the Judge Advocate General    Cabinet du juge-avocat g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n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ral    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Office of the Judge Advocate General    Cabinet du juge-avocat g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n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ral    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Office of the Judge Advocate General    Cabinet du juge-avocat g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n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ral    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Office of the Judge Advocate General    Cabinet du juge-avocat g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n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ral    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Office of the Judge Advocate General    Cabinet du juge-avocat g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n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ral    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Office of the Judge Advocate General    Cabinet du juge-avocat g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n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ral    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Office of the Judge Advocate General    Cabinet du juge-avocat g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n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ral    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Office of the Judge Advocate General    Cabinet du juge-avocat g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n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ral    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Office of the Judge Advocate General    Cabinet du juge-avocat g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n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ral    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Office of the Judge Advocate General    Cabinet du juge-avocat g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n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ral    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Office of the Judge Advocate General    Cabinet du juge-avocat g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n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ral    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Office of the Judge Advocate General    Cabinet du juge-avocat g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n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ral    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Office of the Judge Advocate General    Cabinet du juge-avocat g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n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ral    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Office of the Judge Advocate General    Cabinet du juge-avocat g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n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ral    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Office of the Judge Advocate General    Cabinet du juge-avocat g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n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ral    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Office of the Judge Advocate General    Cabinet du juge-avocat g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n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ral    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Office of the Judge Advocate General    Cabinet du juge-avocat g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n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ral    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Office of the Judge Advocate General    Cabinet du juge-avocat g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n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ral    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Office of the Judge Advocate General    Cabinet du juge-avocat g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n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ral    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Office of the Judge Advocate General    Cabinet du juge-avocat g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n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ral    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Office of the Judge Advocate General    Cabinet du juge-avocat g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n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ral    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Office of the Judge Advocate General    Cabinet du juge-avocat g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n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ral    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Office of the Judge Advocate General    Cabinet du juge-avocat g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n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ral    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Office of the Judge Advocate General    Cabinet du juge-avocat g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n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ral    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Office of the Judge Advocate General    Cabinet du juge-avocat g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n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ral    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Office of the Judge Advocate General    Cabinet du juge-avocat g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n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ral    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Office of the Judge Advocate General    Cabinet du juge-avocat g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n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ral    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Office of the Judge Advocate General    Cabinet du juge-avocat g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n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ral    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Office of the Judge Advocate General    Cabinet du juge-avocat g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n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ral    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Office of the Judge Advocate General    Cabinet du juge-avocat g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n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ral    </a:t>
              </a:r>
              <a:r>
                <a:rPr kumimoji="0" lang="en-CA" sz="850" b="1" i="0" u="none" strike="noStrike" kern="1200" cap="all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Office of the Judge Advocate    CA         </a:t>
              </a:r>
              <a:endParaRPr kumimoji="0" lang="en-CA" sz="85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539F0499-0430-6853-F95A-C55512B0FA69}"/>
                </a:ext>
              </a:extLst>
            </p:cNvPr>
            <p:cNvSpPr/>
            <p:nvPr/>
          </p:nvSpPr>
          <p:spPr>
            <a:xfrm>
              <a:off x="0" y="1005998"/>
              <a:ext cx="12192000" cy="178323"/>
            </a:xfrm>
            <a:prstGeom prst="rect">
              <a:avLst/>
            </a:prstGeom>
            <a:solidFill>
              <a:srgbClr val="D3C8A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CA" sz="1800" b="0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E75379F8-0551-1FE1-8460-B0E0ECD6F268}"/>
                </a:ext>
              </a:extLst>
            </p:cNvPr>
            <p:cNvSpPr/>
            <p:nvPr/>
          </p:nvSpPr>
          <p:spPr>
            <a:xfrm>
              <a:off x="0" y="851965"/>
              <a:ext cx="12192000" cy="178323"/>
            </a:xfrm>
            <a:prstGeom prst="rect">
              <a:avLst/>
            </a:prstGeom>
            <a:solidFill>
              <a:srgbClr val="A2996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CA" sz="1800" b="0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911E8480-0056-81B7-6CD7-4D350311BBDC}"/>
                </a:ext>
              </a:extLst>
            </p:cNvPr>
            <p:cNvSpPr/>
            <p:nvPr/>
          </p:nvSpPr>
          <p:spPr>
            <a:xfrm>
              <a:off x="0" y="1"/>
              <a:ext cx="12192000" cy="871268"/>
            </a:xfrm>
            <a:prstGeom prst="rect">
              <a:avLst/>
            </a:prstGeom>
            <a:gradFill flip="none" rotWithShape="1">
              <a:gsLst>
                <a:gs pos="2752">
                  <a:schemeClr val="tx1"/>
                </a:gs>
                <a:gs pos="58000">
                  <a:srgbClr val="660033"/>
                </a:gs>
                <a:gs pos="86000">
                  <a:srgbClr val="800000"/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CA" sz="1800" b="0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76D5212D-9D99-265E-D565-BD8A59C8E5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4849" y="1319050"/>
            <a:ext cx="10800000" cy="2109950"/>
          </a:xfrm>
        </p:spPr>
        <p:txBody>
          <a:bodyPr anchor="b">
            <a:normAutofit/>
          </a:bodyPr>
          <a:lstStyle>
            <a:lvl1pPr algn="ctr">
              <a:defRPr sz="5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C6847F-B6CA-85A1-446D-5AB98BB401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4849" y="3662936"/>
            <a:ext cx="10800000" cy="1747264"/>
          </a:xfrm>
        </p:spPr>
        <p:txBody>
          <a:bodyPr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16955C0F-5803-4E35-15CE-C17C73431E14}"/>
              </a:ext>
            </a:extLst>
          </p:cNvPr>
          <p:cNvGrpSpPr/>
          <p:nvPr userDrawn="1"/>
        </p:nvGrpSpPr>
        <p:grpSpPr>
          <a:xfrm>
            <a:off x="10215563" y="-1"/>
            <a:ext cx="1171575" cy="1581151"/>
            <a:chOff x="10082213" y="-1"/>
            <a:chExt cx="1171575" cy="1581151"/>
          </a:xfrm>
        </p:grpSpPr>
        <p:sp>
          <p:nvSpPr>
            <p:cNvPr id="32" name="Rectangle: Top Corners Rounded 31">
              <a:extLst>
                <a:ext uri="{FF2B5EF4-FFF2-40B4-BE49-F238E27FC236}">
                  <a16:creationId xmlns:a16="http://schemas.microsoft.com/office/drawing/2014/main" id="{931A086A-48FC-A592-4E7B-C22A175412B2}"/>
                </a:ext>
              </a:extLst>
            </p:cNvPr>
            <p:cNvSpPr/>
            <p:nvPr/>
          </p:nvSpPr>
          <p:spPr>
            <a:xfrm flipV="1">
              <a:off x="10082213" y="-1"/>
              <a:ext cx="1171575" cy="1581151"/>
            </a:xfrm>
            <a:prstGeom prst="round2SameRect">
              <a:avLst>
                <a:gd name="adj1" fmla="val 8537"/>
                <a:gd name="adj2" fmla="val 0"/>
              </a:avLst>
            </a:prstGeom>
            <a:gradFill>
              <a:gsLst>
                <a:gs pos="100000">
                  <a:srgbClr val="800000"/>
                </a:gs>
                <a:gs pos="0">
                  <a:srgbClr val="000000"/>
                </a:gs>
              </a:gsLst>
              <a:lin ang="16200000" scaled="0"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C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pic>
          <p:nvPicPr>
            <p:cNvPr id="33" name="Picture 32" descr="jag">
              <a:extLst>
                <a:ext uri="{FF2B5EF4-FFF2-40B4-BE49-F238E27FC236}">
                  <a16:creationId xmlns:a16="http://schemas.microsoft.com/office/drawing/2014/main" id="{8B94BEAF-261B-6444-AA3F-74604F83585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185839" y="190502"/>
              <a:ext cx="972501" cy="12975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3AD5FABA-364E-979E-015B-0F3A144F4274}"/>
              </a:ext>
            </a:extLst>
          </p:cNvPr>
          <p:cNvGrpSpPr/>
          <p:nvPr userDrawn="1"/>
        </p:nvGrpSpPr>
        <p:grpSpPr>
          <a:xfrm>
            <a:off x="666750" y="273227"/>
            <a:ext cx="2310822" cy="461665"/>
            <a:chOff x="666750" y="273227"/>
            <a:chExt cx="2310822" cy="461665"/>
          </a:xfrm>
        </p:grpSpPr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3A96ADED-EB8A-DFDA-4E49-FE8DDBB65B22}"/>
                </a:ext>
              </a:extLst>
            </p:cNvPr>
            <p:cNvGrpSpPr/>
            <p:nvPr/>
          </p:nvGrpSpPr>
          <p:grpSpPr>
            <a:xfrm>
              <a:off x="666750" y="345593"/>
              <a:ext cx="638175" cy="319088"/>
              <a:chOff x="2695575" y="5637608"/>
              <a:chExt cx="1295400" cy="647700"/>
            </a:xfrm>
            <a:solidFill>
              <a:srgbClr val="D60000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grpSpPr>
          <p:pic>
            <p:nvPicPr>
              <p:cNvPr id="29" name="Graphic 28" descr="Maple Leaf with solid fill">
                <a:extLst>
                  <a:ext uri="{FF2B5EF4-FFF2-40B4-BE49-F238E27FC236}">
                    <a16:creationId xmlns:a16="http://schemas.microsoft.com/office/drawing/2014/main" id="{3A93F0BC-D514-9705-AC12-CD5A10CCC00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3019425" y="5637608"/>
                <a:ext cx="647700" cy="647700"/>
              </a:xfrm>
              <a:prstGeom prst="rect">
                <a:avLst/>
              </a:prstGeom>
            </p:spPr>
          </p:pic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B7EF7DC3-FCA2-C83D-7F0B-AEF9E4E45134}"/>
                  </a:ext>
                </a:extLst>
              </p:cNvPr>
              <p:cNvSpPr/>
              <p:nvPr/>
            </p:nvSpPr>
            <p:spPr>
              <a:xfrm>
                <a:off x="3667125" y="5637608"/>
                <a:ext cx="323850" cy="6477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D45DD1B2-6265-649D-F60A-5D1ED27098F8}"/>
                  </a:ext>
                </a:extLst>
              </p:cNvPr>
              <p:cNvSpPr/>
              <p:nvPr userDrawn="1"/>
            </p:nvSpPr>
            <p:spPr>
              <a:xfrm>
                <a:off x="2695575" y="5637608"/>
                <a:ext cx="323850" cy="6477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3B497113-C222-ADCA-D766-8F4BBB42CD88}"/>
                </a:ext>
              </a:extLst>
            </p:cNvPr>
            <p:cNvSpPr txBox="1"/>
            <p:nvPr/>
          </p:nvSpPr>
          <p:spPr>
            <a:xfrm>
              <a:off x="1428750" y="273227"/>
              <a:ext cx="154882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12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D</a:t>
              </a:r>
              <a:r>
                <a:rPr kumimoji="0" lang="en-CA" sz="12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é</a:t>
              </a:r>
              <a:r>
                <a:rPr kumimoji="0" lang="en-CA" sz="12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fense     National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12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nationale    Defence</a:t>
              </a: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051329B1-0044-7289-D955-B2E2CB411C46}"/>
              </a:ext>
            </a:extLst>
          </p:cNvPr>
          <p:cNvGrpSpPr/>
          <p:nvPr userDrawn="1"/>
        </p:nvGrpSpPr>
        <p:grpSpPr>
          <a:xfrm>
            <a:off x="9793113" y="5833865"/>
            <a:ext cx="1594025" cy="677108"/>
            <a:chOff x="9427326" y="5833865"/>
            <a:chExt cx="1594025" cy="677108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16064CCC-7E8A-6E88-FE77-666BA590683B}"/>
                </a:ext>
              </a:extLst>
            </p:cNvPr>
            <p:cNvSpPr txBox="1"/>
            <p:nvPr userDrawn="1"/>
          </p:nvSpPr>
          <p:spPr>
            <a:xfrm>
              <a:off x="9427326" y="5833865"/>
              <a:ext cx="1594025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3800" b="0" i="0" u="none" strike="noStrike" kern="1000" cap="none" spc="-11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Canada</a:t>
              </a:r>
            </a:p>
          </p:txBody>
        </p: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6CCA5013-DE19-FBBB-5FF5-2F19498EC110}"/>
                </a:ext>
              </a:extLst>
            </p:cNvPr>
            <p:cNvGrpSpPr/>
            <p:nvPr/>
          </p:nvGrpSpPr>
          <p:grpSpPr>
            <a:xfrm>
              <a:off x="10678063" y="6006035"/>
              <a:ext cx="232761" cy="116381"/>
              <a:chOff x="2695575" y="5637608"/>
              <a:chExt cx="1295400" cy="647700"/>
            </a:xfrm>
            <a:solidFill>
              <a:srgbClr val="D60000"/>
            </a:solidFill>
            <a:effectLst/>
          </p:grpSpPr>
          <p:pic>
            <p:nvPicPr>
              <p:cNvPr id="24" name="Graphic 23" descr="Maple Leaf with solid fill">
                <a:extLst>
                  <a:ext uri="{FF2B5EF4-FFF2-40B4-BE49-F238E27FC236}">
                    <a16:creationId xmlns:a16="http://schemas.microsoft.com/office/drawing/2014/main" id="{69A2E46D-F267-EE57-6CAC-855472E0130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3019425" y="5637608"/>
                <a:ext cx="647700" cy="647700"/>
              </a:xfrm>
              <a:prstGeom prst="rect">
                <a:avLst/>
              </a:prstGeom>
            </p:spPr>
          </p:pic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6525A039-00D0-54CF-31B8-35472EB0E5EE}"/>
                  </a:ext>
                </a:extLst>
              </p:cNvPr>
              <p:cNvSpPr/>
              <p:nvPr/>
            </p:nvSpPr>
            <p:spPr>
              <a:xfrm>
                <a:off x="3667125" y="5637608"/>
                <a:ext cx="323850" cy="6477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AED5FFB1-4EEA-AF2C-908E-7925976504EB}"/>
                  </a:ext>
                </a:extLst>
              </p:cNvPr>
              <p:cNvSpPr/>
              <p:nvPr/>
            </p:nvSpPr>
            <p:spPr>
              <a:xfrm>
                <a:off x="2695575" y="5637608"/>
                <a:ext cx="323850" cy="6477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</p:grp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44982277-0D22-8F62-399D-01C4D15EC70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14375" y="6356352"/>
            <a:ext cx="2743200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83C614B-FADF-4E28-8DC6-2CB9FE5D223B}" type="datetime1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2024-09-10</a:t>
            </a:fld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B34C6E3-F5FE-6868-7D5A-A8D53181E4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56975" y="6356352"/>
            <a:ext cx="4114800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413DBA03-EB1D-87AB-F744-2B516475D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71175" y="6356352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89EBF73-D83B-4CD6-8199-7F8B2AC09B6E}" type="slidenum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53438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D2EBBF0F-48F4-1959-03F7-750D252C37B7}"/>
              </a:ext>
            </a:extLst>
          </p:cNvPr>
          <p:cNvSpPr/>
          <p:nvPr/>
        </p:nvSpPr>
        <p:spPr>
          <a:xfrm>
            <a:off x="0" y="682148"/>
            <a:ext cx="12192000" cy="108000"/>
          </a:xfrm>
          <a:prstGeom prst="rect">
            <a:avLst/>
          </a:prstGeom>
          <a:solidFill>
            <a:srgbClr val="D3C8A9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800" b="0" i="0" u="none" strike="noStrike" kern="1200" cap="none" spc="0" normalizeH="0" baseline="0" noProof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2D6C130-4693-D3B7-52F6-0AF7D4E8028A}"/>
              </a:ext>
            </a:extLst>
          </p:cNvPr>
          <p:cNvSpPr/>
          <p:nvPr/>
        </p:nvSpPr>
        <p:spPr>
          <a:xfrm>
            <a:off x="0" y="594790"/>
            <a:ext cx="12192000" cy="108000"/>
          </a:xfrm>
          <a:prstGeom prst="rect">
            <a:avLst/>
          </a:prstGeom>
          <a:solidFill>
            <a:srgbClr val="A2996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800" b="0" i="0" u="none" strike="noStrike" kern="1200" cap="none" spc="0" normalizeH="0" baseline="0" noProof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7BC1E49-D4F0-3B69-FE52-1706A6CAF7F5}"/>
              </a:ext>
            </a:extLst>
          </p:cNvPr>
          <p:cNvSpPr/>
          <p:nvPr/>
        </p:nvSpPr>
        <p:spPr>
          <a:xfrm>
            <a:off x="0" y="1"/>
            <a:ext cx="12192000" cy="607489"/>
          </a:xfrm>
          <a:prstGeom prst="rect">
            <a:avLst/>
          </a:prstGeom>
          <a:gradFill flip="none" rotWithShape="1">
            <a:gsLst>
              <a:gs pos="2752">
                <a:schemeClr val="tx1"/>
              </a:gs>
              <a:gs pos="58000">
                <a:srgbClr val="660033"/>
              </a:gs>
              <a:gs pos="86000">
                <a:srgbClr val="800000"/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800" b="0" i="0" u="none" strike="noStrike" kern="1200" cap="none" spc="0" normalizeH="0" baseline="0" noProof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3" name="Rectangle: Top Corners Rounded 12">
            <a:extLst>
              <a:ext uri="{FF2B5EF4-FFF2-40B4-BE49-F238E27FC236}">
                <a16:creationId xmlns:a16="http://schemas.microsoft.com/office/drawing/2014/main" id="{910AF24D-77D2-AB46-7E0F-A26A05C37DF4}"/>
              </a:ext>
            </a:extLst>
          </p:cNvPr>
          <p:cNvSpPr/>
          <p:nvPr/>
        </p:nvSpPr>
        <p:spPr>
          <a:xfrm flipV="1">
            <a:off x="10544175" y="-1"/>
            <a:ext cx="842963" cy="1085851"/>
          </a:xfrm>
          <a:prstGeom prst="round2SameRect">
            <a:avLst>
              <a:gd name="adj1" fmla="val 8537"/>
              <a:gd name="adj2" fmla="val 0"/>
            </a:avLst>
          </a:prstGeom>
          <a:gradFill>
            <a:gsLst>
              <a:gs pos="100000">
                <a:srgbClr val="800000"/>
              </a:gs>
              <a:gs pos="0">
                <a:srgbClr val="000000"/>
              </a:gs>
            </a:gsLst>
            <a:lin ang="16200000" scaled="0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14" name="Picture 13" descr="jag">
            <a:extLst>
              <a:ext uri="{FF2B5EF4-FFF2-40B4-BE49-F238E27FC236}">
                <a16:creationId xmlns:a16="http://schemas.microsoft.com/office/drawing/2014/main" id="{94C753C5-D930-B4AC-A279-D3BB4CB3F2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15793" y="76203"/>
            <a:ext cx="699727" cy="933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F2C8646-A9E9-722E-6731-EE8BD0B98DDF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714375" y="934656"/>
            <a:ext cx="9720000" cy="890970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3B4CEF-4D35-CF3D-42D4-D02DFD3039D0}"/>
              </a:ext>
            </a:extLst>
          </p:cNvPr>
          <p:cNvSpPr>
            <a:spLocks noGrp="1"/>
          </p:cNvSpPr>
          <p:nvPr userDrawn="1">
            <p:ph idx="1"/>
          </p:nvPr>
        </p:nvSpPr>
        <p:spPr>
          <a:xfrm>
            <a:off x="714375" y="1932032"/>
            <a:ext cx="10800000" cy="4248000"/>
          </a:xfrm>
        </p:spPr>
        <p:txBody>
          <a:bodyPr/>
          <a:lstStyle>
            <a:lvl1pPr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ClrTx/>
              <a:defRPr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ClrTx/>
              <a:defRPr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ClrTx/>
              <a:defRPr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ClrTx/>
              <a:defRPr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ClrTx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653ED5-525B-1572-3975-CA459A205988}"/>
              </a:ext>
            </a:extLst>
          </p:cNvPr>
          <p:cNvSpPr>
            <a:spLocks noGrp="1"/>
          </p:cNvSpPr>
          <p:nvPr userDrawn="1">
            <p:ph type="dt" sz="half" idx="10"/>
          </p:nvPr>
        </p:nvSpPr>
        <p:spPr>
          <a:xfrm>
            <a:off x="714375" y="6356352"/>
            <a:ext cx="2743200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DF22F65-BA23-4C7B-9130-8C4FFD492EFD}" type="datetime1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2024-09-10</a:t>
            </a:fld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303A87-E5C0-811E-0448-EE7DAF1DDFC9}"/>
              </a:ext>
            </a:extLst>
          </p:cNvPr>
          <p:cNvSpPr>
            <a:spLocks noGrp="1"/>
          </p:cNvSpPr>
          <p:nvPr userDrawn="1">
            <p:ph type="ftr" sz="quarter" idx="11"/>
          </p:nvPr>
        </p:nvSpPr>
        <p:spPr>
          <a:xfrm>
            <a:off x="4056975" y="6356352"/>
            <a:ext cx="4114800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4F2B302F-8C28-120F-8E15-B5A8F3AE97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71175" y="6356352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89EBF73-D83B-4CD6-8199-7F8B2AC09B6E}" type="slidenum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86283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3B331D54-38CA-5E79-DC57-E53001378C34}"/>
              </a:ext>
            </a:extLst>
          </p:cNvPr>
          <p:cNvGrpSpPr/>
          <p:nvPr userDrawn="1"/>
        </p:nvGrpSpPr>
        <p:grpSpPr>
          <a:xfrm>
            <a:off x="0" y="-1"/>
            <a:ext cx="12192000" cy="1085851"/>
            <a:chOff x="0" y="-1"/>
            <a:chExt cx="12192000" cy="1085851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1ED03BC-22C1-2793-5BEB-5A1EDF87802A}"/>
                </a:ext>
              </a:extLst>
            </p:cNvPr>
            <p:cNvSpPr/>
            <p:nvPr userDrawn="1"/>
          </p:nvSpPr>
          <p:spPr>
            <a:xfrm>
              <a:off x="0" y="701198"/>
              <a:ext cx="12192000" cy="108000"/>
            </a:xfrm>
            <a:prstGeom prst="rect">
              <a:avLst/>
            </a:prstGeom>
            <a:solidFill>
              <a:srgbClr val="D3C8A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CA" sz="1800" b="0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8A592DFE-EEA9-EB33-B935-0F4A4EDC42E7}"/>
                </a:ext>
              </a:extLst>
            </p:cNvPr>
            <p:cNvSpPr/>
            <p:nvPr userDrawn="1"/>
          </p:nvSpPr>
          <p:spPr>
            <a:xfrm>
              <a:off x="0" y="604315"/>
              <a:ext cx="12192000" cy="108000"/>
            </a:xfrm>
            <a:prstGeom prst="rect">
              <a:avLst/>
            </a:prstGeom>
            <a:solidFill>
              <a:srgbClr val="A2996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CA" sz="1800" b="0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6A38BE4-B2FB-DCCB-10C0-E355974EDB67}"/>
                </a:ext>
              </a:extLst>
            </p:cNvPr>
            <p:cNvSpPr/>
            <p:nvPr userDrawn="1"/>
          </p:nvSpPr>
          <p:spPr>
            <a:xfrm>
              <a:off x="0" y="1"/>
              <a:ext cx="12192000" cy="607489"/>
            </a:xfrm>
            <a:prstGeom prst="rect">
              <a:avLst/>
            </a:prstGeom>
            <a:gradFill flip="none" rotWithShape="1">
              <a:gsLst>
                <a:gs pos="2752">
                  <a:schemeClr val="tx1"/>
                </a:gs>
                <a:gs pos="58000">
                  <a:srgbClr val="660033"/>
                </a:gs>
                <a:gs pos="86000">
                  <a:srgbClr val="800000"/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CA" sz="1800" b="0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2" name="Rectangle: Top Corners Rounded 11">
              <a:extLst>
                <a:ext uri="{FF2B5EF4-FFF2-40B4-BE49-F238E27FC236}">
                  <a16:creationId xmlns:a16="http://schemas.microsoft.com/office/drawing/2014/main" id="{FE73DEA7-C3BF-D268-271E-DDEDF81B6FD4}"/>
                </a:ext>
              </a:extLst>
            </p:cNvPr>
            <p:cNvSpPr/>
            <p:nvPr userDrawn="1"/>
          </p:nvSpPr>
          <p:spPr>
            <a:xfrm flipV="1">
              <a:off x="10544175" y="-1"/>
              <a:ext cx="842963" cy="1085851"/>
            </a:xfrm>
            <a:prstGeom prst="round2SameRect">
              <a:avLst>
                <a:gd name="adj1" fmla="val 8537"/>
                <a:gd name="adj2" fmla="val 0"/>
              </a:avLst>
            </a:prstGeom>
            <a:gradFill>
              <a:gsLst>
                <a:gs pos="100000">
                  <a:srgbClr val="800000"/>
                </a:gs>
                <a:gs pos="0">
                  <a:srgbClr val="000000"/>
                </a:gs>
              </a:gsLst>
              <a:lin ang="16200000" scaled="0"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C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pic>
          <p:nvPicPr>
            <p:cNvPr id="13" name="Picture 12" descr="jag">
              <a:extLst>
                <a:ext uri="{FF2B5EF4-FFF2-40B4-BE49-F238E27FC236}">
                  <a16:creationId xmlns:a16="http://schemas.microsoft.com/office/drawing/2014/main" id="{D00F9714-20DA-340E-8C0C-2EF06D80D9A8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615793" y="76203"/>
              <a:ext cx="699727" cy="9336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EEBDE8-C6B5-A76C-CC0A-38E3151FCA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14375" y="1932033"/>
            <a:ext cx="5181600" cy="42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C23249-F397-D767-0E8F-B774BE9D42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32775" y="1932033"/>
            <a:ext cx="5181600" cy="42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8B1719B2-D35F-2C0B-151A-0E23ED4EA8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934656"/>
            <a:ext cx="9720000" cy="890970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16" name="Date Placeholder 3">
            <a:extLst>
              <a:ext uri="{FF2B5EF4-FFF2-40B4-BE49-F238E27FC236}">
                <a16:creationId xmlns:a16="http://schemas.microsoft.com/office/drawing/2014/main" id="{CB465266-EDF5-1D01-B8D6-6F8C2230AAE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14375" y="6356352"/>
            <a:ext cx="2743200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0B28C95-493A-48FB-A844-2E4B7027C95A}" type="datetime1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2024-09-10</a:t>
            </a:fld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7" name="Footer Placeholder 4">
            <a:extLst>
              <a:ext uri="{FF2B5EF4-FFF2-40B4-BE49-F238E27FC236}">
                <a16:creationId xmlns:a16="http://schemas.microsoft.com/office/drawing/2014/main" id="{542FCDC6-6B04-8C73-916E-377A924A87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56975" y="6356352"/>
            <a:ext cx="4114800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8" name="Slide Number Placeholder 6">
            <a:extLst>
              <a:ext uri="{FF2B5EF4-FFF2-40B4-BE49-F238E27FC236}">
                <a16:creationId xmlns:a16="http://schemas.microsoft.com/office/drawing/2014/main" id="{D7A587CF-B29B-DEA2-66F2-66FA69CE7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71175" y="6356352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89EBF73-D83B-4CD6-8199-7F8B2AC09B6E}" type="slidenum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03549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BC2D14BD-F5EC-95DA-908F-77E5FB2D075D}"/>
              </a:ext>
            </a:extLst>
          </p:cNvPr>
          <p:cNvGrpSpPr/>
          <p:nvPr userDrawn="1"/>
        </p:nvGrpSpPr>
        <p:grpSpPr>
          <a:xfrm>
            <a:off x="0" y="-1"/>
            <a:ext cx="12192000" cy="1085851"/>
            <a:chOff x="0" y="-1"/>
            <a:chExt cx="12192000" cy="1085851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C23BAF72-1010-9799-E70B-3992365B2E43}"/>
                </a:ext>
              </a:extLst>
            </p:cNvPr>
            <p:cNvSpPr/>
            <p:nvPr userDrawn="1"/>
          </p:nvSpPr>
          <p:spPr>
            <a:xfrm>
              <a:off x="0" y="701198"/>
              <a:ext cx="12192000" cy="108000"/>
            </a:xfrm>
            <a:prstGeom prst="rect">
              <a:avLst/>
            </a:prstGeom>
            <a:solidFill>
              <a:srgbClr val="D3C8A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CA" sz="1800" b="0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F0199E2C-B87A-D6B2-A8AC-81BE66887C97}"/>
                </a:ext>
              </a:extLst>
            </p:cNvPr>
            <p:cNvSpPr/>
            <p:nvPr userDrawn="1"/>
          </p:nvSpPr>
          <p:spPr>
            <a:xfrm>
              <a:off x="0" y="604315"/>
              <a:ext cx="12192000" cy="108000"/>
            </a:xfrm>
            <a:prstGeom prst="rect">
              <a:avLst/>
            </a:prstGeom>
            <a:solidFill>
              <a:srgbClr val="A2996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CA" sz="1800" b="0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D444DE78-51A5-529C-E88E-B738B7EBFAA9}"/>
                </a:ext>
              </a:extLst>
            </p:cNvPr>
            <p:cNvSpPr/>
            <p:nvPr userDrawn="1"/>
          </p:nvSpPr>
          <p:spPr>
            <a:xfrm>
              <a:off x="0" y="1"/>
              <a:ext cx="12192000" cy="607489"/>
            </a:xfrm>
            <a:prstGeom prst="rect">
              <a:avLst/>
            </a:prstGeom>
            <a:gradFill flip="none" rotWithShape="1">
              <a:gsLst>
                <a:gs pos="2752">
                  <a:schemeClr val="tx1"/>
                </a:gs>
                <a:gs pos="58000">
                  <a:srgbClr val="660033"/>
                </a:gs>
                <a:gs pos="86000">
                  <a:srgbClr val="800000"/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CA" sz="1800" b="0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0" name="Rectangle: Top Corners Rounded 9">
              <a:extLst>
                <a:ext uri="{FF2B5EF4-FFF2-40B4-BE49-F238E27FC236}">
                  <a16:creationId xmlns:a16="http://schemas.microsoft.com/office/drawing/2014/main" id="{820E8598-381D-6972-7E62-AC455C25BAAF}"/>
                </a:ext>
              </a:extLst>
            </p:cNvPr>
            <p:cNvSpPr/>
            <p:nvPr userDrawn="1"/>
          </p:nvSpPr>
          <p:spPr>
            <a:xfrm flipV="1">
              <a:off x="10544175" y="-1"/>
              <a:ext cx="842963" cy="1085851"/>
            </a:xfrm>
            <a:prstGeom prst="round2SameRect">
              <a:avLst>
                <a:gd name="adj1" fmla="val 8537"/>
                <a:gd name="adj2" fmla="val 0"/>
              </a:avLst>
            </a:prstGeom>
            <a:gradFill>
              <a:gsLst>
                <a:gs pos="100000">
                  <a:srgbClr val="800000"/>
                </a:gs>
                <a:gs pos="0">
                  <a:srgbClr val="000000"/>
                </a:gs>
              </a:gsLst>
              <a:lin ang="16200000" scaled="0"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C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pic>
          <p:nvPicPr>
            <p:cNvPr id="11" name="Picture 10" descr="jag">
              <a:extLst>
                <a:ext uri="{FF2B5EF4-FFF2-40B4-BE49-F238E27FC236}">
                  <a16:creationId xmlns:a16="http://schemas.microsoft.com/office/drawing/2014/main" id="{7E692A97-29E8-EE29-2CEA-D10B4AECD9BB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615793" y="76203"/>
              <a:ext cx="699727" cy="9336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2" name="Title 1">
            <a:extLst>
              <a:ext uri="{FF2B5EF4-FFF2-40B4-BE49-F238E27FC236}">
                <a16:creationId xmlns:a16="http://schemas.microsoft.com/office/drawing/2014/main" id="{4610E966-B62A-90F4-73EE-17D877ABA1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934656"/>
            <a:ext cx="9720000" cy="890970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72D4C696-0A8B-C6EF-256E-E99C5542093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14375" y="6356352"/>
            <a:ext cx="2743200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A1202F2-2038-430A-8D13-C91316FC4424}" type="datetime1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2024-09-10</a:t>
            </a:fld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8F70D053-6D74-8796-9BB9-DF7203E826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56975" y="6356352"/>
            <a:ext cx="4114800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5E5F670C-7121-D1A3-E5B6-74CDF6028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71175" y="6356352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89EBF73-D83B-4CD6-8199-7F8B2AC09B6E}" type="slidenum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67479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BF6E7D39-F118-FE36-5151-77EA5C351266}"/>
              </a:ext>
            </a:extLst>
          </p:cNvPr>
          <p:cNvGrpSpPr/>
          <p:nvPr userDrawn="1"/>
        </p:nvGrpSpPr>
        <p:grpSpPr>
          <a:xfrm>
            <a:off x="0" y="-1"/>
            <a:ext cx="12192000" cy="1085851"/>
            <a:chOff x="0" y="-1"/>
            <a:chExt cx="12192000" cy="1085851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EF610634-6C22-0FC5-2561-049EB8A7C530}"/>
                </a:ext>
              </a:extLst>
            </p:cNvPr>
            <p:cNvSpPr/>
            <p:nvPr userDrawn="1"/>
          </p:nvSpPr>
          <p:spPr>
            <a:xfrm>
              <a:off x="0" y="701198"/>
              <a:ext cx="12192000" cy="108000"/>
            </a:xfrm>
            <a:prstGeom prst="rect">
              <a:avLst/>
            </a:prstGeom>
            <a:solidFill>
              <a:srgbClr val="D3C8A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CA" sz="1800" b="0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6C70A5-647F-8D4B-B88C-B2B7AF4CAB66}"/>
                </a:ext>
              </a:extLst>
            </p:cNvPr>
            <p:cNvSpPr/>
            <p:nvPr userDrawn="1"/>
          </p:nvSpPr>
          <p:spPr>
            <a:xfrm>
              <a:off x="0" y="604315"/>
              <a:ext cx="12192000" cy="108000"/>
            </a:xfrm>
            <a:prstGeom prst="rect">
              <a:avLst/>
            </a:prstGeom>
            <a:solidFill>
              <a:srgbClr val="A2996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CA" sz="1800" b="0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10A4D825-5D12-44C6-A26C-F6BA6C100A84}"/>
                </a:ext>
              </a:extLst>
            </p:cNvPr>
            <p:cNvSpPr/>
            <p:nvPr userDrawn="1"/>
          </p:nvSpPr>
          <p:spPr>
            <a:xfrm>
              <a:off x="0" y="1"/>
              <a:ext cx="12192000" cy="607489"/>
            </a:xfrm>
            <a:prstGeom prst="rect">
              <a:avLst/>
            </a:prstGeom>
            <a:gradFill flip="none" rotWithShape="1">
              <a:gsLst>
                <a:gs pos="2752">
                  <a:schemeClr val="tx1"/>
                </a:gs>
                <a:gs pos="58000">
                  <a:srgbClr val="660033"/>
                </a:gs>
                <a:gs pos="86000">
                  <a:srgbClr val="800000"/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CA" sz="1800" b="0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9" name="Rectangle: Top Corners Rounded 8">
              <a:extLst>
                <a:ext uri="{FF2B5EF4-FFF2-40B4-BE49-F238E27FC236}">
                  <a16:creationId xmlns:a16="http://schemas.microsoft.com/office/drawing/2014/main" id="{770A4358-DE64-360C-B5CD-D0BDF70D4BA8}"/>
                </a:ext>
              </a:extLst>
            </p:cNvPr>
            <p:cNvSpPr/>
            <p:nvPr userDrawn="1"/>
          </p:nvSpPr>
          <p:spPr>
            <a:xfrm flipV="1">
              <a:off x="10544175" y="-1"/>
              <a:ext cx="842963" cy="1085851"/>
            </a:xfrm>
            <a:prstGeom prst="round2SameRect">
              <a:avLst>
                <a:gd name="adj1" fmla="val 8537"/>
                <a:gd name="adj2" fmla="val 0"/>
              </a:avLst>
            </a:prstGeom>
            <a:gradFill>
              <a:gsLst>
                <a:gs pos="100000">
                  <a:srgbClr val="800000"/>
                </a:gs>
                <a:gs pos="0">
                  <a:srgbClr val="000000"/>
                </a:gs>
              </a:gsLst>
              <a:lin ang="16200000" scaled="0"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C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pic>
          <p:nvPicPr>
            <p:cNvPr id="10" name="Picture 9" descr="jag">
              <a:extLst>
                <a:ext uri="{FF2B5EF4-FFF2-40B4-BE49-F238E27FC236}">
                  <a16:creationId xmlns:a16="http://schemas.microsoft.com/office/drawing/2014/main" id="{D54B43E7-D1CA-ADA1-1C63-32A0D7B89FFC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615793" y="76203"/>
              <a:ext cx="699727" cy="9336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1" name="Title 1">
            <a:extLst>
              <a:ext uri="{FF2B5EF4-FFF2-40B4-BE49-F238E27FC236}">
                <a16:creationId xmlns:a16="http://schemas.microsoft.com/office/drawing/2014/main" id="{AC4EFE5F-622D-51B2-D236-35E36AC9B1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934656"/>
            <a:ext cx="9720000" cy="890970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141CAAB3-C5E8-E506-09BA-48E89A62A0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14375" y="6356352"/>
            <a:ext cx="2743200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4C7A0F-3D10-496F-A432-956DEC6421BA}" type="datetime1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2024-09-10</a:t>
            </a:fld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76BDEDC3-5E60-573B-CC60-68512C3D1E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56975" y="6356352"/>
            <a:ext cx="4114800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11F6F63D-1E66-D526-5BA8-774C48225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71175" y="6356352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89EBF73-D83B-4CD6-8199-7F8B2AC09B6E}" type="slidenum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19413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AE3DC88-F7A4-3380-3B10-C34A1D53E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0180ED-03BC-E119-B7DC-AC18F7AB99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11F80E-A808-B9C5-0E6E-D7E3D7ED0E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350121-9A9E-47AF-AB39-15894EEE0575}" type="datetime1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2024-09-10</a:t>
            </a:fld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6DBAD4-178F-DC3B-47F3-96CC655DB3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F113F7-4FB5-8A4F-2E6D-830F3B01A1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89EBF73-D83B-4CD6-8199-7F8B2AC09B6E}" type="slidenum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1531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anada.ca/en/department-national-defence/corporate/policies-standards/queens-regulations-orders/vol-1-administration/ch-19-conduct-discipline.html#cha-019-04" TargetMode="External"/><Relationship Id="rId2" Type="http://schemas.openxmlformats.org/officeDocument/2006/relationships/hyperlink" Target="https://www.canada.ca/en/department-national-defence/corporate/policies-standards/queens-regulations-orders/vol-1-administration/ch-20-canadian-forces-drug-control-program.html#cha-020-04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C614B7-00AD-7C9D-A1CD-9D4796CDB8F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/>
              <a:t>AJAG Prairie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2D5D3D-EC2C-D8E3-601A-4556398B6FC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 dirty="0"/>
          </a:p>
          <a:p>
            <a:r>
              <a:rPr lang="en-CA" dirty="0"/>
              <a:t>Maj Laura Hodgson</a:t>
            </a:r>
          </a:p>
          <a:p>
            <a:r>
              <a:rPr lang="en-CA" dirty="0"/>
              <a:t>CWO Will </a:t>
            </a:r>
            <a:r>
              <a:rPr lang="en-CA" dirty="0" err="1"/>
              <a:t>Kuseler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2172955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F85E30-B465-3450-287A-C097E4FD21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Scenario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0271F6-16D5-2678-B984-BA29620B3D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At the unit lunch table, Cpl A gets into a verbal dispute with Cpl B, which escalates into shouting, swearing, name calling. </a:t>
            </a:r>
          </a:p>
          <a:p>
            <a:r>
              <a:rPr lang="en-CA" dirty="0"/>
              <a:t>There are 5 people at the table, one of the people, Cpl C reports the incident through the CoC.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1C0195-18AA-1354-ECD3-30F99DB7B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89EBF73-D83B-4CD6-8199-7F8B2AC09B6E}" type="slidenum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513749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3505A6-1934-E255-3ED5-D4E8A8D035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Scenario 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5BAEF2-6775-DD9E-F32D-DB160C5BDB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CA" dirty="0"/>
              <a:t>UDI</a:t>
            </a:r>
          </a:p>
          <a:p>
            <a:pPr lvl="1"/>
            <a:r>
              <a:rPr lang="en-CA" dirty="0"/>
              <a:t>Evidence from all 4 pers is consistent, suggests Cpl A is the instigator, comments were inappropriate.</a:t>
            </a:r>
          </a:p>
          <a:p>
            <a:pPr lvl="1"/>
            <a:r>
              <a:rPr lang="en-CA" dirty="0"/>
              <a:t>Cpl A and B normally get along, yesterday, Cpl B had done something similar to Cpl A. </a:t>
            </a:r>
          </a:p>
          <a:p>
            <a:pPr lvl="1"/>
            <a:r>
              <a:rPr lang="en-CA" dirty="0"/>
              <a:t>Cpl A personal circumstances deteriorated the night before;</a:t>
            </a:r>
          </a:p>
          <a:p>
            <a:pPr lvl="1"/>
            <a:r>
              <a:rPr lang="en-CA" dirty="0"/>
              <a:t>All individuals at table agree that Cpl Cs report is blown out of proportion, including Cpl B. Cpl C is adamant that a SH proceed. </a:t>
            </a:r>
          </a:p>
          <a:p>
            <a:pPr lvl="1"/>
            <a:r>
              <a:rPr lang="en-CA" dirty="0"/>
              <a:t>Other examples?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D0B149-D3DE-374A-F433-330014DFD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89EBF73-D83B-4CD6-8199-7F8B2AC09B6E}" type="slidenum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95075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E25B16-5FCC-F747-E99B-8EBE9FDF9D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8E0E45-471D-3143-26C0-B6F3CC768A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dirty="0"/>
              <a:t>Who we are and what we do – call us!</a:t>
            </a:r>
          </a:p>
          <a:p>
            <a:r>
              <a:rPr lang="en-CA" dirty="0"/>
              <a:t>Bill C-77, changes to the MJS</a:t>
            </a:r>
          </a:p>
          <a:p>
            <a:r>
              <a:rPr lang="en-CA" dirty="0"/>
              <a:t>Incident occurs: </a:t>
            </a:r>
          </a:p>
          <a:p>
            <a:pPr lvl="1"/>
            <a:r>
              <a:rPr lang="en-CA" dirty="0"/>
              <a:t>Disciplinary vs Administrative?</a:t>
            </a:r>
          </a:p>
          <a:p>
            <a:r>
              <a:rPr lang="en-CA" dirty="0"/>
              <a:t>Scenario</a:t>
            </a:r>
          </a:p>
          <a:p>
            <a:r>
              <a:rPr lang="en-CA" dirty="0"/>
              <a:t>Questions/Comments</a:t>
            </a:r>
          </a:p>
          <a:p>
            <a:pPr lvl="1"/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9FDB90-F456-B06D-6963-49CD0A0772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89EBF73-D83B-4CD6-8199-7F8B2AC09B6E}" type="slidenum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92724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>
            <a:extLst>
              <a:ext uri="{FF2B5EF4-FFF2-40B4-BE49-F238E27FC236}">
                <a16:creationId xmlns:a16="http://schemas.microsoft.com/office/drawing/2014/main" id="{151D778D-6172-A405-428D-CC04CD721C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501" t="13333" r="24310" b="11974"/>
          <a:stretch>
            <a:fillRect/>
          </a:stretch>
        </p:blipFill>
        <p:spPr bwMode="auto">
          <a:xfrm>
            <a:off x="2371725" y="842964"/>
            <a:ext cx="7448550" cy="5883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638837B-71C9-A9FB-B586-02EB9DA8DA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Offices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B3554B-724A-4CC4-FA6A-CF7D5DC94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EBF73-D83B-4CD6-8199-7F8B2AC09B6E}" type="slidenum">
              <a:rPr lang="en-CA" smtClean="0"/>
              <a:t>3</a:t>
            </a:fld>
            <a:endParaRPr lang="en-CA"/>
          </a:p>
        </p:txBody>
      </p:sp>
      <p:pic>
        <p:nvPicPr>
          <p:cNvPr id="6" name="Graphic 5" descr="Anchor with solid fill">
            <a:extLst>
              <a:ext uri="{FF2B5EF4-FFF2-40B4-BE49-F238E27FC236}">
                <a16:creationId xmlns:a16="http://schemas.microsoft.com/office/drawing/2014/main" id="{45CFE225-9B88-5E06-4378-0D45DDBB9E1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086700" y="5733484"/>
            <a:ext cx="590819" cy="590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20625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C0611B-C2C6-EC77-8246-89CA16654D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MJS 101 – Post Bill C-77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C93D6A6-3A19-802A-6FCF-8FB1E7952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89EBF73-D83B-4CD6-8199-7F8B2AC09B6E}" type="slidenum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8EFDDBA-E012-C39C-9814-5084C955D5C6}"/>
              </a:ext>
            </a:extLst>
          </p:cNvPr>
          <p:cNvSpPr txBox="1"/>
          <p:nvPr/>
        </p:nvSpPr>
        <p:spPr>
          <a:xfrm>
            <a:off x="532050" y="2594456"/>
            <a:ext cx="10982325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CA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CA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CA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CA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CA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CA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CA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CA"/>
          </a:p>
          <a:p>
            <a:pPr lvl="1"/>
            <a:endParaRPr lang="en-CA"/>
          </a:p>
          <a:p>
            <a:pPr lvl="1"/>
            <a:endParaRPr lang="en-CA"/>
          </a:p>
          <a:p>
            <a:pPr lvl="1"/>
            <a:endParaRPr lang="en-CA"/>
          </a:p>
          <a:p>
            <a:pPr lvl="1"/>
            <a:endParaRPr lang="en-CA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CA"/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8D86DE21-C506-2014-B487-5CB6D01AD4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6802900"/>
              </p:ext>
            </p:extLst>
          </p:nvPr>
        </p:nvGraphicFramePr>
        <p:xfrm>
          <a:off x="140677" y="1724654"/>
          <a:ext cx="11788724" cy="5432921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5830454">
                  <a:extLst>
                    <a:ext uri="{9D8B030D-6E8A-4147-A177-3AD203B41FA5}">
                      <a16:colId xmlns:a16="http://schemas.microsoft.com/office/drawing/2014/main" val="2049227376"/>
                    </a:ext>
                  </a:extLst>
                </a:gridCol>
                <a:gridCol w="5958270">
                  <a:extLst>
                    <a:ext uri="{9D8B030D-6E8A-4147-A177-3AD203B41FA5}">
                      <a16:colId xmlns:a16="http://schemas.microsoft.com/office/drawing/2014/main" val="360910127"/>
                    </a:ext>
                  </a:extLst>
                </a:gridCol>
              </a:tblGrid>
              <a:tr h="530041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CA" sz="1900" dirty="0">
                          <a:solidFill>
                            <a:schemeClr val="tx1"/>
                          </a:solidFill>
                        </a:rPr>
                        <a:t>Service Offence </a:t>
                      </a:r>
                      <a:endParaRPr lang="en-CA" sz="190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CA" sz="1900" dirty="0">
                          <a:solidFill>
                            <a:schemeClr val="tx1"/>
                          </a:solidFill>
                        </a:rPr>
                        <a:t>Service Infraction 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5039416"/>
                  </a:ext>
                </a:extLst>
              </a:tr>
              <a:tr h="4902880">
                <a:tc>
                  <a:txBody>
                    <a:bodyPr/>
                    <a:lstStyle/>
                    <a:p>
                      <a:pPr marL="285750" indent="-285750">
                        <a:spcAft>
                          <a:spcPts val="1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CA" sz="1900" dirty="0"/>
                        <a:t>Court Martial Only  - DMP unlikely to prefer charges where they assess SH sanctions are adequate. </a:t>
                      </a:r>
                    </a:p>
                    <a:p>
                      <a:pPr marL="285750" indent="-285750">
                        <a:spcAft>
                          <a:spcPts val="1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CA" sz="19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E.g., AWOL, NDA 129 (Conduct to the Prejudice of Good order and Discipline); Drunkenness, etc. </a:t>
                      </a:r>
                      <a:endParaRPr lang="en-CA" sz="1900" dirty="0"/>
                    </a:p>
                    <a:p>
                      <a:pPr marL="285750" lvl="0" indent="-285750">
                        <a:spcAft>
                          <a:spcPts val="1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CA" sz="1900" dirty="0"/>
                        <a:t>Beyond a Reasonable Doubt</a:t>
                      </a:r>
                    </a:p>
                    <a:p>
                      <a:pPr marL="285750" indent="-285750">
                        <a:spcAft>
                          <a:spcPts val="1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CA" sz="1900" dirty="0"/>
                        <a:t>Sentences (Absolute Discharge – Detention)</a:t>
                      </a:r>
                    </a:p>
                    <a:p>
                      <a:pPr marL="285750" marR="0" lvl="0" indent="-28575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CA" sz="1900" dirty="0"/>
                        <a:t>No limitation period (was 1 year for ST)</a:t>
                      </a:r>
                    </a:p>
                    <a:p>
                      <a:pPr marL="285750" marR="0" lvl="0" indent="-28575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CA" sz="1900" dirty="0"/>
                        <a:t>Declaration of Victim’s Rights</a:t>
                      </a:r>
                    </a:p>
                    <a:p>
                      <a:pPr marL="285750" indent="-285750">
                        <a:spcAft>
                          <a:spcPts val="1200"/>
                        </a:spcAft>
                        <a:buFont typeface="Arial" panose="020B0604020202020204" pitchFamily="34" charset="0"/>
                        <a:buChar char="•"/>
                      </a:pPr>
                      <a:endParaRPr lang="en-CA" sz="19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spcAft>
                          <a:spcPts val="1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CA" sz="1900" dirty="0"/>
                        <a:t>Summary Hearing – unit level only</a:t>
                      </a:r>
                    </a:p>
                    <a:p>
                      <a:pPr marL="285750" indent="-285750">
                        <a:spcAft>
                          <a:spcPts val="1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CA" sz="19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E.g., Tardiness, Conduct adversely impact moral, efficiency/discipline of CAF, Offences related to Information, offences related to alcohol and drugs. No quarrelling. </a:t>
                      </a:r>
                      <a:endParaRPr lang="en-CA" sz="1900" u="sng" dirty="0"/>
                    </a:p>
                    <a:p>
                      <a:pPr marL="285750" lvl="0" indent="-285750">
                        <a:spcAft>
                          <a:spcPts val="1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CA" sz="1900" u="sng" dirty="0"/>
                        <a:t>Balance of Probabilities</a:t>
                      </a:r>
                      <a:endParaRPr lang="en-CA" dirty="0"/>
                    </a:p>
                    <a:p>
                      <a:pPr marL="285750" indent="-285750">
                        <a:spcAft>
                          <a:spcPts val="1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CA" sz="1900" dirty="0"/>
                        <a:t>Sanctions: </a:t>
                      </a:r>
                      <a:r>
                        <a:rPr lang="en-CA" sz="1900"/>
                        <a:t>minor sanctions </a:t>
                      </a:r>
                      <a:r>
                        <a:rPr lang="en-CA" sz="1900" dirty="0"/>
                        <a:t>– reduction in rank</a:t>
                      </a:r>
                    </a:p>
                    <a:p>
                      <a:pPr marL="285750" indent="-285750">
                        <a:spcAft>
                          <a:spcPts val="1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CA" sz="1900" u="sng" dirty="0"/>
                        <a:t>6 month limitation (from time of incident – SH</a:t>
                      </a:r>
                      <a:r>
                        <a:rPr lang="en-CA" sz="1900" dirty="0"/>
                        <a:t>)</a:t>
                      </a:r>
                    </a:p>
                    <a:p>
                      <a:pPr marL="285750" marR="0" lvl="0" indent="-28575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CA" sz="1900" u="sng" dirty="0"/>
                        <a:t>DVR by policy, must seek legal advice if affected person</a:t>
                      </a:r>
                      <a:r>
                        <a:rPr lang="en-CA" sz="1900" dirty="0"/>
                        <a:t> (pre invest, pre-charge, pre-hearing).</a:t>
                      </a:r>
                    </a:p>
                    <a:p>
                      <a:pPr marL="285750" indent="-285750">
                        <a:spcAft>
                          <a:spcPts val="1200"/>
                        </a:spcAft>
                        <a:buFont typeface="Arial" panose="020B0604020202020204" pitchFamily="34" charset="0"/>
                        <a:buChar char="•"/>
                      </a:pPr>
                      <a:endParaRPr lang="en-CA" sz="1900" dirty="0"/>
                    </a:p>
                    <a:p>
                      <a:pPr>
                        <a:spcAft>
                          <a:spcPts val="600"/>
                        </a:spcAft>
                      </a:pPr>
                      <a:endParaRPr lang="en-CA" sz="1900" dirty="0"/>
                    </a:p>
                  </a:txBody>
                  <a:tcPr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068103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99429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25706F-E775-F077-9466-1FEAA9B057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Service Infractions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326C9D-DC0C-30CB-09A3-636444E513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spcBef>
                <a:spcPts val="2400"/>
              </a:spcBef>
              <a:spcAft>
                <a:spcPts val="865"/>
              </a:spcAft>
              <a:buNone/>
            </a:pPr>
            <a:r>
              <a:rPr lang="en-CA" sz="2800" b="1" kern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120.02 – INFRACTIONS IN RELATION TO PROPERTY AND INFORMATION</a:t>
            </a:r>
            <a:endParaRPr lang="en-CA" sz="2800" kern="1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865"/>
              </a:spcAft>
              <a:buNone/>
            </a:pPr>
            <a:r>
              <a:rPr lang="en-CA" sz="2800" kern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person commits a service infraction who</a:t>
            </a:r>
            <a:endParaRPr lang="en-CA" sz="2800" kern="1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52406" indent="0">
              <a:spcAft>
                <a:spcPts val="865"/>
              </a:spcAft>
              <a:buNone/>
            </a:pPr>
            <a:r>
              <a:rPr lang="en-CA" sz="2800" kern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CA" sz="2800" i="1" kern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CA" sz="2800" kern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takes or uses, for other than authorized purposes, non-public property, public property, materiel or government-issued property or damages that property or materiel;</a:t>
            </a:r>
            <a:endParaRPr lang="en-CA" sz="2800" kern="1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52406" indent="0">
              <a:spcAft>
                <a:spcPts val="865"/>
              </a:spcAft>
              <a:buNone/>
            </a:pPr>
            <a:r>
              <a:rPr lang="en-CA" sz="2800" kern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CA" sz="2800" i="1" kern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CA" sz="2800" kern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without permission or legal justification, takes property that belongs to another person;</a:t>
            </a:r>
            <a:endParaRPr lang="en-CA" sz="2800" kern="1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52406" indent="0">
              <a:spcAft>
                <a:spcPts val="865"/>
              </a:spcAft>
              <a:buNone/>
            </a:pPr>
            <a:r>
              <a:rPr lang="en-CA" sz="2800" kern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CA" sz="2800" i="1" kern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CA" sz="2800" kern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accesses, possesses, uses or communicates information for a purpose unrelated to the performance of their duties; or</a:t>
            </a:r>
            <a:endParaRPr lang="en-CA" sz="2800" kern="1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52406" indent="0">
              <a:spcAft>
                <a:spcPts val="865"/>
              </a:spcAft>
              <a:buNone/>
            </a:pPr>
            <a:r>
              <a:rPr lang="en-CA" sz="2800" kern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CA" sz="2800" i="1" kern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CA" sz="2800" kern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fails to disclose actual, apparent or potential conflicts between their duties and private interests.</a:t>
            </a:r>
            <a:endParaRPr lang="en-CA" sz="2800" kern="1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B3E875-D487-6806-125C-BC3E137491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89EBF73-D83B-4CD6-8199-7F8B2AC09B6E}" type="slidenum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732173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49AF3E-EED1-CB75-E64F-54A9A21233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Service Infractions 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3EFB5F-19AC-33DD-ABAC-7DE7ECD64C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3315" y="1649691"/>
            <a:ext cx="10911060" cy="5208309"/>
          </a:xfrm>
        </p:spPr>
        <p:txBody>
          <a:bodyPr>
            <a:normAutofit fontScale="92500"/>
          </a:bodyPr>
          <a:lstStyle/>
          <a:p>
            <a:pPr marL="0" indent="0">
              <a:spcBef>
                <a:spcPts val="2400"/>
              </a:spcBef>
              <a:spcAft>
                <a:spcPts val="865"/>
              </a:spcAft>
              <a:buNone/>
            </a:pPr>
            <a:r>
              <a:rPr lang="en-CA" sz="1800" b="1" kern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120.03 – INFRACTIONS IN RELATION TO MILITARY SERVICE</a:t>
            </a:r>
            <a:endParaRPr lang="en-CA" sz="1800" kern="1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865"/>
              </a:spcAft>
              <a:buNone/>
            </a:pPr>
            <a:r>
              <a:rPr lang="en-CA" sz="1800" kern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person commits a service infraction who</a:t>
            </a:r>
            <a:endParaRPr lang="en-CA" sz="1800" kern="1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52406" indent="0">
              <a:spcAft>
                <a:spcPts val="865"/>
              </a:spcAft>
              <a:buNone/>
            </a:pPr>
            <a:r>
              <a:rPr lang="en-CA" sz="1800" kern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CA" sz="1800" i="1" kern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CA" sz="1800" kern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handles a weapon, explosive substance or ammunition in a dangerous manner;</a:t>
            </a:r>
            <a:endParaRPr lang="en-CA" sz="1800" kern="1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52406" indent="0">
              <a:spcAft>
                <a:spcPts val="865"/>
              </a:spcAft>
              <a:buNone/>
            </a:pPr>
            <a:r>
              <a:rPr lang="en-CA" sz="1800" kern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CA" sz="1800" i="1" kern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CA" sz="1800" kern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discharges a firearm without authorization;</a:t>
            </a:r>
            <a:endParaRPr lang="en-CA" sz="1800" kern="1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52406" indent="0">
              <a:spcAft>
                <a:spcPts val="865"/>
              </a:spcAft>
              <a:buNone/>
            </a:pPr>
            <a:r>
              <a:rPr lang="en-CA" sz="1800" kern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CA" sz="1800" i="1" kern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CA" sz="1800" kern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behaves in a manner that could reasonably undermine the authority of a superior officer;</a:t>
            </a:r>
            <a:endParaRPr lang="en-CA" sz="1800" kern="1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52406" indent="0">
              <a:spcAft>
                <a:spcPts val="865"/>
              </a:spcAft>
              <a:buNone/>
            </a:pPr>
            <a:r>
              <a:rPr lang="en-CA" sz="1800" b="1" kern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CA" sz="1800" b="1" i="1" kern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CA" sz="1800" b="1" kern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fails or while on duty is unfit to effectively perform their duties or carry out responsibilities;</a:t>
            </a:r>
            <a:endParaRPr lang="en-CA" sz="1800" b="1" kern="1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52406" indent="0">
              <a:spcAft>
                <a:spcPts val="865"/>
              </a:spcAft>
              <a:buNone/>
            </a:pPr>
            <a:r>
              <a:rPr lang="en-CA" sz="1800" kern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CA" sz="1800" i="1" kern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CA" sz="1800" kern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in relation to military service, furnishes false or misleading information or engages in deceitful conduct;</a:t>
            </a:r>
            <a:endParaRPr lang="en-CA" sz="1800" kern="1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52406" indent="0">
              <a:spcAft>
                <a:spcPts val="865"/>
              </a:spcAft>
              <a:buNone/>
            </a:pPr>
            <a:r>
              <a:rPr lang="en-CA" sz="1800" b="1" kern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CA" sz="1800" b="1" i="1" kern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CA" sz="1800" b="1" kern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without reasonable excuse, fails to attend or is tardy to their place of duty;</a:t>
            </a:r>
            <a:endParaRPr lang="en-CA" sz="1800" b="1" kern="1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52406" indent="0">
              <a:spcAft>
                <a:spcPts val="865"/>
              </a:spcAft>
              <a:buNone/>
            </a:pPr>
            <a:r>
              <a:rPr lang="en-CA" sz="1800" kern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CA" sz="1800" i="1" kern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CA" sz="1800" kern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dresses in a manner or adopts an appearance or demeanour that is inconsistent with Canadian Forces requirements;</a:t>
            </a:r>
            <a:endParaRPr lang="en-CA" sz="1800" kern="1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52406" indent="0">
              <a:spcAft>
                <a:spcPts val="865"/>
              </a:spcAft>
              <a:buNone/>
            </a:pPr>
            <a:r>
              <a:rPr lang="en-CA" sz="1800" kern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CA" sz="1800" i="1" kern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CA" sz="1800" kern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fails to maintain personal equipment or assigned quarters in accordance with Canadian Forces requirements; or</a:t>
            </a:r>
            <a:endParaRPr lang="en-CA" sz="1800" kern="1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52406" indent="0">
              <a:spcAft>
                <a:spcPts val="865"/>
              </a:spcAft>
              <a:buNone/>
            </a:pPr>
            <a:r>
              <a:rPr lang="en-CA" sz="1800" b="1" kern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CA" sz="1800" b="1" i="1" kern="0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CA" sz="1800" b="1" kern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otherwise behaves in a manner that adversely affects the discipline, efficiency or morale of the Canadian Forces.</a:t>
            </a:r>
            <a:endParaRPr lang="en-CA" sz="1800" b="1" kern="1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D4187D-3113-7D26-1BE9-787BE2C15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89EBF73-D83B-4CD6-8199-7F8B2AC09B6E}" type="slidenum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418069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6DE1F9-EF27-273A-262F-050247AE42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Service Infractions 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22B593-E87B-C243-C6A0-7238743CE7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2400"/>
              </a:spcBef>
              <a:spcAft>
                <a:spcPts val="865"/>
              </a:spcAft>
            </a:pPr>
            <a:r>
              <a:rPr lang="en-CA" sz="1800" b="1" kern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120.04 – INFRACTIONS IN RELATION TO DRUGS AND ALCOHOL</a:t>
            </a:r>
            <a:endParaRPr lang="en-CA" sz="1800" kern="1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865"/>
              </a:spcAft>
              <a:buNone/>
            </a:pPr>
            <a:r>
              <a:rPr lang="en-CA" sz="1800" kern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person commits a service infraction who</a:t>
            </a:r>
            <a:endParaRPr lang="en-CA" sz="1800" kern="1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52406" indent="0">
              <a:spcAft>
                <a:spcPts val="865"/>
              </a:spcAft>
              <a:buNone/>
            </a:pPr>
            <a:r>
              <a:rPr lang="en-CA" sz="1800" kern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CA" sz="1800" i="1" kern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CA" sz="1800" kern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while on duty, is impaired by a drug or alcohol;</a:t>
            </a:r>
            <a:endParaRPr lang="en-CA" sz="1800" kern="1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52406" indent="0">
              <a:spcAft>
                <a:spcPts val="865"/>
              </a:spcAft>
              <a:buNone/>
            </a:pPr>
            <a:r>
              <a:rPr lang="en-CA" sz="1800" kern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CA" sz="1800" i="1" kern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CA" sz="1800" kern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uses a drug contrary to article </a:t>
            </a:r>
            <a:r>
              <a:rPr lang="en-CA" sz="1800" kern="0" dirty="0">
                <a:solidFill>
                  <a:srgbClr val="28416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20.04</a:t>
            </a:r>
            <a:r>
              <a:rPr lang="en-CA" sz="1800" kern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en-CA" sz="1800" i="1" kern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Prohibition</a:t>
            </a:r>
            <a:r>
              <a:rPr lang="en-CA" sz="1800" kern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 or</a:t>
            </a:r>
            <a:endParaRPr lang="en-CA" sz="1800" kern="1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52406" indent="0">
              <a:spcAft>
                <a:spcPts val="865"/>
              </a:spcAft>
              <a:buNone/>
            </a:pPr>
            <a:r>
              <a:rPr lang="en-CA" sz="1800" kern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CA" sz="1800" i="1" kern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CA" sz="1800" kern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introduces, possesses or consumes an intoxicant contrary to article </a:t>
            </a:r>
            <a:r>
              <a:rPr lang="en-CA" sz="1800" kern="0" dirty="0">
                <a:solidFill>
                  <a:srgbClr val="28416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19.04</a:t>
            </a:r>
            <a:r>
              <a:rPr lang="en-CA" sz="1800" kern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en-CA" sz="1800" i="1" kern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Intoxicants</a:t>
            </a:r>
            <a:r>
              <a:rPr lang="en-CA" sz="1800" kern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CA" sz="1800" kern="1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D13501-BF74-E200-7C64-887044A92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89EBF73-D83B-4CD6-8199-7F8B2AC09B6E}" type="slidenum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714732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0DCA9-72A1-87A0-965D-71EE64ACF2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/>
              <a:t>Incident Occurs – MJS Considerations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F3071E-860B-58CE-AEF8-39E89E15C7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25626"/>
            <a:ext cx="10800000" cy="5032373"/>
          </a:xfrm>
        </p:spPr>
        <p:txBody>
          <a:bodyPr>
            <a:normAutofit fontScale="70000" lnSpcReduction="20000"/>
          </a:bodyPr>
          <a:lstStyle/>
          <a:p>
            <a:r>
              <a:rPr lang="en-CA" dirty="0"/>
              <a:t>Who should investigate? MP Vs Unit</a:t>
            </a:r>
          </a:p>
          <a:p>
            <a:r>
              <a:rPr lang="en-CA" dirty="0"/>
              <a:t> Unit Investigations: </a:t>
            </a:r>
          </a:p>
          <a:p>
            <a:pPr lvl="1"/>
            <a:r>
              <a:rPr lang="en-CA" dirty="0"/>
              <a:t>Gather all available evidence, including exculpatory, can be used for SI charges or RM.</a:t>
            </a:r>
          </a:p>
          <a:p>
            <a:r>
              <a:rPr lang="en-CA" dirty="0"/>
              <a:t>Charge Layer: Reasonable belief SI occurred, public interest.</a:t>
            </a:r>
          </a:p>
          <a:p>
            <a:pPr lvl="1"/>
            <a:r>
              <a:rPr lang="en-CA" dirty="0"/>
              <a:t>Strength of evidence; reluctant civilian witnesses;  </a:t>
            </a:r>
          </a:p>
          <a:p>
            <a:r>
              <a:rPr lang="en-CA" dirty="0"/>
              <a:t>Summary Hearing: </a:t>
            </a:r>
          </a:p>
          <a:p>
            <a:pPr lvl="1"/>
            <a:r>
              <a:rPr lang="en-CA" dirty="0"/>
              <a:t>Balance of Probabilities; </a:t>
            </a:r>
          </a:p>
          <a:p>
            <a:pPr lvl="1"/>
            <a:r>
              <a:rPr lang="en-CA" dirty="0"/>
              <a:t>Oral and written reasons, must be clear to an objective 3</a:t>
            </a:r>
            <a:r>
              <a:rPr lang="en-CA" baseline="30000" dirty="0"/>
              <a:t>rd</a:t>
            </a:r>
            <a:r>
              <a:rPr lang="en-CA" dirty="0"/>
              <a:t> party why a particular decision was made.</a:t>
            </a:r>
          </a:p>
          <a:p>
            <a:r>
              <a:rPr lang="en-CA" dirty="0"/>
              <a:t>Decisions can be reviewed, Judicial Review: </a:t>
            </a:r>
          </a:p>
          <a:p>
            <a:pPr lvl="1"/>
            <a:r>
              <a:rPr lang="en-CA" dirty="0"/>
              <a:t>Procedural Fairness? </a:t>
            </a:r>
          </a:p>
          <a:p>
            <a:pPr lvl="1"/>
            <a:r>
              <a:rPr lang="en-CA" dirty="0"/>
              <a:t>Was the decision reasonable?</a:t>
            </a:r>
          </a:p>
          <a:p>
            <a:pPr lvl="1"/>
            <a:endParaRPr lang="en-CA" dirty="0"/>
          </a:p>
          <a:p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9D3DD5-E5A4-E73F-E959-B2FDF1622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89EBF73-D83B-4CD6-8199-7F8B2AC09B6E}" type="slidenum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472091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37B3C3-FABE-6B76-E56E-D6D33ACBE9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CA" dirty="0"/>
              <a:t>Remedial Measures – DAOD 5019-4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64D430-2B86-1CA6-CA9F-EBD21EFF28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655379"/>
            <a:ext cx="10800000" cy="5202621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pPr marL="0" indent="0">
              <a:buNone/>
            </a:pPr>
            <a:r>
              <a:rPr lang="en-CA" dirty="0">
                <a:cs typeface="Arial"/>
              </a:rPr>
              <a:t>"</a:t>
            </a:r>
            <a:r>
              <a:rPr lang="en-CA" u="sng" dirty="0">
                <a:cs typeface="Arial"/>
              </a:rPr>
              <a:t>Clear and Convincing Evidence on a BOP</a:t>
            </a:r>
            <a:r>
              <a:rPr lang="en-CA" dirty="0">
                <a:cs typeface="Arial"/>
              </a:rPr>
              <a:t> that a CAF member has demonstrated 1. Conduct Deficiency/</a:t>
            </a:r>
            <a:r>
              <a:rPr lang="en-CA" u="sng" dirty="0">
                <a:cs typeface="Arial"/>
              </a:rPr>
              <a:t>applicable standard of conduct</a:t>
            </a:r>
            <a:r>
              <a:rPr lang="en-CA" dirty="0">
                <a:cs typeface="Arial"/>
              </a:rPr>
              <a:t>; 2. Performance Deficiency - over r</a:t>
            </a:r>
            <a:r>
              <a:rPr lang="en-CA" u="sng" dirty="0">
                <a:cs typeface="Arial"/>
              </a:rPr>
              <a:t>easonable period of time</a:t>
            </a:r>
            <a:r>
              <a:rPr lang="en-CA" dirty="0">
                <a:cs typeface="Arial"/>
              </a:rPr>
              <a:t> </a:t>
            </a:r>
            <a:r>
              <a:rPr lang="en-CA" u="sng" dirty="0">
                <a:cs typeface="Arial"/>
              </a:rPr>
              <a:t>applicable standard of performance</a:t>
            </a:r>
            <a:r>
              <a:rPr lang="en-CA" dirty="0">
                <a:cs typeface="Arial"/>
              </a:rPr>
              <a:t> not met (para 5.1)</a:t>
            </a:r>
          </a:p>
          <a:p>
            <a:pPr marL="227965" indent="-227965"/>
            <a:r>
              <a:rPr lang="en-CA" dirty="0">
                <a:cs typeface="Arial"/>
              </a:rPr>
              <a:t>Considered personal information;</a:t>
            </a:r>
            <a:endParaRPr lang="en-CA" dirty="0"/>
          </a:p>
          <a:p>
            <a:pPr marL="227965" indent="-227965"/>
            <a:r>
              <a:rPr lang="en-CA" dirty="0"/>
              <a:t>On Review: </a:t>
            </a:r>
            <a:endParaRPr lang="en-CA" dirty="0">
              <a:cs typeface="Arial"/>
            </a:endParaRPr>
          </a:p>
          <a:p>
            <a:pPr marL="685165" lvl="1" indent="-227965"/>
            <a:r>
              <a:rPr lang="en-CA" dirty="0"/>
              <a:t>Is the decision reasonable? </a:t>
            </a:r>
          </a:p>
          <a:p>
            <a:pPr marL="1142353" lvl="2" indent="-227965"/>
            <a:r>
              <a:rPr lang="en-CA" dirty="0"/>
              <a:t>Does it reference a “CAF Standard”,</a:t>
            </a:r>
            <a:endParaRPr lang="en-CA" dirty="0">
              <a:cs typeface="Arial"/>
            </a:endParaRPr>
          </a:p>
          <a:p>
            <a:pPr marL="1142365" lvl="2" indent="-227965"/>
            <a:r>
              <a:rPr lang="en-CA" dirty="0"/>
              <a:t>Detailed description of applicable evidence? Is it clear why the standard was breached?</a:t>
            </a:r>
            <a:endParaRPr lang="en-CA" dirty="0">
              <a:cs typeface="Arial"/>
            </a:endParaRPr>
          </a:p>
          <a:p>
            <a:pPr marL="685165" lvl="1" indent="-227965"/>
            <a:r>
              <a:rPr lang="en-CA" dirty="0"/>
              <a:t>Was procedural Fairness applied?</a:t>
            </a:r>
            <a:endParaRPr lang="en-CA" dirty="0">
              <a:cs typeface="Arial"/>
            </a:endParaRPr>
          </a:p>
          <a:p>
            <a:pPr marL="1142365" lvl="2" indent="-227965"/>
            <a:r>
              <a:rPr lang="en-CA" dirty="0"/>
              <a:t>Did the person have time to submit representations?</a:t>
            </a:r>
            <a:endParaRPr lang="en-CA" dirty="0">
              <a:cs typeface="Arial"/>
            </a:endParaRPr>
          </a:p>
          <a:p>
            <a:pPr marL="1142365" lvl="2" indent="-227965"/>
            <a:r>
              <a:rPr lang="en-CA" dirty="0"/>
              <a:t>Were the representations considered? (see para 6.4 DAOD 5019-4).</a:t>
            </a:r>
            <a:endParaRPr lang="en-CA" dirty="0">
              <a:cs typeface="Arial"/>
            </a:endParaRPr>
          </a:p>
          <a:p>
            <a:pPr marL="1371600" lvl="3" indent="0">
              <a:buNone/>
            </a:pPr>
            <a:endParaRPr lang="en-CA" dirty="0">
              <a:cs typeface="Arial"/>
            </a:endParaRPr>
          </a:p>
          <a:p>
            <a:pPr marL="0" indent="0">
              <a:buNone/>
            </a:pPr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092EF9-2C3C-F118-E3C6-DA4E59736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89EBF73-D83B-4CD6-8199-7F8B2AC09B6E}" type="slidenum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53981290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ND Document" ma:contentTypeID="0x010100010C2ADD635BB5409CEF3A212D7D66C8001A8B4AA1EB9EEC4481D8563369336C17" ma:contentTypeVersion="14" ma:contentTypeDescription="This Content Type applies the default UIC, Unit Name and Parent Org to all documents in the site." ma:contentTypeScope="" ma:versionID="71e2de0384efe514db5bce08534d83cf">
  <xsd:schema xmlns:xsd="http://www.w3.org/2001/XMLSchema" xmlns:xs="http://www.w3.org/2001/XMLSchema" xmlns:p="http://schemas.microsoft.com/office/2006/metadata/properties" xmlns:ns1="http://schemas.microsoft.com/sharepoint/v3" xmlns:ns2="4e4e7067-1b66-4815-83c0-e5717f015141" xmlns:ns3="aa8a929f-e17f-40f1-8382-8c4bec3123f6" xmlns:ns4="1f86be55-5efb-4ba3-a4c9-920e0fb75160" targetNamespace="http://schemas.microsoft.com/office/2006/metadata/properties" ma:root="true" ma:fieldsID="08285cf0514b0705647bf2401d5e5268" ns1:_="" ns2:_="" ns3:_="" ns4:_="">
    <xsd:import namespace="http://schemas.microsoft.com/sharepoint/v3"/>
    <xsd:import namespace="4e4e7067-1b66-4815-83c0-e5717f015141"/>
    <xsd:import namespace="aa8a929f-e17f-40f1-8382-8c4bec3123f6"/>
    <xsd:import namespace="1f86be55-5efb-4ba3-a4c9-920e0fb75160"/>
    <xsd:element name="properties">
      <xsd:complexType>
        <xsd:sequence>
          <xsd:element name="documentManagement">
            <xsd:complexType>
              <xsd:all>
                <xsd:element ref="ns2:UIC"/>
                <xsd:element ref="ns2:Unit_x0020_Name"/>
                <xsd:element ref="ns2:Parent_Org"/>
                <xsd:element ref="ns3:_dlc_DocId" minOccurs="0"/>
                <xsd:element ref="ns3:_dlc_DocIdUrl" minOccurs="0"/>
                <xsd:element ref="ns3:_dlc_DocIdPersistId" minOccurs="0"/>
                <xsd:element ref="ns2:Function" minOccurs="0"/>
                <xsd:element ref="ns1:DocumentSetDescription" minOccurs="0"/>
                <xsd:element ref="ns4:MediaServiceMetadata" minOccurs="0"/>
                <xsd:element ref="ns4:MediaServiceFastMetadata" minOccurs="0"/>
                <xsd:element ref="ns4:MediaServiceSearchProperties" minOccurs="0"/>
                <xsd:element ref="ns4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DocumentSetDescription" ma:index="15" nillable="true" ma:displayName="Description" ma:description="A description of the Document Set" ma:internalName="DocumentSetDescription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4e7067-1b66-4815-83c0-e5717f015141" elementFormDefault="qualified">
    <xsd:import namespace="http://schemas.microsoft.com/office/2006/documentManagement/types"/>
    <xsd:import namespace="http://schemas.microsoft.com/office/infopath/2007/PartnerControls"/>
    <xsd:element name="UIC" ma:index="8" ma:displayName="UIC" ma:default="1661" ma:description="UIC" ma:internalName="UIC" ma:readOnly="false">
      <xsd:simpleType>
        <xsd:restriction base="dms:Text">
          <xsd:maxLength value="4"/>
        </xsd:restriction>
      </xsd:simpleType>
    </xsd:element>
    <xsd:element name="Unit_x0020_Name" ma:index="9" ma:displayName="Unit Name" ma:default="RCAF Barker College" ma:description="Unit Name" ma:internalName="Unit_x0020_Name" ma:readOnly="false">
      <xsd:simpleType>
        <xsd:restriction base="dms:Text">
          <xsd:maxLength value="255"/>
        </xsd:restriction>
      </xsd:simpleType>
    </xsd:element>
    <xsd:element name="Parent_Org" ma:index="10" ma:displayName="Parent_Org" ma:default="RCAF" ma:format="Dropdown" ma:internalName="Parent_Org" ma:readOnly="false">
      <xsd:simpleType>
        <xsd:restriction base="dms:Choice">
          <xsd:enumeration value="O365_Admin"/>
          <xsd:enumeration value="CJOC"/>
          <xsd:enumeration value="ADM(RS)"/>
          <xsd:enumeration value="ADM(IE)"/>
          <xsd:enumeration value="ADM(Fin)"/>
          <xsd:enumeration value="ADM(S&amp;T)"/>
          <xsd:enumeration value="ADM(DIA)"/>
          <xsd:enumeration value="ADM(HR Civ)"/>
          <xsd:enumeration value="ADM(IM)"/>
          <xsd:enumeration value="ADM(Mat)"/>
          <xsd:enumeration value="ADM(PA)"/>
          <xsd:enumeration value="ADM(POL)"/>
          <xsd:enumeration value="CANSOFCOM"/>
          <xsd:enumeration value="CFINTCOM"/>
          <xsd:enumeration value="CMJ"/>
          <xsd:enumeration value="MPC"/>
          <xsd:enumeration value="Corp Sec"/>
          <xsd:enumeration value="CFHA"/>
          <xsd:enumeration value="JAG"/>
          <xsd:enumeration value="RCAF"/>
          <xsd:enumeration value="RCN"/>
          <xsd:enumeration value="SJS"/>
          <xsd:enumeration value="VCDS"/>
          <xsd:enumeration value="CA"/>
          <xsd:enumeration value="Ombudsman"/>
        </xsd:restriction>
      </xsd:simpleType>
    </xsd:element>
    <xsd:element name="Function" ma:index="14" nillable="true" ma:displayName="Function" ma:format="Dropdown" ma:internalName="Function">
      <xsd:simpleType>
        <xsd:restriction base="dms:Choice">
          <xsd:enumeration value="Acquisitions-Procurement"/>
          <xsd:enumeration value="Travel and Events"/>
          <xsd:enumeration value="Environment"/>
          <xsd:enumeration value="Finances"/>
          <xsd:enumeration value="Human Resources"/>
          <xsd:enumeration value="Information Management"/>
          <xsd:enumeration value="Information Technology"/>
          <xsd:enumeration value="Management and Oversight"/>
          <xsd:enumeration value="Materiel"/>
          <xsd:enumeration value="Military Personnel"/>
          <xsd:enumeration value="Occupational Health and Safety"/>
          <xsd:enumeration value="Public Affairs"/>
          <xsd:enumeration value="Real Property"/>
          <xsd:enumeration value="Ready Forces"/>
          <xsd:enumeration value="Operations"/>
          <xsd:enumeration value="Communications"/>
          <xsd:enumeration value="Legal Services"/>
          <xsd:enumeration value="Future Force Design"/>
          <xsd:enumeration value="Defence Team"/>
          <xsd:enumeration value="Sustainable Bases Information Technology System &amp; Infrastructure"/>
          <xsd:enumeration value="Procurement of Capabilities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a8a929f-e17f-40f1-8382-8c4bec3123f6" elementFormDefault="qualified">
    <xsd:import namespace="http://schemas.microsoft.com/office/2006/documentManagement/types"/>
    <xsd:import namespace="http://schemas.microsoft.com/office/infopath/2007/PartnerControls"/>
    <xsd:element name="_dlc_DocId" ma:index="11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2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3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86be55-5efb-4ba3-a4c9-920e0fb7516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6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7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Unit_x0020_Name xmlns="4e4e7067-1b66-4815-83c0-e5717f015141">RCAF Barker College</Unit_x0020_Name>
    <DocumentSetDescription xmlns="http://schemas.microsoft.com/sharepoint/v3" xsi:nil="true"/>
    <UIC xmlns="4e4e7067-1b66-4815-83c0-e5717f015141">1661</UIC>
    <Parent_Org xmlns="4e4e7067-1b66-4815-83c0-e5717f015141">RCAF</Parent_Org>
    <Function xmlns="4e4e7067-1b66-4815-83c0-e5717f015141" xsi:nil="true"/>
    <_dlc_DocId xmlns="aa8a929f-e17f-40f1-8382-8c4bec3123f6">R34XM6XYDTFE-1902396871-43</_dlc_DocId>
    <_dlc_DocIdUrl xmlns="aa8a929f-e17f-40f1-8382-8c4bec3123f6">
      <Url>https://018gc.sharepoint.com/sites/ORG-1661-007-000/_layouts/15/DocIdRedir.aspx?ID=R34XM6XYDTFE-1902396871-43</Url>
      <Description>R34XM6XYDTFE-1902396871-43</Description>
    </_dlc_DocIdUrl>
  </documentManagement>
</p:properties>
</file>

<file path=customXml/itemProps1.xml><?xml version="1.0" encoding="utf-8"?>
<ds:datastoreItem xmlns:ds="http://schemas.openxmlformats.org/officeDocument/2006/customXml" ds:itemID="{6444CDFF-CD23-4DCE-943C-DF4DB81FE41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A1E8E34-91DC-43FC-8FC3-D856247DA5B2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62BAB44A-66DC-461A-BB65-08CD32EA822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4e4e7067-1b66-4815-83c0-e5717f015141"/>
    <ds:schemaRef ds:uri="aa8a929f-e17f-40f1-8382-8c4bec3123f6"/>
    <ds:schemaRef ds:uri="1f86be55-5efb-4ba3-a4c9-920e0fb7516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4B194013-017E-4006-8A02-DD7A5C903EB4}">
  <ds:schemaRefs>
    <ds:schemaRef ds:uri="http://schemas.microsoft.com/sharepoint/v3"/>
    <ds:schemaRef ds:uri="http://purl.org/dc/dcmitype/"/>
    <ds:schemaRef ds:uri="http://purl.org/dc/terms/"/>
    <ds:schemaRef ds:uri="1f86be55-5efb-4ba3-a4c9-920e0fb75160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4e4e7067-1b66-4815-83c0-e5717f015141"/>
    <ds:schemaRef ds:uri="aa8a929f-e17f-40f1-8382-8c4bec3123f6"/>
    <ds:schemaRef ds:uri="http://schemas.openxmlformats.org/package/2006/metadata/core-properties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5492</TotalTime>
  <Words>899</Words>
  <Application>Microsoft Office PowerPoint</Application>
  <PresentationFormat>Widescreen</PresentationFormat>
  <Paragraphs>110</Paragraphs>
  <Slides>11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Aptos</vt:lpstr>
      <vt:lpstr>Arial</vt:lpstr>
      <vt:lpstr>Arial Black</vt:lpstr>
      <vt:lpstr>Calibri</vt:lpstr>
      <vt:lpstr>Times New Roman</vt:lpstr>
      <vt:lpstr>Wingdings</vt:lpstr>
      <vt:lpstr>2_Office Theme</vt:lpstr>
      <vt:lpstr>AJAG Prairie</vt:lpstr>
      <vt:lpstr>Agenda</vt:lpstr>
      <vt:lpstr>Offices</vt:lpstr>
      <vt:lpstr>MJS 101 – Post Bill C-77</vt:lpstr>
      <vt:lpstr>Service Infractions</vt:lpstr>
      <vt:lpstr>Service Infractions Cont’d</vt:lpstr>
      <vt:lpstr>Service Infractions Cont’d</vt:lpstr>
      <vt:lpstr>Incident Occurs – MJS Considerations</vt:lpstr>
      <vt:lpstr>Remedial Measures – DAOD 5019-4</vt:lpstr>
      <vt:lpstr>Scenario</vt:lpstr>
      <vt:lpstr>Scenario Cont’d</vt:lpstr>
    </vt:vector>
  </TitlesOfParts>
  <Company>Department of National Defence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Hodgson Maj LA@AJAG Prairie@Defence365</dc:creator>
  <cp:lastModifiedBy>MacLean Capt CD@RCAF Barker College@Defence365</cp:lastModifiedBy>
  <cp:revision>10</cp:revision>
  <dcterms:created xsi:type="dcterms:W3CDTF">2024-09-06T20:02:11Z</dcterms:created>
  <dcterms:modified xsi:type="dcterms:W3CDTF">2024-09-10T20:17:17Z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e33c1f9-43dd-4e5b-bd09-632e008e075a_Enabled">
    <vt:lpwstr>true</vt:lpwstr>
  </property>
  <property fmtid="{D5CDD505-2E9C-101B-9397-08002B2CF9AE}" pid="3" name="MSIP_Label_3e33c1f9-43dd-4e5b-bd09-632e008e075a_SetDate">
    <vt:lpwstr>2024-09-06T20:02:32Z</vt:lpwstr>
  </property>
  <property fmtid="{D5CDD505-2E9C-101B-9397-08002B2CF9AE}" pid="4" name="MSIP_Label_3e33c1f9-43dd-4e5b-bd09-632e008e075a_Method">
    <vt:lpwstr>Standard</vt:lpwstr>
  </property>
  <property fmtid="{D5CDD505-2E9C-101B-9397-08002B2CF9AE}" pid="5" name="MSIP_Label_3e33c1f9-43dd-4e5b-bd09-632e008e075a_Name">
    <vt:lpwstr>UNCLASSIFIED INTERNAL</vt:lpwstr>
  </property>
  <property fmtid="{D5CDD505-2E9C-101B-9397-08002B2CF9AE}" pid="6" name="MSIP_Label_3e33c1f9-43dd-4e5b-bd09-632e008e075a_SiteId">
    <vt:lpwstr>325b4494-1587-40d5-bb31-8b660b7f1038</vt:lpwstr>
  </property>
  <property fmtid="{D5CDD505-2E9C-101B-9397-08002B2CF9AE}" pid="7" name="MSIP_Label_3e33c1f9-43dd-4e5b-bd09-632e008e075a_ActionId">
    <vt:lpwstr>672e994b-58eb-4883-99fe-c3eae1a61e4a</vt:lpwstr>
  </property>
  <property fmtid="{D5CDD505-2E9C-101B-9397-08002B2CF9AE}" pid="8" name="MSIP_Label_3e33c1f9-43dd-4e5b-bd09-632e008e075a_ContentBits">
    <vt:lpwstr>0</vt:lpwstr>
  </property>
  <property fmtid="{D5CDD505-2E9C-101B-9397-08002B2CF9AE}" pid="9" name="ContentTypeId">
    <vt:lpwstr>0x010100010C2ADD635BB5409CEF3A212D7D66C8001A8B4AA1EB9EEC4481D8563369336C17</vt:lpwstr>
  </property>
  <property fmtid="{D5CDD505-2E9C-101B-9397-08002B2CF9AE}" pid="10" name="_dlc_DocIdItemGuid">
    <vt:lpwstr>5b2bbb89-e0c3-455a-a59a-ec3bbeabd184</vt:lpwstr>
  </property>
</Properties>
</file>