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0" r:id="rId6"/>
  </p:sldMasterIdLst>
  <p:notesMasterIdLst>
    <p:notesMasterId r:id="rId17"/>
  </p:notesMasterIdLst>
  <p:sldIdLst>
    <p:sldId id="265" r:id="rId7"/>
    <p:sldId id="257" r:id="rId8"/>
    <p:sldId id="258" r:id="rId9"/>
    <p:sldId id="259" r:id="rId10"/>
    <p:sldId id="260" r:id="rId11"/>
    <p:sldId id="261" r:id="rId12"/>
    <p:sldId id="271" r:id="rId13"/>
    <p:sldId id="262" r:id="rId14"/>
    <p:sldId id="263" r:id="rId15"/>
    <p:sldId id="264" r:id="rId16"/>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177"/>
    <a:srgbClr val="5D0A16"/>
    <a:srgbClr val="0D6731"/>
    <a:srgbClr val="521FA8"/>
    <a:srgbClr val="0E6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73" autoAdjust="0"/>
  </p:normalViewPr>
  <p:slideViewPr>
    <p:cSldViewPr snapToGrid="0" snapToObjects="1">
      <p:cViewPr varScale="1">
        <p:scale>
          <a:sx n="74" d="100"/>
          <a:sy n="74" d="100"/>
        </p:scale>
        <p:origin x="1714"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204AF8A-7412-403E-B4CA-18C3BB54466D}" type="datetimeFigureOut">
              <a:rPr lang="en-CA" smtClean="0"/>
              <a:t>2024-09-09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F41D52A-1203-4A43-B8CE-7FAFB87BC77D}" type="slidenum">
              <a:rPr lang="en-CA" smtClean="0"/>
              <a:t>‹#›</a:t>
            </a:fld>
            <a:endParaRPr lang="en-CA"/>
          </a:p>
        </p:txBody>
      </p:sp>
    </p:spTree>
    <p:extLst>
      <p:ext uri="{BB962C8B-B14F-4D97-AF65-F5344CB8AC3E}">
        <p14:creationId xmlns:p14="http://schemas.microsoft.com/office/powerpoint/2010/main" val="301540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2F95E7-8AE0-475C-92E1-43D1A70809F7}" type="slidenum">
              <a:rPr lang="en-CA" smtClean="0"/>
              <a:t>1</a:t>
            </a:fld>
            <a:endParaRPr lang="en-CA"/>
          </a:p>
        </p:txBody>
      </p:sp>
    </p:spTree>
    <p:extLst>
      <p:ext uri="{BB962C8B-B14F-4D97-AF65-F5344CB8AC3E}">
        <p14:creationId xmlns:p14="http://schemas.microsoft.com/office/powerpoint/2010/main" val="681144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dirty="0"/>
              <a:t>In conclusion, the military justice system, as demonstrated in Aviator </a:t>
            </a:r>
            <a:r>
              <a:rPr lang="en-CA" dirty="0" err="1"/>
              <a:t>Bloggins</a:t>
            </a:r>
            <a:r>
              <a:rPr lang="en-CA" dirty="0"/>
              <a:t>’ case, balances discipline, fairness, and transparency. It involves multiple parties—including the member, unit, MP, JAG, and DGDS—who each play a specific role to ensure that justice is served efficiently and effectively. </a:t>
            </a:r>
          </a:p>
          <a:p>
            <a:endParaRPr lang="en-CA" dirty="0"/>
          </a:p>
          <a:p>
            <a:r>
              <a:rPr lang="en-CA" dirty="0"/>
              <a:t>This coordination ensures that the system not only maintains discipline within the Canadian Armed Forces but also protects the rights and welfare of the accused.</a:t>
            </a:r>
          </a:p>
        </p:txBody>
      </p:sp>
      <p:sp>
        <p:nvSpPr>
          <p:cNvPr id="4" name="Slide Number Placeholder 3"/>
          <p:cNvSpPr>
            <a:spLocks noGrp="1"/>
          </p:cNvSpPr>
          <p:nvPr>
            <p:ph type="sldNum" sz="quarter" idx="5"/>
          </p:nvPr>
        </p:nvSpPr>
        <p:spPr/>
        <p:txBody>
          <a:bodyPr/>
          <a:lstStyle/>
          <a:p>
            <a:fld id="{1F41D52A-1203-4A43-B8CE-7FAFB87BC77D}" type="slidenum">
              <a:rPr lang="en-CA" smtClean="0"/>
              <a:t>10</a:t>
            </a:fld>
            <a:endParaRPr lang="en-CA"/>
          </a:p>
        </p:txBody>
      </p:sp>
    </p:spTree>
    <p:extLst>
      <p:ext uri="{BB962C8B-B14F-4D97-AF65-F5344CB8AC3E}">
        <p14:creationId xmlns:p14="http://schemas.microsoft.com/office/powerpoint/2010/main" val="243425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In this scenario, Aviator </a:t>
            </a:r>
            <a:r>
              <a:rPr lang="en-CA" dirty="0" err="1"/>
              <a:t>Bloggins</a:t>
            </a:r>
            <a:r>
              <a:rPr lang="en-CA" dirty="0"/>
              <a:t> is charged under National Defence Act Section 90 (1), which defines Absence Without Leave (AWOL). This applies to any member who leaves their duty station without permission or fails to return after an authorized absence.</a:t>
            </a:r>
          </a:p>
          <a:p>
            <a:r>
              <a:rPr lang="en-CA" dirty="0"/>
              <a:t>Key references:</a:t>
            </a:r>
          </a:p>
          <a:p>
            <a:endParaRPr lang="en-CA" dirty="0"/>
          </a:p>
          <a:p>
            <a:pPr>
              <a:buFont typeface="Arial" panose="020B0604020202020204" pitchFamily="34" charset="0"/>
              <a:buChar char="•"/>
            </a:pPr>
            <a:r>
              <a:rPr lang="en-CA" b="1" dirty="0"/>
              <a:t>Member's Role</a:t>
            </a:r>
            <a:r>
              <a:rPr lang="en-CA" dirty="0"/>
              <a:t>: Aviator </a:t>
            </a:r>
            <a:r>
              <a:rPr lang="en-CA" dirty="0" err="1"/>
              <a:t>Bloggins</a:t>
            </a:r>
            <a:r>
              <a:rPr lang="en-CA" dirty="0"/>
              <a:t> has failed to fulfill their duty obligations. Once AWOL is confirmed, </a:t>
            </a:r>
            <a:r>
              <a:rPr lang="en-CA" dirty="0" err="1"/>
              <a:t>Bloggins</a:t>
            </a:r>
            <a:r>
              <a:rPr lang="en-CA" dirty="0"/>
              <a:t> will be notified (if located) and eventually charged, which triggers the military justice process.</a:t>
            </a:r>
          </a:p>
          <a:p>
            <a:pPr>
              <a:buFont typeface="Arial" panose="020B0604020202020204" pitchFamily="34" charset="0"/>
              <a:buChar char="•"/>
            </a:pPr>
            <a:endParaRPr lang="en-CA" b="1" dirty="0"/>
          </a:p>
          <a:p>
            <a:pPr>
              <a:buFont typeface="Arial" panose="020B0604020202020204" pitchFamily="34" charset="0"/>
              <a:buChar char="•"/>
            </a:pPr>
            <a:r>
              <a:rPr lang="en-CA" b="1" dirty="0"/>
              <a:t>Unit's Role</a:t>
            </a:r>
            <a:r>
              <a:rPr lang="en-CA" dirty="0"/>
              <a:t>: The unit takes immediate steps to verify the absence by checking schedules, attempting communication, and reporting the incident. The unit will gather preliminary information and notify the Military Justice Authority (MJA), typically the Commanding Officer (CO) or delegated officer.</a:t>
            </a:r>
          </a:p>
          <a:p>
            <a:pPr>
              <a:buFont typeface="Arial" panose="020B0604020202020204" pitchFamily="34" charset="0"/>
              <a:buChar char="•"/>
            </a:pPr>
            <a:endParaRPr lang="en-CA" b="1" dirty="0"/>
          </a:p>
          <a:p>
            <a:pPr>
              <a:buFont typeface="Arial" panose="020B0604020202020204" pitchFamily="34" charset="0"/>
              <a:buChar char="•"/>
            </a:pPr>
            <a:r>
              <a:rPr lang="en-CA" b="1" dirty="0"/>
              <a:t>MP Involvement</a:t>
            </a:r>
            <a:r>
              <a:rPr lang="en-CA" dirty="0"/>
              <a:t>: Depending on the severity of the incident, Military Police may be engaged. For minor infractions, the investigation may stay within the unit, while more severe or complex cases (such as criminal offenses or significant operational impacts) are referred to MPs.</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2</a:t>
            </a:fld>
            <a:endParaRPr lang="en-CA"/>
          </a:p>
        </p:txBody>
      </p:sp>
    </p:spTree>
    <p:extLst>
      <p:ext uri="{BB962C8B-B14F-4D97-AF65-F5344CB8AC3E}">
        <p14:creationId xmlns:p14="http://schemas.microsoft.com/office/powerpoint/2010/main" val="151976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Upon confirming that Aviator </a:t>
            </a:r>
            <a:r>
              <a:rPr lang="en-CA" dirty="0" err="1"/>
              <a:t>Bloggins</a:t>
            </a:r>
            <a:r>
              <a:rPr lang="en-CA" dirty="0"/>
              <a:t> is missing without authorization, the unit immediately notifies the MJA. This is a crucial step in determining if the case should be escalated. The Military Police may be involved based on the following:</a:t>
            </a:r>
          </a:p>
          <a:p>
            <a:pPr>
              <a:buFont typeface="Arial" panose="020B0604020202020204" pitchFamily="34" charset="0"/>
              <a:buChar char="•"/>
            </a:pPr>
            <a:endParaRPr lang="en-CA" b="1" dirty="0"/>
          </a:p>
          <a:p>
            <a:pPr>
              <a:buFont typeface="Arial" panose="020B0604020202020204" pitchFamily="34" charset="0"/>
              <a:buChar char="•"/>
            </a:pPr>
            <a:r>
              <a:rPr lang="en-CA" b="1" dirty="0"/>
              <a:t>MP Involvement</a:t>
            </a:r>
            <a:r>
              <a:rPr lang="en-CA" dirty="0"/>
              <a:t>: The MPs are generally called in if the absence is suspicious (e.g., </a:t>
            </a:r>
            <a:r>
              <a:rPr lang="en-CA" dirty="0" err="1"/>
              <a:t>Bloggins</a:t>
            </a:r>
            <a:r>
              <a:rPr lang="en-CA" dirty="0"/>
              <a:t>' disappearance may be linked to personal distress, criminal activities, or could impact security operations). If the incident is severe, MPs will lead the investigation.</a:t>
            </a:r>
          </a:p>
          <a:p>
            <a:pPr>
              <a:buFont typeface="Arial" panose="020B0604020202020204" pitchFamily="34" charset="0"/>
              <a:buChar char="•"/>
            </a:pPr>
            <a:endParaRPr lang="en-CA" b="1" dirty="0"/>
          </a:p>
          <a:p>
            <a:pPr>
              <a:buFont typeface="Arial" panose="020B0604020202020204" pitchFamily="34" charset="0"/>
              <a:buChar char="•"/>
            </a:pPr>
            <a:r>
              <a:rPr lang="en-CA" b="1" dirty="0"/>
              <a:t>Unit-level Investigation</a:t>
            </a:r>
            <a:r>
              <a:rPr lang="en-CA" dirty="0"/>
              <a:t>: If the incident is deemed less serious, the unit’s Chain of Command may handle the investigation. </a:t>
            </a:r>
          </a:p>
          <a:p>
            <a:pPr>
              <a:buFont typeface="Arial" panose="020B0604020202020204" pitchFamily="34" charset="0"/>
              <a:buChar char="•"/>
            </a:pPr>
            <a:endParaRPr lang="en-CA" dirty="0"/>
          </a:p>
          <a:p>
            <a:pPr>
              <a:buFont typeface="Arial" panose="020B0604020202020204" pitchFamily="34" charset="0"/>
              <a:buChar char="•"/>
            </a:pPr>
            <a:r>
              <a:rPr lang="en-CA" b="1" dirty="0"/>
              <a:t>Unit’s Role in Minor Cases</a:t>
            </a:r>
            <a:r>
              <a:rPr lang="en-CA" dirty="0"/>
              <a:t>: When the unit investigates, they will document evidence, interview witnesses, and ensure compliance with procedural fairness. Commanding Officers may delegate this to lower officers if applicable.</a:t>
            </a:r>
          </a:p>
          <a:p>
            <a:pPr>
              <a:buFont typeface="Arial" panose="020B0604020202020204" pitchFamily="34" charset="0"/>
              <a:buChar char="•"/>
            </a:pPr>
            <a:endParaRPr lang="en-CA" b="1" dirty="0"/>
          </a:p>
          <a:p>
            <a:pPr>
              <a:buFont typeface="Arial" panose="020B0604020202020204" pitchFamily="34" charset="0"/>
              <a:buChar char="•"/>
            </a:pPr>
            <a:r>
              <a:rPr lang="en-CA" b="1" dirty="0"/>
              <a:t>DGDS</a:t>
            </a:r>
            <a:r>
              <a:rPr lang="en-CA" dirty="0"/>
              <a:t>: If </a:t>
            </a:r>
            <a:r>
              <a:rPr lang="en-CA" dirty="0" err="1"/>
              <a:t>Bloggins</a:t>
            </a:r>
            <a:r>
              <a:rPr lang="en-CA" dirty="0"/>
              <a:t> has access to sensitive information or material, the Directorate General of Defence Security (DGDS) will be consulted to assess potential risks.</a:t>
            </a:r>
          </a:p>
          <a:p>
            <a:r>
              <a:rPr lang="en-CA" dirty="0"/>
              <a:t>Reference: MJUL, Chapter 1, Sections 1.2.1, 1.2.3</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3</a:t>
            </a:fld>
            <a:endParaRPr lang="en-CA"/>
          </a:p>
        </p:txBody>
      </p:sp>
    </p:spTree>
    <p:extLst>
      <p:ext uri="{BB962C8B-B14F-4D97-AF65-F5344CB8AC3E}">
        <p14:creationId xmlns:p14="http://schemas.microsoft.com/office/powerpoint/2010/main" val="135848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Military Police involvement is determined based on the severity, sensitivity, and complexity of the AWOL case (MJUL, Chapter 1, Section 1.2.3). For example, if </a:t>
            </a:r>
            <a:r>
              <a:rPr lang="en-CA" dirty="0" err="1"/>
              <a:t>Bloggins</a:t>
            </a:r>
            <a:r>
              <a:rPr lang="en-CA" dirty="0"/>
              <a:t> has no prior misconduct, the investigation may remain within the unit. If </a:t>
            </a:r>
            <a:r>
              <a:rPr lang="en-CA" dirty="0" err="1"/>
              <a:t>Bloggins</a:t>
            </a:r>
            <a:r>
              <a:rPr lang="en-CA" dirty="0"/>
              <a:t>’ AWOL involves criminal suspicion or repeat infractions, MPs handle it.</a:t>
            </a:r>
          </a:p>
          <a:p>
            <a:pPr>
              <a:buFont typeface="Arial" panose="020B0604020202020204" pitchFamily="34" charset="0"/>
              <a:buChar char="•"/>
            </a:pPr>
            <a:endParaRPr lang="en-CA" b="1" dirty="0"/>
          </a:p>
          <a:p>
            <a:pPr>
              <a:buFont typeface="Arial" panose="020B0604020202020204" pitchFamily="34" charset="0"/>
              <a:buChar char="•"/>
            </a:pPr>
            <a:r>
              <a:rPr lang="en-CA" b="1" dirty="0"/>
              <a:t>Unit’s Role in Minor Cases</a:t>
            </a:r>
            <a:r>
              <a:rPr lang="en-CA" dirty="0"/>
              <a:t>: When the unit investigates, they will document evidence, interview witnesses, and ensure compliance with procedural fairness. Commanding Officers may delegate this to lower officers if applicable.</a:t>
            </a:r>
          </a:p>
          <a:p>
            <a:pPr>
              <a:buFont typeface="Arial" panose="020B0604020202020204" pitchFamily="34" charset="0"/>
              <a:buChar char="•"/>
            </a:pPr>
            <a:endParaRPr lang="en-CA" b="1" dirty="0"/>
          </a:p>
          <a:p>
            <a:pPr>
              <a:buFont typeface="Arial" panose="020B0604020202020204" pitchFamily="34" charset="0"/>
              <a:buChar char="•"/>
            </a:pPr>
            <a:r>
              <a:rPr lang="en-CA" b="1" dirty="0"/>
              <a:t>MP’s Role in Serious Cases</a:t>
            </a:r>
            <a:r>
              <a:rPr lang="en-CA" dirty="0"/>
              <a:t>: If the absence involves personal or national security risks, MPs investigate and coordinate with civilian authorities if needed. The case could also involve complex legal elements requiring JAG consultation.</a:t>
            </a:r>
          </a:p>
          <a:p>
            <a:endParaRPr lang="en-CA" dirty="0"/>
          </a:p>
          <a:p>
            <a:r>
              <a:rPr lang="en-CA" dirty="0"/>
              <a:t>Reference: MJUL, Chapter 1, Section 1.2.6</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4</a:t>
            </a:fld>
            <a:endParaRPr lang="en-CA"/>
          </a:p>
        </p:txBody>
      </p:sp>
    </p:spTree>
    <p:extLst>
      <p:ext uri="{BB962C8B-B14F-4D97-AF65-F5344CB8AC3E}">
        <p14:creationId xmlns:p14="http://schemas.microsoft.com/office/powerpoint/2010/main" val="398800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When </a:t>
            </a:r>
            <a:r>
              <a:rPr lang="en-CA" dirty="0" err="1"/>
              <a:t>Bloggins</a:t>
            </a:r>
            <a:r>
              <a:rPr lang="en-CA" dirty="0"/>
              <a:t>' case involves sensitive security risks or complex legal implications, the JAG (Judge Advocate General) and DGDS play critical roles:</a:t>
            </a:r>
          </a:p>
          <a:p>
            <a:pPr>
              <a:buFont typeface="Arial" panose="020B0604020202020204" pitchFamily="34" charset="0"/>
              <a:buChar char="•"/>
            </a:pPr>
            <a:endParaRPr lang="en-CA" b="1" dirty="0"/>
          </a:p>
          <a:p>
            <a:pPr>
              <a:buFont typeface="Arial" panose="020B0604020202020204" pitchFamily="34" charset="0"/>
              <a:buChar char="•"/>
            </a:pPr>
            <a:r>
              <a:rPr lang="en-CA" b="1" dirty="0"/>
              <a:t>JAG</a:t>
            </a:r>
            <a:r>
              <a:rPr lang="en-CA" dirty="0"/>
              <a:t>: The unit or MP consults the JAG for legal advice, especially when determining whether </a:t>
            </a:r>
            <a:r>
              <a:rPr lang="en-CA" dirty="0" err="1"/>
              <a:t>Bloggins</a:t>
            </a:r>
            <a:r>
              <a:rPr lang="en-CA" dirty="0"/>
              <a:t>' absence qualifies as a service offense or warrants a charge. Pre-investigation legal advice is required for cases involving harm or damage (MJUL, Chapter 1, Section 1.2.5). JAG also provides advice on procedural fairness and ensures the member’s rights are upheld.</a:t>
            </a:r>
          </a:p>
          <a:p>
            <a:pPr>
              <a:buFont typeface="Arial" panose="020B0604020202020204" pitchFamily="34" charset="0"/>
              <a:buChar char="•"/>
            </a:pPr>
            <a:endParaRPr lang="en-CA" b="1" dirty="0"/>
          </a:p>
          <a:p>
            <a:pPr>
              <a:buFont typeface="Arial" panose="020B0604020202020204" pitchFamily="34" charset="0"/>
              <a:buChar char="•"/>
            </a:pPr>
            <a:r>
              <a:rPr lang="en-CA" b="1" dirty="0"/>
              <a:t>DGDS</a:t>
            </a:r>
            <a:r>
              <a:rPr lang="en-CA" dirty="0"/>
              <a:t>: If </a:t>
            </a:r>
            <a:r>
              <a:rPr lang="en-CA" dirty="0" err="1"/>
              <a:t>Bloggins</a:t>
            </a:r>
            <a:r>
              <a:rPr lang="en-CA" dirty="0"/>
              <a:t> had access to classified or critical material, DGDS assesses the risk posed by the AWOL situation. They coordinate security assessments and assist in determining appropriate sanctions if security breaches occur.</a:t>
            </a:r>
          </a:p>
          <a:p>
            <a:endParaRPr lang="en-CA" dirty="0"/>
          </a:p>
          <a:p>
            <a:r>
              <a:rPr lang="en-CA" dirty="0"/>
              <a:t>Reference: MJUL, Chapter 1, Sections 1.2.5, 1.2.9</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5</a:t>
            </a:fld>
            <a:endParaRPr lang="en-CA"/>
          </a:p>
        </p:txBody>
      </p:sp>
    </p:spTree>
    <p:extLst>
      <p:ext uri="{BB962C8B-B14F-4D97-AF65-F5344CB8AC3E}">
        <p14:creationId xmlns:p14="http://schemas.microsoft.com/office/powerpoint/2010/main" val="116062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Once the investigation is underway, the next steps focus on evidence gathering and determining whether to lay charges:</a:t>
            </a:r>
          </a:p>
          <a:p>
            <a:pPr>
              <a:buFont typeface="Arial" panose="020B0604020202020204" pitchFamily="34" charset="0"/>
              <a:buChar char="•"/>
            </a:pPr>
            <a:endParaRPr lang="en-CA" b="1" dirty="0"/>
          </a:p>
          <a:p>
            <a:pPr>
              <a:buFont typeface="Arial" panose="020B0604020202020204" pitchFamily="34" charset="0"/>
              <a:buChar char="•"/>
            </a:pPr>
            <a:r>
              <a:rPr lang="en-CA" b="1" dirty="0"/>
              <a:t>Evidence Collection</a:t>
            </a:r>
            <a:r>
              <a:rPr lang="en-CA" dirty="0"/>
              <a:t>: Investigators (either unit or MP) gather all relevant documentation, witness testimony, and physical evidence to build a case.</a:t>
            </a:r>
          </a:p>
          <a:p>
            <a:pPr>
              <a:buFont typeface="Arial" panose="020B0604020202020204" pitchFamily="34" charset="0"/>
              <a:buChar char="•"/>
            </a:pPr>
            <a:endParaRPr lang="en-CA" b="1" dirty="0"/>
          </a:p>
          <a:p>
            <a:pPr>
              <a:buFont typeface="Arial" panose="020B0604020202020204" pitchFamily="34" charset="0"/>
              <a:buChar char="•"/>
            </a:pPr>
            <a:r>
              <a:rPr lang="en-CA" b="1" dirty="0"/>
              <a:t>Pre-Charge Consultation</a:t>
            </a:r>
            <a:r>
              <a:rPr lang="en-CA" dirty="0"/>
              <a:t>: For cases involving harm, economic loss, or property damage, the Military Justice Authority must consult the JAG for pre-charge legal advice (MJUL, 1.3.2).</a:t>
            </a:r>
          </a:p>
          <a:p>
            <a:pPr>
              <a:buFont typeface="Arial" panose="020B0604020202020204" pitchFamily="34" charset="0"/>
              <a:buChar char="•"/>
            </a:pPr>
            <a:endParaRPr lang="en-CA" b="1" dirty="0"/>
          </a:p>
          <a:p>
            <a:pPr>
              <a:buFont typeface="Arial" panose="020B0604020202020204" pitchFamily="34" charset="0"/>
              <a:buChar char="•"/>
            </a:pPr>
            <a:r>
              <a:rPr lang="en-CA" b="1" dirty="0"/>
              <a:t>Charge Decision</a:t>
            </a:r>
            <a:r>
              <a:rPr lang="en-CA" dirty="0"/>
              <a:t>: Depending on the outcome of the investigation, </a:t>
            </a:r>
            <a:r>
              <a:rPr lang="en-CA" dirty="0" err="1"/>
              <a:t>Bloggins</a:t>
            </a:r>
            <a:r>
              <a:rPr lang="en-CA" dirty="0"/>
              <a:t> may face charges under NDA Section 90 for AWOL or other related infractions. The severity of the charge affects whether it will proceed to a summary hearing or a higher-level court martial.</a:t>
            </a:r>
          </a:p>
          <a:p>
            <a:endParaRPr lang="en-CA" dirty="0"/>
          </a:p>
          <a:p>
            <a:r>
              <a:rPr lang="en-CA" dirty="0"/>
              <a:t>Reference: MJUL, Chapter 1, Sections 1.3.1-1.3.4</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6</a:t>
            </a:fld>
            <a:endParaRPr lang="en-CA"/>
          </a:p>
        </p:txBody>
      </p:sp>
    </p:spTree>
    <p:extLst>
      <p:ext uri="{BB962C8B-B14F-4D97-AF65-F5344CB8AC3E}">
        <p14:creationId xmlns:p14="http://schemas.microsoft.com/office/powerpoint/2010/main" val="143304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2F95E7-8AE0-475C-92E1-43D1A70809F7}" type="slidenum">
              <a:rPr lang="en-CA" smtClean="0"/>
              <a:t>7</a:t>
            </a:fld>
            <a:endParaRPr lang="en-CA"/>
          </a:p>
        </p:txBody>
      </p:sp>
    </p:spTree>
    <p:extLst>
      <p:ext uri="{BB962C8B-B14F-4D97-AF65-F5344CB8AC3E}">
        <p14:creationId xmlns:p14="http://schemas.microsoft.com/office/powerpoint/2010/main" val="41452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After evidence is gathered and charges are laid, the case moves to the summary hearing phase:</a:t>
            </a:r>
          </a:p>
          <a:p>
            <a:pPr>
              <a:buFont typeface="Arial" panose="020B0604020202020204" pitchFamily="34" charset="0"/>
              <a:buChar char="•"/>
            </a:pPr>
            <a:endParaRPr lang="en-CA" b="1" dirty="0"/>
          </a:p>
          <a:p>
            <a:pPr>
              <a:buFont typeface="Arial" panose="020B0604020202020204" pitchFamily="34" charset="0"/>
              <a:buChar char="•"/>
            </a:pPr>
            <a:r>
              <a:rPr lang="en-CA" b="1" dirty="0"/>
              <a:t>CO’s Role</a:t>
            </a:r>
            <a:r>
              <a:rPr lang="en-CA" dirty="0"/>
              <a:t>: The Commanding Officer reviews the case and decides whether to hold a summary hearing or refer the case to a higher level. The CO has the authority to impose penalties, such as fines, confinement, or loss of rank if </a:t>
            </a:r>
            <a:r>
              <a:rPr lang="en-CA" dirty="0" err="1"/>
              <a:t>Bloggins</a:t>
            </a:r>
            <a:r>
              <a:rPr lang="en-CA" dirty="0"/>
              <a:t> is found guilty (MJUL, Chapter 2).</a:t>
            </a:r>
          </a:p>
          <a:p>
            <a:pPr>
              <a:buFont typeface="Arial" panose="020B0604020202020204" pitchFamily="34" charset="0"/>
              <a:buChar char="•"/>
            </a:pPr>
            <a:endParaRPr lang="en-CA" b="1" dirty="0"/>
          </a:p>
          <a:p>
            <a:pPr>
              <a:buFont typeface="Arial" panose="020B0604020202020204" pitchFamily="34" charset="0"/>
              <a:buChar char="•"/>
            </a:pPr>
            <a:r>
              <a:rPr lang="en-CA" b="1" dirty="0"/>
              <a:t>Sanctions</a:t>
            </a:r>
            <a:r>
              <a:rPr lang="en-CA" dirty="0"/>
              <a:t>: The severity of the sanction depends on the impact of the AWOL and any previous conduct. For minor offenses, </a:t>
            </a:r>
            <a:r>
              <a:rPr lang="en-CA" dirty="0" err="1"/>
              <a:t>Bloggins</a:t>
            </a:r>
            <a:r>
              <a:rPr lang="en-CA" dirty="0"/>
              <a:t> might face extra duties or restrictions, while more serious cases could lead to confinement or a reduction in rank.</a:t>
            </a:r>
          </a:p>
          <a:p>
            <a:endParaRPr lang="en-CA" dirty="0"/>
          </a:p>
          <a:p>
            <a:r>
              <a:rPr lang="en-CA" dirty="0"/>
              <a:t>Reference: MJUL, Chapter 2, Sections 2.5.1-2.6.6</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8</a:t>
            </a:fld>
            <a:endParaRPr lang="en-CA"/>
          </a:p>
        </p:txBody>
      </p:sp>
    </p:spTree>
    <p:extLst>
      <p:ext uri="{BB962C8B-B14F-4D97-AF65-F5344CB8AC3E}">
        <p14:creationId xmlns:p14="http://schemas.microsoft.com/office/powerpoint/2010/main" val="58759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dirty="0"/>
              <a:t> </a:t>
            </a:r>
          </a:p>
          <a:p>
            <a:r>
              <a:rPr lang="en-CA" dirty="0"/>
              <a:t>Throughout the process, Aviator </a:t>
            </a:r>
            <a:r>
              <a:rPr lang="en-CA" dirty="0" err="1"/>
              <a:t>Bloggins</a:t>
            </a:r>
            <a:r>
              <a:rPr lang="en-CA" dirty="0"/>
              <a:t> has rights to ensure fairness:</a:t>
            </a:r>
          </a:p>
          <a:p>
            <a:pPr>
              <a:buFont typeface="Arial" panose="020B0604020202020204" pitchFamily="34" charset="0"/>
              <a:buChar char="•"/>
            </a:pPr>
            <a:endParaRPr lang="en-CA" b="1" dirty="0"/>
          </a:p>
          <a:p>
            <a:pPr>
              <a:buFont typeface="Arial" panose="020B0604020202020204" pitchFamily="34" charset="0"/>
              <a:buChar char="•"/>
            </a:pPr>
            <a:r>
              <a:rPr lang="en-CA" b="1" dirty="0"/>
              <a:t>Legal Representation</a:t>
            </a:r>
            <a:r>
              <a:rPr lang="en-CA" dirty="0"/>
              <a:t>: While </a:t>
            </a:r>
            <a:r>
              <a:rPr lang="en-CA" dirty="0" err="1"/>
              <a:t>Bloggins</a:t>
            </a:r>
            <a:r>
              <a:rPr lang="en-CA" dirty="0"/>
              <a:t> may not be entitled to appointed legal counsel for a summary hearing, they can retain civilian counsel at their own expense, or be assisted by a non-commissioned officer (NCO) acting as a representative (MJUL, Chapter 2, Section 2.3.1).</a:t>
            </a:r>
          </a:p>
          <a:p>
            <a:pPr>
              <a:buFont typeface="Arial" panose="020B0604020202020204" pitchFamily="34" charset="0"/>
              <a:buChar char="•"/>
            </a:pPr>
            <a:endParaRPr lang="en-CA" b="1" dirty="0"/>
          </a:p>
          <a:p>
            <a:pPr>
              <a:buFont typeface="Arial" panose="020B0604020202020204" pitchFamily="34" charset="0"/>
              <a:buChar char="•"/>
            </a:pPr>
            <a:r>
              <a:rPr lang="en-CA" b="1" dirty="0"/>
              <a:t>Mental Health</a:t>
            </a:r>
            <a:r>
              <a:rPr lang="en-CA" dirty="0"/>
              <a:t>: Given the potential stress of disciplinary proceedings, the military ensures mental health resources are available to </a:t>
            </a:r>
            <a:r>
              <a:rPr lang="en-CA" dirty="0" err="1"/>
              <a:t>Bloggins</a:t>
            </a:r>
            <a:r>
              <a:rPr lang="en-CA" dirty="0"/>
              <a:t> during the investigation and hearing process (MJUL, Chapter 1, Section 1.4.1).</a:t>
            </a:r>
          </a:p>
          <a:p>
            <a:endParaRPr lang="en-CA" dirty="0"/>
          </a:p>
          <a:p>
            <a:r>
              <a:rPr lang="en-CA" dirty="0"/>
              <a:t>Reference: MJUL, Chapter 2, Sections 2.3.2 and 2.4.7</a:t>
            </a:r>
          </a:p>
          <a:p>
            <a:endParaRPr lang="en-CA" dirty="0"/>
          </a:p>
        </p:txBody>
      </p:sp>
      <p:sp>
        <p:nvSpPr>
          <p:cNvPr id="4" name="Slide Number Placeholder 3"/>
          <p:cNvSpPr>
            <a:spLocks noGrp="1"/>
          </p:cNvSpPr>
          <p:nvPr>
            <p:ph type="sldNum" sz="quarter" idx="5"/>
          </p:nvPr>
        </p:nvSpPr>
        <p:spPr/>
        <p:txBody>
          <a:bodyPr/>
          <a:lstStyle/>
          <a:p>
            <a:fld id="{1F41D52A-1203-4A43-B8CE-7FAFB87BC77D}" type="slidenum">
              <a:rPr lang="en-CA" smtClean="0"/>
              <a:t>9</a:t>
            </a:fld>
            <a:endParaRPr lang="en-CA"/>
          </a:p>
        </p:txBody>
      </p:sp>
    </p:spTree>
    <p:extLst>
      <p:ext uri="{BB962C8B-B14F-4D97-AF65-F5344CB8AC3E}">
        <p14:creationId xmlns:p14="http://schemas.microsoft.com/office/powerpoint/2010/main" val="2245735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2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85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8" descr="Canada 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1120" y="4617174"/>
            <a:ext cx="975360" cy="233210"/>
          </a:xfrm>
          <a:prstGeom prst="rect">
            <a:avLst/>
          </a:prstGeom>
        </p:spPr>
      </p:pic>
      <p:pic>
        <p:nvPicPr>
          <p:cNvPr id="2" name="Picture 1" descr="PowerPoint 16x9_Banners_VCDS_EN.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5024"/>
          </a:xfrm>
          <a:prstGeom prst="rect">
            <a:avLst/>
          </a:prstGeom>
        </p:spPr>
      </p:pic>
    </p:spTree>
    <p:extLst>
      <p:ext uri="{BB962C8B-B14F-4D97-AF65-F5344CB8AC3E}">
        <p14:creationId xmlns:p14="http://schemas.microsoft.com/office/powerpoint/2010/main" val="63050770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SLIDE-Vice Chief of the Defence Staff.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44880"/>
          </a:xfrm>
          <a:prstGeom prst="rect">
            <a:avLst/>
          </a:prstGeom>
        </p:spPr>
      </p:pic>
    </p:spTree>
    <p:extLst>
      <p:ext uri="{BB962C8B-B14F-4D97-AF65-F5344CB8AC3E}">
        <p14:creationId xmlns:p14="http://schemas.microsoft.com/office/powerpoint/2010/main" val="2954256209"/>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685800" y="2286000"/>
            <a:ext cx="7772400" cy="804069"/>
          </a:xfrm>
          <a:prstGeom prst="rect">
            <a:avLst/>
          </a:prstGeom>
        </p:spPr>
        <p:txBody>
          <a:bodyPr>
            <a:noAutofit/>
          </a:bodyPr>
          <a:lstStyle/>
          <a:p>
            <a:r>
              <a:rPr lang="en-CA" sz="2800" b="1" dirty="0">
                <a:solidFill>
                  <a:srgbClr val="1F201E"/>
                </a:solidFill>
                <a:latin typeface="Arial"/>
                <a:ea typeface="Arial"/>
                <a:cs typeface="Arial"/>
              </a:rPr>
              <a:t>Application of MJUL: AWOL Case Study</a:t>
            </a:r>
            <a:endParaRPr lang="en-US" sz="2800" dirty="0">
              <a:solidFill>
                <a:srgbClr val="1F201E"/>
              </a:solidFill>
            </a:endParaRPr>
          </a:p>
        </p:txBody>
      </p:sp>
      <p:sp>
        <p:nvSpPr>
          <p:cNvPr id="7" name="Subtitle 6"/>
          <p:cNvSpPr>
            <a:spLocks noGrp="1"/>
          </p:cNvSpPr>
          <p:nvPr>
            <p:ph type="subTitle" idx="4294967295"/>
          </p:nvPr>
        </p:nvSpPr>
        <p:spPr>
          <a:xfrm>
            <a:off x="685800" y="3119279"/>
            <a:ext cx="7772400" cy="1314450"/>
          </a:xfrm>
          <a:prstGeom prst="rect">
            <a:avLst/>
          </a:prstGeom>
        </p:spPr>
        <p:txBody>
          <a:bodyPr>
            <a:normAutofit lnSpcReduction="10000"/>
          </a:bodyPr>
          <a:lstStyle/>
          <a:p>
            <a:pPr marL="0" indent="0" algn="ctr">
              <a:buNone/>
            </a:pPr>
            <a:r>
              <a:rPr lang="en-CA" sz="1400" dirty="0"/>
              <a:t>A CAF Member's Journey from AWOL to Summary Hearing</a:t>
            </a:r>
            <a:br>
              <a:rPr lang="en-CA" sz="1400" dirty="0"/>
            </a:br>
            <a:br>
              <a:rPr lang="en-CA" sz="1400" dirty="0"/>
            </a:br>
            <a:r>
              <a:rPr lang="en-CA" sz="1400" dirty="0" err="1"/>
              <a:t>LCol</a:t>
            </a:r>
            <a:r>
              <a:rPr lang="en-CA" sz="1400" dirty="0"/>
              <a:t> R. M. </a:t>
            </a:r>
            <a:r>
              <a:rPr lang="en-CA" sz="1400" dirty="0" err="1"/>
              <a:t>Wuskynyk</a:t>
            </a:r>
            <a:r>
              <a:rPr lang="en-US" sz="2400" dirty="0">
                <a:solidFill>
                  <a:srgbClr val="1F201E"/>
                </a:solidFill>
              </a:rPr>
              <a:t>
</a:t>
            </a:r>
            <a:endParaRPr lang="en-US" sz="2400" b="0" i="0" dirty="0">
              <a:solidFill>
                <a:srgbClr val="1F201E"/>
              </a:solidFill>
              <a:latin typeface="Arial"/>
              <a:ea typeface="Arial"/>
              <a:cs typeface="Arial"/>
            </a:endParaRPr>
          </a:p>
        </p:txBody>
      </p:sp>
      <p:sp>
        <p:nvSpPr>
          <p:cNvPr id="8" name="TextBox 3"/>
          <p:cNvSpPr txBox="1">
            <a:spLocks noChangeArrowheads="1"/>
          </p:cNvSpPr>
          <p:nvPr/>
        </p:nvSpPr>
        <p:spPr bwMode="auto">
          <a:xfrm>
            <a:off x="889604" y="832486"/>
            <a:ext cx="4321175" cy="10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dirty="0">
                <a:solidFill>
                  <a:srgbClr val="2A2B29"/>
                </a:solidFill>
              </a:rPr>
              <a:t>CANADIAN FORCES MILITARY POLICE GROUP</a:t>
            </a:r>
            <a:endParaRPr lang="en-US" altLang="x-none" sz="700" b="1" dirty="0">
              <a:solidFill>
                <a:srgbClr val="2A2B29"/>
              </a:solidFill>
            </a:endParaRPr>
          </a:p>
        </p:txBody>
      </p:sp>
      <p:sp>
        <p:nvSpPr>
          <p:cNvPr id="9" name="TextBox 4"/>
          <p:cNvSpPr txBox="1">
            <a:spLocks noChangeArrowheads="1"/>
          </p:cNvSpPr>
          <p:nvPr/>
        </p:nvSpPr>
        <p:spPr bwMode="auto">
          <a:xfrm>
            <a:off x="889605" y="683065"/>
            <a:ext cx="432117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700" b="1" dirty="0">
                <a:solidFill>
                  <a:schemeClr val="bg1"/>
                </a:solidFill>
              </a:rPr>
              <a:t>VICE CHIEF OF THE DEFENCE STAFF</a:t>
            </a:r>
          </a:p>
        </p:txBody>
      </p:sp>
    </p:spTree>
    <p:extLst>
      <p:ext uri="{BB962C8B-B14F-4D97-AF65-F5344CB8AC3E}">
        <p14:creationId xmlns:p14="http://schemas.microsoft.com/office/powerpoint/2010/main" val="260596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903600"/>
            <a:ext cx="8280000" cy="2222340"/>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Military justice process ensures fairness and discipline</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Coordination between unit, MP, JAG, and DGDS is crucial</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Aviator </a:t>
            </a:r>
            <a:r>
              <a:rPr lang="en-CA" sz="1800" dirty="0" err="1">
                <a:effectLst/>
                <a:latin typeface="Cambria" panose="02040503050406030204" pitchFamily="18" charset="0"/>
                <a:ea typeface="MS Mincho" panose="02020609040205080304" pitchFamily="49" charset="-128"/>
                <a:cs typeface="Times New Roman" panose="02020603050405020304" pitchFamily="18" charset="0"/>
              </a:rPr>
              <a:t>Bloggins</a:t>
            </a:r>
            <a:r>
              <a:rPr lang="en-CA" sz="1800" dirty="0">
                <a:effectLst/>
                <a:latin typeface="Cambria" panose="02040503050406030204" pitchFamily="18" charset="0"/>
                <a:ea typeface="MS Mincho" panose="02020609040205080304" pitchFamily="49" charset="-128"/>
                <a:cs typeface="Times New Roman" panose="02020603050405020304" pitchFamily="18" charset="0"/>
              </a:rPr>
              <a:t>' case demonstrates procedural transparency</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The system safeguards the rights of both the member and the unit</a:t>
            </a: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cap="small" dirty="0">
                <a:solidFill>
                  <a:schemeClr val="bg1"/>
                </a:solidFill>
              </a:rPr>
              <a:t>Conclusion and Key Takeaways</a:t>
            </a:r>
          </a:p>
        </p:txBody>
      </p:sp>
    </p:spTree>
    <p:extLst>
      <p:ext uri="{BB962C8B-B14F-4D97-AF65-F5344CB8AC3E}">
        <p14:creationId xmlns:p14="http://schemas.microsoft.com/office/powerpoint/2010/main" val="265503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76ECC-9D88-E0B6-34FA-692E4D5BD722}"/>
              </a:ext>
            </a:extLst>
          </p:cNvPr>
          <p:cNvSpPr txBox="1"/>
          <p:nvPr/>
        </p:nvSpPr>
        <p:spPr>
          <a:xfrm>
            <a:off x="432000" y="903600"/>
            <a:ext cx="8280000" cy="1668342"/>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Aviator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Bloggins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fails to report to duty</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Absence discovered during roll call</a:t>
            </a:r>
          </a:p>
          <a:p>
            <a:pPr marL="342900" marR="0" lvl="0" indent="-342900">
              <a:lnSpc>
                <a:spcPct val="200000"/>
              </a:lnSpc>
              <a:spcBef>
                <a:spcPts val="0"/>
              </a:spcBef>
              <a:spcAft>
                <a:spcPts val="1000"/>
              </a:spcAft>
              <a:buFont typeface="Wingdings" panose="05000000000000000000" pitchFamily="2" charset="2"/>
              <a:buChar char="Ø"/>
              <a:tabLst>
                <a:tab pos="228600" algn="l"/>
              </a:tabLs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Process initiated to locate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Bloggins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and investigate the absence</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Title 1">
            <a:extLst>
              <a:ext uri="{FF2B5EF4-FFF2-40B4-BE49-F238E27FC236}">
                <a16:creationId xmlns:a16="http://schemas.microsoft.com/office/drawing/2014/main" id="{D1FE6D93-937A-D535-7728-5003B8C1F17F}"/>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2800" cap="small" dirty="0">
                <a:solidFill>
                  <a:schemeClr val="bg1"/>
                </a:solidFill>
              </a:rPr>
              <a:t>Scenario Introduction: Aviator Bloggins AWOL</a:t>
            </a:r>
          </a:p>
        </p:txBody>
      </p:sp>
    </p:spTree>
    <p:extLst>
      <p:ext uri="{BB962C8B-B14F-4D97-AF65-F5344CB8AC3E}">
        <p14:creationId xmlns:p14="http://schemas.microsoft.com/office/powerpoint/2010/main" val="117460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903600"/>
            <a:ext cx="8280000" cy="1657954"/>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Unit reports absence to MJA (Military Justice Authority)</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Unit checks for any emergency or authorized absence</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200000"/>
              </a:lnSpc>
              <a:spcBef>
                <a:spcPts val="0"/>
              </a:spcBef>
              <a:spcAft>
                <a:spcPts val="1000"/>
              </a:spcAft>
              <a:buFont typeface="Wingdings" panose="05000000000000000000" pitchFamily="2" charset="2"/>
              <a:buChar char="Ø"/>
              <a:tabLst>
                <a:tab pos="228600" algn="l"/>
              </a:tabLs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Notify Military Police if necessary</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2800" cap="small" dirty="0">
                <a:solidFill>
                  <a:schemeClr val="bg1"/>
                </a:solidFill>
              </a:rPr>
              <a:t>Discovery and Immediate Actions</a:t>
            </a:r>
          </a:p>
        </p:txBody>
      </p:sp>
    </p:spTree>
    <p:extLst>
      <p:ext uri="{BB962C8B-B14F-4D97-AF65-F5344CB8AC3E}">
        <p14:creationId xmlns:p14="http://schemas.microsoft.com/office/powerpoint/2010/main" val="210696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903600"/>
            <a:ext cx="8280000" cy="1114344"/>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Unit Level Investigation: Minor absence or first-time offense</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MP Investigation: Serious, repeat AWOL, or potential criminal activity</a:t>
            </a: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cap="small" dirty="0">
                <a:solidFill>
                  <a:schemeClr val="bg1"/>
                </a:solidFill>
              </a:rPr>
              <a:t>Determining Jurisdiction</a:t>
            </a:r>
          </a:p>
        </p:txBody>
      </p:sp>
    </p:spTree>
    <p:extLst>
      <p:ext uri="{BB962C8B-B14F-4D97-AF65-F5344CB8AC3E}">
        <p14:creationId xmlns:p14="http://schemas.microsoft.com/office/powerpoint/2010/main" val="11247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903600"/>
            <a:ext cx="8280000" cy="1114344"/>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JAG’s legal guidance for charges and procedural fairness</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DGDS involvement for cases involving sensitive information or security risks</a:t>
            </a: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cap="small" dirty="0">
                <a:solidFill>
                  <a:schemeClr val="bg1"/>
                </a:solidFill>
              </a:rPr>
              <a:t>Consultation with JAG and DGDS</a:t>
            </a:r>
          </a:p>
        </p:txBody>
      </p:sp>
    </p:spTree>
    <p:extLst>
      <p:ext uri="{BB962C8B-B14F-4D97-AF65-F5344CB8AC3E}">
        <p14:creationId xmlns:p14="http://schemas.microsoft.com/office/powerpoint/2010/main" val="163454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903600"/>
            <a:ext cx="8280000" cy="2222340"/>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Evidence collection and witness interviews</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Pre-charge legal consultation</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Deciding on charges</a:t>
            </a:r>
          </a:p>
          <a:p>
            <a:pPr marL="800100" lvl="1" indent="-342900">
              <a:lnSpc>
                <a:spcPct val="200000"/>
              </a:lnSpc>
              <a:buFont typeface="Wingdings" panose="05000000000000000000" pitchFamily="2" charset="2"/>
              <a:buChar char="Ø"/>
              <a:tabLst>
                <a:tab pos="228600" algn="l"/>
              </a:tabLst>
            </a:pPr>
            <a:r>
              <a:rPr lang="en-CA" dirty="0">
                <a:latin typeface="Cambria" panose="02040503050406030204" pitchFamily="18" charset="0"/>
                <a:ea typeface="MS Mincho" panose="02020609040205080304" pitchFamily="49" charset="-128"/>
                <a:cs typeface="Times New Roman" panose="02020603050405020304" pitchFamily="18" charset="0"/>
              </a:rPr>
              <a:t>Have the Elements of the Infraction been met?</a:t>
            </a:r>
            <a:endParaRPr lang="en-CA"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cap="small" dirty="0">
                <a:solidFill>
                  <a:schemeClr val="bg1"/>
                </a:solidFill>
              </a:rPr>
              <a:t>Investigation and Laying of Charges</a:t>
            </a:r>
          </a:p>
        </p:txBody>
      </p:sp>
    </p:spTree>
    <p:extLst>
      <p:ext uri="{BB962C8B-B14F-4D97-AF65-F5344CB8AC3E}">
        <p14:creationId xmlns:p14="http://schemas.microsoft.com/office/powerpoint/2010/main" val="371718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BC57-16BD-C2B0-4DAF-D4126E4FC2C0}"/>
              </a:ext>
            </a:extLst>
          </p:cNvPr>
          <p:cNvSpPr txBox="1">
            <a:spLocks/>
          </p:cNvSpPr>
          <p:nvPr/>
        </p:nvSpPr>
        <p:spPr>
          <a:xfrm>
            <a:off x="0" y="105306"/>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600" cap="small" dirty="0">
                <a:solidFill>
                  <a:schemeClr val="bg1"/>
                </a:solidFill>
              </a:rPr>
              <a:t>Elements of the Infraction</a:t>
            </a:r>
          </a:p>
        </p:txBody>
      </p:sp>
      <p:sp>
        <p:nvSpPr>
          <p:cNvPr id="5" name="Content Placeholder 2">
            <a:extLst>
              <a:ext uri="{FF2B5EF4-FFF2-40B4-BE49-F238E27FC236}">
                <a16:creationId xmlns:a16="http://schemas.microsoft.com/office/drawing/2014/main" id="{34939127-E1B9-746B-8D1E-9FB2D0F642BD}"/>
              </a:ext>
            </a:extLst>
          </p:cNvPr>
          <p:cNvSpPr txBox="1">
            <a:spLocks/>
          </p:cNvSpPr>
          <p:nvPr/>
        </p:nvSpPr>
        <p:spPr>
          <a:xfrm>
            <a:off x="972732" y="733956"/>
            <a:ext cx="6753726" cy="367558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CA" sz="1400" dirty="0">
              <a:solidFill>
                <a:schemeClr val="tx1">
                  <a:lumMod val="50000"/>
                  <a:lumOff val="50000"/>
                </a:schemeClr>
              </a:solidFill>
            </a:endParaRPr>
          </a:p>
          <a:p>
            <a:pPr>
              <a:spcBef>
                <a:spcPts val="0"/>
              </a:spcBef>
              <a:spcAft>
                <a:spcPts val="500"/>
              </a:spcAft>
              <a:buFont typeface="+mj-lt"/>
              <a:buAutoNum type="arabicPeriod"/>
            </a:pPr>
            <a:r>
              <a:rPr lang="en-CA" sz="1400" kern="1400" dirty="0">
                <a:latin typeface="Times New Roman"/>
                <a:cs typeface="Times New Roman"/>
              </a:rPr>
              <a:t>“A person commits a service infraction who without reasonable excuse, fails to attend or is tardy to their place of duty.”</a:t>
            </a:r>
          </a:p>
          <a:p>
            <a:pPr marL="800100" lvl="1" indent="-342900">
              <a:spcBef>
                <a:spcPts val="0"/>
              </a:spcBef>
              <a:spcAft>
                <a:spcPts val="500"/>
              </a:spcAft>
              <a:buAutoNum type="alphaLcPeriod"/>
            </a:pPr>
            <a:r>
              <a:rPr lang="en-CA" sz="1400" kern="1400" dirty="0">
                <a:latin typeface="Times New Roman"/>
                <a:cs typeface="Times New Roman"/>
              </a:rPr>
              <a:t>The identity of the person charged;</a:t>
            </a:r>
          </a:p>
          <a:p>
            <a:pPr marL="800100" lvl="1" indent="-342900">
              <a:spcBef>
                <a:spcPts val="0"/>
              </a:spcBef>
              <a:spcAft>
                <a:spcPts val="500"/>
              </a:spcAft>
              <a:buAutoNum type="alphaLcPeriod"/>
            </a:pPr>
            <a:r>
              <a:rPr lang="en-CA" sz="1400" kern="1400" dirty="0">
                <a:latin typeface="Times New Roman"/>
                <a:cs typeface="Times New Roman"/>
              </a:rPr>
              <a:t>Date and place of the infraction;</a:t>
            </a:r>
          </a:p>
          <a:p>
            <a:pPr marL="800100" lvl="1" indent="-342900">
              <a:spcBef>
                <a:spcPts val="0"/>
              </a:spcBef>
              <a:spcAft>
                <a:spcPts val="500"/>
              </a:spcAft>
              <a:buAutoNum type="alphaLcPeriod"/>
            </a:pPr>
            <a:r>
              <a:rPr lang="en-CA" sz="1400" kern="1400" dirty="0">
                <a:latin typeface="Times New Roman"/>
                <a:cs typeface="Times New Roman"/>
              </a:rPr>
              <a:t>The person was required to be in a given place at a specific time;</a:t>
            </a:r>
          </a:p>
          <a:p>
            <a:pPr marL="800100" lvl="1" indent="-342900">
              <a:spcBef>
                <a:spcPts val="0"/>
              </a:spcBef>
              <a:spcAft>
                <a:spcPts val="500"/>
              </a:spcAft>
              <a:buAutoNum type="alphaLcPeriod"/>
            </a:pPr>
            <a:r>
              <a:rPr lang="en-CA" sz="1400" kern="1400" dirty="0">
                <a:latin typeface="Times New Roman"/>
                <a:cs typeface="Times New Roman"/>
              </a:rPr>
              <a:t>The person:</a:t>
            </a:r>
          </a:p>
          <a:p>
            <a:pPr marL="1200150" lvl="2" indent="-342900">
              <a:spcBef>
                <a:spcPts val="0"/>
              </a:spcBef>
              <a:spcAft>
                <a:spcPts val="500"/>
              </a:spcAft>
              <a:buAutoNum type="alphaLcPeriod"/>
            </a:pPr>
            <a:r>
              <a:rPr lang="en-CA" sz="1400" kern="1400" dirty="0">
                <a:latin typeface="Times New Roman"/>
                <a:cs typeface="Times New Roman"/>
              </a:rPr>
              <a:t>failed to attend; or</a:t>
            </a:r>
          </a:p>
          <a:p>
            <a:pPr marL="1200150" lvl="2" indent="-342900">
              <a:spcBef>
                <a:spcPts val="0"/>
              </a:spcBef>
              <a:spcAft>
                <a:spcPts val="500"/>
              </a:spcAft>
              <a:buAutoNum type="alphaLcPeriod"/>
            </a:pPr>
            <a:r>
              <a:rPr lang="en-CA" sz="1400" kern="1400" dirty="0">
                <a:latin typeface="Times New Roman"/>
                <a:cs typeface="Times New Roman"/>
              </a:rPr>
              <a:t>was tardy;</a:t>
            </a:r>
            <a:endParaRPr lang="en-CA" sz="1400" b="1" kern="1400" dirty="0">
              <a:latin typeface="Times New Roman"/>
              <a:cs typeface="Times New Roman"/>
            </a:endParaRPr>
          </a:p>
          <a:p>
            <a:pPr marL="0" indent="0">
              <a:spcBef>
                <a:spcPts val="0"/>
              </a:spcBef>
              <a:spcAft>
                <a:spcPts val="500"/>
              </a:spcAft>
              <a:buNone/>
            </a:pPr>
            <a:r>
              <a:rPr lang="en-CA" sz="1400" kern="1400" dirty="0">
                <a:latin typeface="Times New Roman"/>
                <a:cs typeface="Times New Roman"/>
              </a:rPr>
              <a:t>	e.	The person did not have a reasonable excuse.</a:t>
            </a:r>
          </a:p>
        </p:txBody>
      </p:sp>
    </p:spTree>
    <p:extLst>
      <p:ext uri="{BB962C8B-B14F-4D97-AF65-F5344CB8AC3E}">
        <p14:creationId xmlns:p14="http://schemas.microsoft.com/office/powerpoint/2010/main" val="342118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626409"/>
            <a:ext cx="8280000" cy="2222340"/>
          </a:xfrm>
          <a:prstGeom prst="rect">
            <a:avLst/>
          </a:prstGeom>
          <a:noFill/>
        </p:spPr>
        <p:txBody>
          <a:bodyPr wrap="square" anchor="ctr">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Commanding Officer reviews case</a:t>
            </a:r>
          </a:p>
          <a:p>
            <a:pPr marL="800100" lvl="1" indent="-342900">
              <a:lnSpc>
                <a:spcPct val="200000"/>
              </a:lnSpc>
              <a:buFont typeface="Wingdings" panose="05000000000000000000" pitchFamily="2" charset="2"/>
              <a:buChar char="Ø"/>
              <a:tabLst>
                <a:tab pos="228600" algn="l"/>
              </a:tabLst>
            </a:pPr>
            <a:r>
              <a:rPr lang="en-CA" sz="1800" dirty="0">
                <a:effectLst/>
                <a:latin typeface="Times New Roman"/>
                <a:cs typeface="Times New Roman"/>
              </a:rPr>
              <a:t>Criteria for Decision = “Balance of Probabilities”</a:t>
            </a:r>
            <a:endParaRPr lang="en-CA"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Sanctions imposed if found guilty</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Right to review and appeal</a:t>
            </a: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cap="small" dirty="0">
                <a:solidFill>
                  <a:schemeClr val="bg1"/>
                </a:solidFill>
              </a:rPr>
              <a:t>Summary Hearing </a:t>
            </a:r>
          </a:p>
        </p:txBody>
      </p:sp>
    </p:spTree>
    <p:extLst>
      <p:ext uri="{BB962C8B-B14F-4D97-AF65-F5344CB8AC3E}">
        <p14:creationId xmlns:p14="http://schemas.microsoft.com/office/powerpoint/2010/main" val="257098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C79FA-1958-BB85-0DFE-15061862CD7C}"/>
              </a:ext>
            </a:extLst>
          </p:cNvPr>
          <p:cNvSpPr txBox="1"/>
          <p:nvPr/>
        </p:nvSpPr>
        <p:spPr>
          <a:xfrm>
            <a:off x="432000" y="903408"/>
            <a:ext cx="8280000" cy="1668342"/>
          </a:xfrm>
          <a:prstGeom prst="rect">
            <a:avLst/>
          </a:prstGeom>
          <a:noFill/>
        </p:spPr>
        <p:txBody>
          <a:bodyPr wrap="square" anchor="ctr">
            <a:spAutoFit/>
          </a:bodyPr>
          <a:lstStyle/>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Right to legal counsel and representation</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Right to present evidence and cross-examine witnesses</a:t>
            </a:r>
          </a:p>
          <a:p>
            <a:pPr marL="342900" marR="0" lvl="0" indent="-342900">
              <a:lnSpc>
                <a:spcPct val="200000"/>
              </a:lnSpc>
              <a:spcBef>
                <a:spcPts val="0"/>
              </a:spcBef>
              <a:spcAft>
                <a:spcPts val="0"/>
              </a:spcAft>
              <a:buFont typeface="Wingdings" panose="05000000000000000000" pitchFamily="2" charset="2"/>
              <a:buChar char="Ø"/>
              <a:tabLst>
                <a:tab pos="228600" algn="l"/>
              </a:tabLst>
            </a:pPr>
            <a:r>
              <a:rPr lang="en-CA" sz="1800" dirty="0">
                <a:effectLst/>
                <a:latin typeface="Cambria" panose="02040503050406030204" pitchFamily="18" charset="0"/>
                <a:ea typeface="MS Mincho" panose="02020609040205080304" pitchFamily="49" charset="-128"/>
                <a:cs typeface="Times New Roman" panose="02020603050405020304" pitchFamily="18" charset="0"/>
              </a:rPr>
              <a:t>Mental health support</a:t>
            </a:r>
          </a:p>
        </p:txBody>
      </p:sp>
      <p:sp>
        <p:nvSpPr>
          <p:cNvPr id="5" name="Title 1">
            <a:extLst>
              <a:ext uri="{FF2B5EF4-FFF2-40B4-BE49-F238E27FC236}">
                <a16:creationId xmlns:a16="http://schemas.microsoft.com/office/drawing/2014/main" id="{E0045493-9803-5965-321A-6A88BDF2C34B}"/>
              </a:ext>
            </a:extLst>
          </p:cNvPr>
          <p:cNvSpPr txBox="1">
            <a:spLocks/>
          </p:cNvSpPr>
          <p:nvPr/>
        </p:nvSpPr>
        <p:spPr>
          <a:xfrm>
            <a:off x="0" y="119063"/>
            <a:ext cx="8229600" cy="628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cap="small" dirty="0">
                <a:solidFill>
                  <a:schemeClr val="bg1"/>
                </a:solidFill>
              </a:rPr>
              <a:t>Aviator </a:t>
            </a:r>
            <a:r>
              <a:rPr lang="en-CA" sz="3200" cap="small" dirty="0" err="1">
                <a:solidFill>
                  <a:schemeClr val="bg1"/>
                </a:solidFill>
              </a:rPr>
              <a:t>Bloggins</a:t>
            </a:r>
            <a:r>
              <a:rPr lang="en-CA" sz="3200" cap="small" dirty="0">
                <a:solidFill>
                  <a:schemeClr val="bg1"/>
                </a:solidFill>
              </a:rPr>
              <a:t>' Rights and Participation</a:t>
            </a:r>
          </a:p>
        </p:txBody>
      </p:sp>
    </p:spTree>
    <p:extLst>
      <p:ext uri="{BB962C8B-B14F-4D97-AF65-F5344CB8AC3E}">
        <p14:creationId xmlns:p14="http://schemas.microsoft.com/office/powerpoint/2010/main" val="1219045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nit_x0020_Name xmlns="4e4e7067-1b66-4815-83c0-e5717f015141">Air Force Military Police Group (AF MP Gp)</Unit_x0020_Name>
    <DocumentSetDescription xmlns="http://schemas.microsoft.com/sharepoint/v3" xsi:nil="true"/>
    <UIC xmlns="4e4e7067-1b66-4815-83c0-e5717f015141">9514</UIC>
    <Parent_Org xmlns="4e4e7067-1b66-4815-83c0-e5717f015141">VCDS</Parent_Org>
    <Function xmlns="4e4e7067-1b66-4815-83c0-e5717f015141" xsi:nil="true"/>
    <_dlc_DocId xmlns="aa8a929f-e17f-40f1-8382-8c4bec3123f6">R34XM6XYDTFE-1902396871-42</_dlc_DocId>
    <_dlc_DocIdUrl xmlns="aa8a929f-e17f-40f1-8382-8c4bec3123f6">
      <Url>https://018gc.sharepoint.com/sites/ORG-1661-007-000/_layouts/15/DocIdRedir.aspx?ID=R34XM6XYDTFE-1902396871-42</Url>
      <Description>R34XM6XYDTFE-1902396871-42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ND Document" ma:contentTypeID="0x010100010C2ADD635BB5409CEF3A212D7D66C8001A8B4AA1EB9EEC4481D8563369336C17" ma:contentTypeVersion="14" ma:contentTypeDescription="This Content Type applies the default UIC, Unit Name and Parent Org to all documents in the site." ma:contentTypeScope="" ma:versionID="71e2de0384efe514db5bce08534d83cf">
  <xsd:schema xmlns:xsd="http://www.w3.org/2001/XMLSchema" xmlns:xs="http://www.w3.org/2001/XMLSchema" xmlns:p="http://schemas.microsoft.com/office/2006/metadata/properties" xmlns:ns1="http://schemas.microsoft.com/sharepoint/v3" xmlns:ns2="4e4e7067-1b66-4815-83c0-e5717f015141" xmlns:ns3="aa8a929f-e17f-40f1-8382-8c4bec3123f6" xmlns:ns4="1f86be55-5efb-4ba3-a4c9-920e0fb75160" targetNamespace="http://schemas.microsoft.com/office/2006/metadata/properties" ma:root="true" ma:fieldsID="08285cf0514b0705647bf2401d5e5268" ns1:_="" ns2:_="" ns3:_="" ns4:_="">
    <xsd:import namespace="http://schemas.microsoft.com/sharepoint/v3"/>
    <xsd:import namespace="4e4e7067-1b66-4815-83c0-e5717f015141"/>
    <xsd:import namespace="aa8a929f-e17f-40f1-8382-8c4bec3123f6"/>
    <xsd:import namespace="1f86be55-5efb-4ba3-a4c9-920e0fb75160"/>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1661" ma:description="UIC" ma:internalName="UIC" ma:readOnly="false">
      <xsd:simpleType>
        <xsd:restriction base="dms:Text">
          <xsd:maxLength value="4"/>
        </xsd:restriction>
      </xsd:simpleType>
    </xsd:element>
    <xsd:element name="Unit_x0020_Name" ma:index="9" ma:displayName="Unit Name" ma:default="RCAF Barker College" ma:description="Unit Name" ma:internalName="Unit_x0020_Name" ma:readOnly="false">
      <xsd:simpleType>
        <xsd:restriction base="dms:Text">
          <xsd:maxLength value="255"/>
        </xsd:restriction>
      </xsd:simpleType>
    </xsd:element>
    <xsd:element name="Parent_Org" ma:index="10" ma:displayName="Parent_Org" ma:default="RCAF"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aa8a929f-e17f-40f1-8382-8c4bec3123f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86be55-5efb-4ba3-a4c9-920e0fb7516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9E849-D96C-48D1-B44E-9FFBF3FF603E}">
  <ds:schemaRefs>
    <ds:schemaRef ds:uri="http://schemas.microsoft.com/office/2006/metadata/properties"/>
    <ds:schemaRef ds:uri="http://schemas.microsoft.com/office/infopath/2007/PartnerControls"/>
    <ds:schemaRef ds:uri="9bfab6bf-2c38-473e-913e-4aecc28e4590"/>
    <ds:schemaRef ds:uri="4e4e7067-1b66-4815-83c0-e5717f015141"/>
    <ds:schemaRef ds:uri="http://schemas.microsoft.com/sharepoint/v3"/>
    <ds:schemaRef ds:uri="fbe8e8c5-2b2b-4ae4-8676-609058a6526f"/>
  </ds:schemaRefs>
</ds:datastoreItem>
</file>

<file path=customXml/itemProps2.xml><?xml version="1.0" encoding="utf-8"?>
<ds:datastoreItem xmlns:ds="http://schemas.openxmlformats.org/officeDocument/2006/customXml" ds:itemID="{5AC43E7E-674D-4DE0-96D8-3936B787CD80}"/>
</file>

<file path=customXml/itemProps3.xml><?xml version="1.0" encoding="utf-8"?>
<ds:datastoreItem xmlns:ds="http://schemas.openxmlformats.org/officeDocument/2006/customXml" ds:itemID="{F7254FBB-3785-4F99-8C07-67C3102E0649}">
  <ds:schemaRefs>
    <ds:schemaRef ds:uri="http://schemas.microsoft.com/sharepoint/events"/>
  </ds:schemaRefs>
</ds:datastoreItem>
</file>

<file path=customXml/itemProps4.xml><?xml version="1.0" encoding="utf-8"?>
<ds:datastoreItem xmlns:ds="http://schemas.openxmlformats.org/officeDocument/2006/customXml" ds:itemID="{F6EC1B4C-DFFF-4C53-8E59-A099D3AD48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1287</TotalTime>
  <Words>1471</Words>
  <Application>Microsoft Office PowerPoint</Application>
  <PresentationFormat>On-screen Show (16:9)</PresentationFormat>
  <Paragraphs>123</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Arial</vt:lpstr>
      <vt:lpstr>Cambria</vt:lpstr>
      <vt:lpstr>Times New Roman</vt:lpstr>
      <vt:lpstr>Wingdings</vt:lpstr>
      <vt:lpstr>Office Theme</vt:lpstr>
      <vt:lpstr>1_Office Theme</vt:lpstr>
      <vt:lpstr>Application of MJUL: AWOL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TITLE TEXT</dc:title>
  <dc:creator>MMS</dc:creator>
  <cp:lastModifiedBy>Hodgson Maj LA@AJAG Prairie@Defence365</cp:lastModifiedBy>
  <cp:revision>40</cp:revision>
  <cp:lastPrinted>2024-09-04T19:30:27Z</cp:lastPrinted>
  <dcterms:created xsi:type="dcterms:W3CDTF">2019-06-14T14:57:03Z</dcterms:created>
  <dcterms:modified xsi:type="dcterms:W3CDTF">2024-09-10T15:01:52Z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0x010100010C2ADD635BB5409CEF3A212D7D66C8001A8B4AA1EB9EEC4481D8563369336C17</vt:lpwstr>
  </property>
  <property fmtid="{D5CDD505-2E9C-101B-9397-08002B2CF9AE}" pid="3" name="_dlc_DocIdItemGuid">
    <vt:lpwstr>ea166386-2d30-47c2-84b2-aae0e760388d</vt:lpwstr>
  </property>
  <property fmtid="{D5CDD505-2E9C-101B-9397-08002B2CF9AE}" pid="4" name="MediaServiceImageTags">
    <vt:lpwstr/>
  </property>
  <property fmtid="{D5CDD505-2E9C-101B-9397-08002B2CF9AE}" pid="5" name="MSIP_Label_3e33c1f9-43dd-4e5b-bd09-632e008e075a_Enabled">
    <vt:lpwstr>true</vt:lpwstr>
  </property>
  <property fmtid="{D5CDD505-2E9C-101B-9397-08002B2CF9AE}" pid="6" name="MSIP_Label_3e33c1f9-43dd-4e5b-bd09-632e008e075a_SetDate">
    <vt:lpwstr>2024-09-10T15:01:44Z</vt:lpwstr>
  </property>
  <property fmtid="{D5CDD505-2E9C-101B-9397-08002B2CF9AE}" pid="7" name="MSIP_Label_3e33c1f9-43dd-4e5b-bd09-632e008e075a_Method">
    <vt:lpwstr>Standard</vt:lpwstr>
  </property>
  <property fmtid="{D5CDD505-2E9C-101B-9397-08002B2CF9AE}" pid="8" name="MSIP_Label_3e33c1f9-43dd-4e5b-bd09-632e008e075a_Name">
    <vt:lpwstr>UNCLASSIFIED INTERNAL</vt:lpwstr>
  </property>
  <property fmtid="{D5CDD505-2E9C-101B-9397-08002B2CF9AE}" pid="9" name="MSIP_Label_3e33c1f9-43dd-4e5b-bd09-632e008e075a_SiteId">
    <vt:lpwstr>325b4494-1587-40d5-bb31-8b660b7f1038</vt:lpwstr>
  </property>
  <property fmtid="{D5CDD505-2E9C-101B-9397-08002B2CF9AE}" pid="10" name="MSIP_Label_3e33c1f9-43dd-4e5b-bd09-632e008e075a_ActionId">
    <vt:lpwstr>1ef93565-b812-479c-a475-e70cdc501918</vt:lpwstr>
  </property>
  <property fmtid="{D5CDD505-2E9C-101B-9397-08002B2CF9AE}" pid="11" name="MSIP_Label_3e33c1f9-43dd-4e5b-bd09-632e008e075a_ContentBits">
    <vt:lpwstr>0</vt:lpwstr>
  </property>
</Properties>
</file>