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0" r:id="rId6"/>
    <p:sldMasterId id="2147483680" r:id="rId7"/>
  </p:sldMasterIdLst>
  <p:notesMasterIdLst>
    <p:notesMasterId r:id="rId22"/>
  </p:notesMasterIdLst>
  <p:handoutMasterIdLst>
    <p:handoutMasterId r:id="rId23"/>
  </p:handoutMasterIdLst>
  <p:sldIdLst>
    <p:sldId id="302" r:id="rId8"/>
    <p:sldId id="374" r:id="rId9"/>
    <p:sldId id="392" r:id="rId10"/>
    <p:sldId id="393" r:id="rId11"/>
    <p:sldId id="397" r:id="rId12"/>
    <p:sldId id="396" r:id="rId13"/>
    <p:sldId id="398" r:id="rId14"/>
    <p:sldId id="385" r:id="rId15"/>
    <p:sldId id="399" r:id="rId16"/>
    <p:sldId id="400" r:id="rId17"/>
    <p:sldId id="401" r:id="rId18"/>
    <p:sldId id="388" r:id="rId19"/>
    <p:sldId id="1032" r:id="rId20"/>
    <p:sldId id="384" r:id="rId21"/>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6E7A1E-FEA0-4285-A3EB-AC4FF2F14FE4}">
          <p14:sldIdLst>
            <p14:sldId id="302"/>
            <p14:sldId id="374"/>
            <p14:sldId id="392"/>
            <p14:sldId id="393"/>
            <p14:sldId id="397"/>
            <p14:sldId id="396"/>
            <p14:sldId id="398"/>
            <p14:sldId id="385"/>
            <p14:sldId id="399"/>
            <p14:sldId id="400"/>
            <p14:sldId id="401"/>
            <p14:sldId id="388"/>
            <p14:sldId id="1032"/>
            <p14:sldId id="38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FFF"/>
    <a:srgbClr val="6699FF"/>
    <a:srgbClr val="3366FF"/>
    <a:srgbClr val="0066FF"/>
    <a:srgbClr val="194177"/>
    <a:srgbClr val="5D0A16"/>
    <a:srgbClr val="0D6731"/>
    <a:srgbClr val="521FA8"/>
    <a:srgbClr val="0E6C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95BAFA-4B72-C1C9-3238-53363C20A56A}" v="1" dt="2024-09-10T11:48:00.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369" autoAdjust="0"/>
  </p:normalViewPr>
  <p:slideViewPr>
    <p:cSldViewPr snapToGrid="0">
      <p:cViewPr varScale="1">
        <p:scale>
          <a:sx n="65" d="100"/>
          <a:sy n="65" d="100"/>
        </p:scale>
        <p:origin x="1954" y="43"/>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riedman.re\Desktop\CCR%20Received%20stats%20(2016-20240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304166666666669"/>
          <c:y val="2.560585645397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Number of CCRs Received</c:v>
                </c:pt>
              </c:strCache>
            </c:strRef>
          </c:tx>
          <c:spPr>
            <a:solidFill>
              <a:schemeClr val="accent1"/>
            </a:solidFill>
            <a:ln>
              <a:noFill/>
            </a:ln>
            <a:effectLst/>
          </c:spPr>
          <c:invertIfNegative val="0"/>
          <c:cat>
            <c:numRef>
              <c:f>Sheet1!$A$2:$A$10</c:f>
              <c:numCache>
                <c:formatCode>General</c:formatCode>
                <c:ptCount val="9"/>
                <c:pt idx="0">
                  <c:v>2024</c:v>
                </c:pt>
                <c:pt idx="1">
                  <c:v>2023</c:v>
                </c:pt>
                <c:pt idx="2">
                  <c:v>2022</c:v>
                </c:pt>
                <c:pt idx="3">
                  <c:v>2021</c:v>
                </c:pt>
                <c:pt idx="4">
                  <c:v>2020</c:v>
                </c:pt>
                <c:pt idx="5">
                  <c:v>2019</c:v>
                </c:pt>
                <c:pt idx="6">
                  <c:v>2018</c:v>
                </c:pt>
                <c:pt idx="7">
                  <c:v>2017</c:v>
                </c:pt>
                <c:pt idx="8">
                  <c:v>2016</c:v>
                </c:pt>
              </c:numCache>
            </c:numRef>
          </c:cat>
          <c:val>
            <c:numRef>
              <c:f>Sheet1!$B$2:$B$10</c:f>
              <c:numCache>
                <c:formatCode>General</c:formatCode>
                <c:ptCount val="9"/>
                <c:pt idx="0">
                  <c:v>102</c:v>
                </c:pt>
                <c:pt idx="1">
                  <c:v>119</c:v>
                </c:pt>
                <c:pt idx="2">
                  <c:v>133</c:v>
                </c:pt>
                <c:pt idx="3">
                  <c:v>76</c:v>
                </c:pt>
                <c:pt idx="4">
                  <c:v>45</c:v>
                </c:pt>
                <c:pt idx="5">
                  <c:v>59</c:v>
                </c:pt>
                <c:pt idx="6">
                  <c:v>47</c:v>
                </c:pt>
                <c:pt idx="7">
                  <c:v>97</c:v>
                </c:pt>
                <c:pt idx="8">
                  <c:v>84</c:v>
                </c:pt>
              </c:numCache>
            </c:numRef>
          </c:val>
          <c:extLst>
            <c:ext xmlns:c16="http://schemas.microsoft.com/office/drawing/2014/chart" uri="{C3380CC4-5D6E-409C-BE32-E72D297353CC}">
              <c16:uniqueId val="{00000000-E19B-45B5-ABF6-4E63C1942912}"/>
            </c:ext>
          </c:extLst>
        </c:ser>
        <c:dLbls>
          <c:showLegendKey val="0"/>
          <c:showVal val="0"/>
          <c:showCatName val="0"/>
          <c:showSerName val="0"/>
          <c:showPercent val="0"/>
          <c:showBubbleSize val="0"/>
        </c:dLbls>
        <c:gapWidth val="219"/>
        <c:overlap val="-27"/>
        <c:axId val="1307915840"/>
        <c:axId val="1307916320"/>
      </c:barChart>
      <c:catAx>
        <c:axId val="130791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916320"/>
        <c:crosses val="autoZero"/>
        <c:auto val="1"/>
        <c:lblAlgn val="ctr"/>
        <c:lblOffset val="100"/>
        <c:noMultiLvlLbl val="0"/>
      </c:catAx>
      <c:valAx>
        <c:axId val="1307916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9158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CA"/>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3F569A5D-3A30-491B-A396-481F995E0A94}" type="datetimeFigureOut">
              <a:rPr lang="en-CA" smtClean="0"/>
              <a:t>2024-09-10</a:t>
            </a:fld>
            <a:endParaRPr lang="en-CA"/>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CA"/>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128520DD-5C12-45C3-AEA5-38EE0E2F1B7D}" type="slidenum">
              <a:rPr lang="en-CA" smtClean="0"/>
              <a:t>‹#›</a:t>
            </a:fld>
            <a:endParaRPr lang="en-CA"/>
          </a:p>
        </p:txBody>
      </p:sp>
    </p:spTree>
    <p:extLst>
      <p:ext uri="{BB962C8B-B14F-4D97-AF65-F5344CB8AC3E}">
        <p14:creationId xmlns:p14="http://schemas.microsoft.com/office/powerpoint/2010/main" val="2343847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1577" tIns="45789" rIns="91577" bIns="45789" rtlCol="0"/>
          <a:lstStyle>
            <a:lvl1pPr algn="l">
              <a:defRPr sz="1200"/>
            </a:lvl1pPr>
          </a:lstStyle>
          <a:p>
            <a:endParaRPr lang="en-CA"/>
          </a:p>
        </p:txBody>
      </p:sp>
      <p:sp>
        <p:nvSpPr>
          <p:cNvPr id="3" name="Date Placeholder 2"/>
          <p:cNvSpPr>
            <a:spLocks noGrp="1"/>
          </p:cNvSpPr>
          <p:nvPr>
            <p:ph type="dt" idx="1"/>
          </p:nvPr>
        </p:nvSpPr>
        <p:spPr>
          <a:xfrm>
            <a:off x="3978133" y="0"/>
            <a:ext cx="3043343" cy="467071"/>
          </a:xfrm>
          <a:prstGeom prst="rect">
            <a:avLst/>
          </a:prstGeom>
        </p:spPr>
        <p:txBody>
          <a:bodyPr vert="horz" lIns="91577" tIns="45789" rIns="91577" bIns="45789" rtlCol="0"/>
          <a:lstStyle>
            <a:lvl1pPr algn="r">
              <a:defRPr sz="1200"/>
            </a:lvl1pPr>
          </a:lstStyle>
          <a:p>
            <a:fld id="{EC605CD6-AF37-4538-809A-8014BE1647ED}" type="datetimeFigureOut">
              <a:rPr lang="en-CA" smtClean="0"/>
              <a:t>2024-09-10</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CA"/>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0"/>
          </a:xfrm>
          <a:prstGeom prst="rect">
            <a:avLst/>
          </a:prstGeom>
        </p:spPr>
        <p:txBody>
          <a:bodyPr vert="horz" lIns="91577" tIns="45789" rIns="91577" bIns="45789" rtlCol="0" anchor="b"/>
          <a:lstStyle>
            <a:lvl1pPr algn="l">
              <a:defRPr sz="1200"/>
            </a:lvl1pPr>
          </a:lstStyle>
          <a:p>
            <a:endParaRPr lang="en-CA"/>
          </a:p>
        </p:txBody>
      </p:sp>
      <p:sp>
        <p:nvSpPr>
          <p:cNvPr id="7" name="Slide Number Placeholder 6"/>
          <p:cNvSpPr>
            <a:spLocks noGrp="1"/>
          </p:cNvSpPr>
          <p:nvPr>
            <p:ph type="sldNum" sz="quarter" idx="5"/>
          </p:nvPr>
        </p:nvSpPr>
        <p:spPr>
          <a:xfrm>
            <a:off x="3978133" y="8842030"/>
            <a:ext cx="3043343" cy="467070"/>
          </a:xfrm>
          <a:prstGeom prst="rect">
            <a:avLst/>
          </a:prstGeom>
        </p:spPr>
        <p:txBody>
          <a:bodyPr vert="horz" lIns="91577" tIns="45789" rIns="91577" bIns="45789" rtlCol="0" anchor="b"/>
          <a:lstStyle>
            <a:lvl1pPr algn="r">
              <a:defRPr sz="1200"/>
            </a:lvl1pPr>
          </a:lstStyle>
          <a:p>
            <a:fld id="{89499CB5-5D6A-4C82-9393-CB964518F448}" type="slidenum">
              <a:rPr lang="en-CA" smtClean="0"/>
              <a:t>‹#›</a:t>
            </a:fld>
            <a:endParaRPr lang="en-CA"/>
          </a:p>
        </p:txBody>
      </p:sp>
    </p:spTree>
    <p:extLst>
      <p:ext uri="{BB962C8B-B14F-4D97-AF65-F5344CB8AC3E}">
        <p14:creationId xmlns:p14="http://schemas.microsoft.com/office/powerpoint/2010/main" val="384043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9499CB5-5D6A-4C82-9393-CB964518F448}" type="slidenum">
              <a:rPr lang="en-CA" smtClean="0"/>
              <a:t>1</a:t>
            </a:fld>
            <a:endParaRPr lang="en-CA"/>
          </a:p>
        </p:txBody>
      </p:sp>
    </p:spTree>
    <p:extLst>
      <p:ext uri="{BB962C8B-B14F-4D97-AF65-F5344CB8AC3E}">
        <p14:creationId xmlns:p14="http://schemas.microsoft.com/office/powerpoint/2010/main" val="352936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Prepared facts to aid in discussion.</a:t>
            </a:r>
          </a:p>
          <a:p>
            <a:endParaRPr lang="en-CA" dirty="0"/>
          </a:p>
          <a:p>
            <a:r>
              <a:rPr lang="en-CA" dirty="0"/>
              <a:t>Both Maj Smith and Cpl </a:t>
            </a:r>
            <a:r>
              <a:rPr lang="en-CA" dirty="0" err="1"/>
              <a:t>Bloggins</a:t>
            </a:r>
            <a:r>
              <a:rPr lang="en-CA" dirty="0"/>
              <a:t> hold TOP SECRET Clearances.</a:t>
            </a:r>
          </a:p>
          <a:p>
            <a:endParaRPr lang="en-CA" dirty="0"/>
          </a:p>
          <a:p>
            <a:r>
              <a:rPr lang="en-CA" dirty="0"/>
              <a:t>Maj Smith has had no other incidents with law enforcement.</a:t>
            </a:r>
          </a:p>
          <a:p>
            <a:endParaRPr lang="en-CA" dirty="0"/>
          </a:p>
          <a:p>
            <a:r>
              <a:rPr lang="en-CA" dirty="0"/>
              <a:t>Part of Cpl </a:t>
            </a:r>
            <a:r>
              <a:rPr lang="en-CA" dirty="0" err="1"/>
              <a:t>Bloggins</a:t>
            </a:r>
            <a:r>
              <a:rPr lang="en-CA" dirty="0"/>
              <a:t> duties includes being the primary COMSEC custodian for the Base, including CF-18’s, and J2.</a:t>
            </a:r>
          </a:p>
          <a:p>
            <a:endParaRPr lang="en-CA" dirty="0"/>
          </a:p>
          <a:p>
            <a:r>
              <a:rPr lang="en-CA" dirty="0"/>
              <a:t>When the MP interview Cpl </a:t>
            </a:r>
            <a:r>
              <a:rPr lang="en-CA" dirty="0" err="1"/>
              <a:t>Bloggins</a:t>
            </a:r>
            <a:r>
              <a:rPr lang="en-CA" dirty="0"/>
              <a:t> it is discovered that he has become addicted to Oxytocin after an injury on deployment and is selling IT equipment to pay for his addiction.</a:t>
            </a:r>
          </a:p>
        </p:txBody>
      </p:sp>
      <p:sp>
        <p:nvSpPr>
          <p:cNvPr id="4" name="Slide Number Placeholder 3"/>
          <p:cNvSpPr>
            <a:spLocks noGrp="1"/>
          </p:cNvSpPr>
          <p:nvPr>
            <p:ph type="sldNum" sz="quarter" idx="5"/>
          </p:nvPr>
        </p:nvSpPr>
        <p:spPr/>
        <p:txBody>
          <a:bodyPr/>
          <a:lstStyle/>
          <a:p>
            <a:fld id="{89499CB5-5D6A-4C82-9393-CB964518F448}" type="slidenum">
              <a:rPr lang="en-CA" smtClean="0"/>
              <a:t>10</a:t>
            </a:fld>
            <a:endParaRPr lang="en-CA"/>
          </a:p>
        </p:txBody>
      </p:sp>
    </p:spTree>
    <p:extLst>
      <p:ext uri="{BB962C8B-B14F-4D97-AF65-F5344CB8AC3E}">
        <p14:creationId xmlns:p14="http://schemas.microsoft.com/office/powerpoint/2010/main" val="270768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Prepared facts to aid in discussion.</a:t>
            </a:r>
          </a:p>
          <a:p>
            <a:endParaRPr lang="en-CA" dirty="0"/>
          </a:p>
          <a:p>
            <a:r>
              <a:rPr lang="en-CA" dirty="0"/>
              <a:t>Both Maj Smith and Cpl </a:t>
            </a:r>
            <a:r>
              <a:rPr lang="en-CA" dirty="0" err="1"/>
              <a:t>Bloggins</a:t>
            </a:r>
            <a:r>
              <a:rPr lang="en-CA" dirty="0"/>
              <a:t> hold TOP SECRET Clearances.</a:t>
            </a:r>
          </a:p>
          <a:p>
            <a:endParaRPr lang="en-CA" dirty="0"/>
          </a:p>
          <a:p>
            <a:r>
              <a:rPr lang="en-CA" dirty="0"/>
              <a:t>Maj Smith has had no other incidents with law enforcement.</a:t>
            </a:r>
          </a:p>
          <a:p>
            <a:endParaRPr lang="en-CA" dirty="0"/>
          </a:p>
          <a:p>
            <a:r>
              <a:rPr lang="en-CA" dirty="0"/>
              <a:t>Part of Cpl </a:t>
            </a:r>
            <a:r>
              <a:rPr lang="en-CA" dirty="0" err="1"/>
              <a:t>Bloggins</a:t>
            </a:r>
            <a:r>
              <a:rPr lang="en-CA" dirty="0"/>
              <a:t> duties includes being the primary COMSEC custodian for the Base, including CF-18’s, and J2.</a:t>
            </a:r>
          </a:p>
          <a:p>
            <a:endParaRPr lang="en-CA" dirty="0"/>
          </a:p>
          <a:p>
            <a:r>
              <a:rPr lang="en-CA" dirty="0"/>
              <a:t>When the MP interview Cpl </a:t>
            </a:r>
            <a:r>
              <a:rPr lang="en-CA" dirty="0" err="1"/>
              <a:t>Bloggins</a:t>
            </a:r>
            <a:r>
              <a:rPr lang="en-CA" dirty="0"/>
              <a:t> it is discovered that he has become addicted to Oxytocin after an injury on deployment and is selling IT equipment to pay for his addiction.</a:t>
            </a:r>
          </a:p>
        </p:txBody>
      </p:sp>
      <p:sp>
        <p:nvSpPr>
          <p:cNvPr id="4" name="Slide Number Placeholder 3"/>
          <p:cNvSpPr>
            <a:spLocks noGrp="1"/>
          </p:cNvSpPr>
          <p:nvPr>
            <p:ph type="sldNum" sz="quarter" idx="5"/>
          </p:nvPr>
        </p:nvSpPr>
        <p:spPr/>
        <p:txBody>
          <a:bodyPr/>
          <a:lstStyle/>
          <a:p>
            <a:fld id="{89499CB5-5D6A-4C82-9393-CB964518F448}" type="slidenum">
              <a:rPr lang="en-CA" smtClean="0"/>
              <a:t>11</a:t>
            </a:fld>
            <a:endParaRPr lang="en-CA"/>
          </a:p>
        </p:txBody>
      </p:sp>
    </p:spTree>
    <p:extLst>
      <p:ext uri="{BB962C8B-B14F-4D97-AF65-F5344CB8AC3E}">
        <p14:creationId xmlns:p14="http://schemas.microsoft.com/office/powerpoint/2010/main" val="108632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499CB5-5D6A-4C82-9393-CB964518F448}" type="slidenum">
              <a:rPr lang="en-CA" smtClean="0"/>
              <a:t>12</a:t>
            </a:fld>
            <a:endParaRPr lang="en-CA"/>
          </a:p>
        </p:txBody>
      </p:sp>
    </p:spTree>
    <p:extLst>
      <p:ext uri="{BB962C8B-B14F-4D97-AF65-F5344CB8AC3E}">
        <p14:creationId xmlns:p14="http://schemas.microsoft.com/office/powerpoint/2010/main" val="391647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46138"/>
            <a:ext cx="5486400" cy="3086100"/>
          </a:xfrm>
        </p:spPr>
      </p:sp>
      <p:sp>
        <p:nvSpPr>
          <p:cNvPr id="3" name="Notes Placeholder 2"/>
          <p:cNvSpPr>
            <a:spLocks noGrp="1"/>
          </p:cNvSpPr>
          <p:nvPr>
            <p:ph type="body" idx="1"/>
          </p:nvPr>
        </p:nvSpPr>
        <p:spPr/>
        <p:txBody>
          <a:bodyPr/>
          <a:lstStyle/>
          <a:p>
            <a:r>
              <a:rPr lang="en-CA" dirty="0"/>
              <a:t>These are basic numbers of CCRs received by PSSO.  Not all contain adverse information, but their office does not track this specifically.</a:t>
            </a:r>
          </a:p>
          <a:p>
            <a:endParaRPr lang="en-CA" dirty="0"/>
          </a:p>
          <a:p>
            <a:endParaRPr lang="en-CA" dirty="0"/>
          </a:p>
        </p:txBody>
      </p:sp>
      <p:sp>
        <p:nvSpPr>
          <p:cNvPr id="4" name="Slide Number Placeholder 3"/>
          <p:cNvSpPr>
            <a:spLocks noGrp="1"/>
          </p:cNvSpPr>
          <p:nvPr>
            <p:ph type="sldNum" sz="quarter" idx="5"/>
          </p:nvPr>
        </p:nvSpPr>
        <p:spPr/>
        <p:txBody>
          <a:bodyPr/>
          <a:lstStyle/>
          <a:p>
            <a:fld id="{52304C75-0E50-4BDD-BB86-046B14AFF1CF}" type="slidenum">
              <a:rPr lang="en-CA" smtClean="0"/>
              <a:t>13</a:t>
            </a:fld>
            <a:endParaRPr lang="en-CA"/>
          </a:p>
        </p:txBody>
      </p:sp>
    </p:spTree>
    <p:extLst>
      <p:ext uri="{BB962C8B-B14F-4D97-AF65-F5344CB8AC3E}">
        <p14:creationId xmlns:p14="http://schemas.microsoft.com/office/powerpoint/2010/main" val="2944306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4E6AEA7-4D89-4B19-AA3E-5081B09830D4}" type="slidenum">
              <a:rPr lang="en-CA" smtClean="0"/>
              <a:t>14</a:t>
            </a:fld>
            <a:endParaRPr lang="en-CA"/>
          </a:p>
        </p:txBody>
      </p:sp>
    </p:spTree>
    <p:extLst>
      <p:ext uri="{BB962C8B-B14F-4D97-AF65-F5344CB8AC3E}">
        <p14:creationId xmlns:p14="http://schemas.microsoft.com/office/powerpoint/2010/main" val="79592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9499CB5-5D6A-4C82-9393-CB964518F448}" type="slidenum">
              <a:rPr lang="en-CA" smtClean="0"/>
              <a:t>2</a:t>
            </a:fld>
            <a:endParaRPr lang="en-CA"/>
          </a:p>
        </p:txBody>
      </p:sp>
    </p:spTree>
    <p:extLst>
      <p:ext uri="{BB962C8B-B14F-4D97-AF65-F5344CB8AC3E}">
        <p14:creationId xmlns:p14="http://schemas.microsoft.com/office/powerpoint/2010/main" val="329346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pPr marL="171707" indent="-171707">
              <a:buFontTx/>
              <a:buChar char="-"/>
            </a:pPr>
            <a:r>
              <a:rPr lang="en-CA" baseline="0" dirty="0"/>
              <a:t>We all know that security is everyone’s concern and responsibility.  This has never been as important is it is in today’s interconnected world.  </a:t>
            </a:r>
          </a:p>
          <a:p>
            <a:pPr marL="171707" indent="-171707">
              <a:buFontTx/>
              <a:buChar char="-"/>
            </a:pPr>
            <a:endParaRPr lang="en-CA" baseline="0" dirty="0"/>
          </a:p>
          <a:p>
            <a:pPr marL="171707" indent="-171707">
              <a:buFontTx/>
              <a:buChar char="-"/>
            </a:pPr>
            <a:r>
              <a:rPr lang="en-CA" baseline="0" dirty="0"/>
              <a:t>Today’s brief will go through what you as senior leaders need to know about the Change of Circumstances process.</a:t>
            </a:r>
          </a:p>
          <a:p>
            <a:pPr marL="171707" indent="-171707">
              <a:buFontTx/>
              <a:buChar char="-"/>
            </a:pPr>
            <a:endParaRPr lang="en-CA" baseline="0" dirty="0"/>
          </a:p>
          <a:p>
            <a:endParaRPr lang="en-CA" baseline="0" dirty="0"/>
          </a:p>
          <a:p>
            <a:endParaRPr lang="en-CA" baseline="0" dirty="0"/>
          </a:p>
          <a:p>
            <a:pPr marL="171707" indent="-171707">
              <a:buFontTx/>
              <a:buChar char="-"/>
            </a:pPr>
            <a:endParaRPr lang="en-CA" baseline="0" dirty="0"/>
          </a:p>
          <a:p>
            <a:pPr marL="171707" indent="-171707">
              <a:buFontTx/>
              <a:buChar char="-"/>
            </a:pPr>
            <a:endParaRPr lang="en-CA" baseline="0" dirty="0"/>
          </a:p>
          <a:p>
            <a:endParaRPr lang="en-CA" baseline="0" dirty="0"/>
          </a:p>
          <a:p>
            <a:pPr marL="171707" indent="-171707">
              <a:buFontTx/>
              <a:buChar char="-"/>
            </a:pPr>
            <a:endParaRPr lang="en-CA" baseline="0" dirty="0"/>
          </a:p>
          <a:p>
            <a:pPr marL="171707" indent="-171707">
              <a:buFontTx/>
              <a:buChar char="-"/>
            </a:pPr>
            <a:endParaRPr lang="en-CA" dirty="0"/>
          </a:p>
        </p:txBody>
      </p:sp>
      <p:sp>
        <p:nvSpPr>
          <p:cNvPr id="4" name="Slide Number Placeholder 3"/>
          <p:cNvSpPr>
            <a:spLocks noGrp="1"/>
          </p:cNvSpPr>
          <p:nvPr>
            <p:ph type="sldNum" sz="quarter" idx="10"/>
          </p:nvPr>
        </p:nvSpPr>
        <p:spPr/>
        <p:txBody>
          <a:bodyPr/>
          <a:lstStyle/>
          <a:p>
            <a:fld id="{89499CB5-5D6A-4C82-9393-CB964518F448}" type="slidenum">
              <a:rPr lang="en-CA" smtClean="0"/>
              <a:t>3</a:t>
            </a:fld>
            <a:endParaRPr lang="en-CA"/>
          </a:p>
        </p:txBody>
      </p:sp>
    </p:spTree>
    <p:extLst>
      <p:ext uri="{BB962C8B-B14F-4D97-AF65-F5344CB8AC3E}">
        <p14:creationId xmlns:p14="http://schemas.microsoft.com/office/powerpoint/2010/main" val="43812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CA" baseline="0" dirty="0"/>
              <a:t>All individuals must report to their supervisors, changes in their personal circumstances.  This includes but is not restricted to:</a:t>
            </a:r>
          </a:p>
          <a:p>
            <a:pPr defTabSz="915772">
              <a:defRPr/>
            </a:pPr>
            <a:endParaRPr lang="en-CA" baseline="0" dirty="0"/>
          </a:p>
          <a:p>
            <a:pPr lvl="1"/>
            <a:r>
              <a:rPr lang="en-CA" dirty="0"/>
              <a:t>a. change in criminal record status (e.g. criminal conviction, suspension of a criminal record, other judicial prohibitions); </a:t>
            </a:r>
          </a:p>
          <a:p>
            <a:pPr marL="343414" lvl="1"/>
            <a:endParaRPr lang="en-CA" dirty="0"/>
          </a:p>
          <a:p>
            <a:pPr lvl="1"/>
            <a:r>
              <a:rPr lang="en-CA" dirty="0"/>
              <a:t>b. involvement with law enforcement (e.g. suspect in a criminal investigation, arrest); </a:t>
            </a:r>
          </a:p>
          <a:p>
            <a:pPr marL="343414" lvl="1"/>
            <a:endParaRPr lang="en-CA" dirty="0"/>
          </a:p>
          <a:p>
            <a:pPr lvl="1"/>
            <a:r>
              <a:rPr lang="en-CA" dirty="0"/>
              <a:t>c. association with criminals; </a:t>
            </a:r>
          </a:p>
          <a:p>
            <a:pPr lvl="1"/>
            <a:endParaRPr lang="en-CA" dirty="0"/>
          </a:p>
          <a:p>
            <a:pPr lvl="1"/>
            <a:r>
              <a:rPr lang="en-CA" dirty="0"/>
              <a:t>d. significant change in financial situation (e.g. bankruptcy, unexpected wealth); and </a:t>
            </a:r>
          </a:p>
          <a:p>
            <a:pPr lvl="1"/>
            <a:endParaRPr lang="en-CA" dirty="0"/>
          </a:p>
          <a:p>
            <a:pPr lvl="1"/>
            <a:r>
              <a:rPr lang="en-CA" dirty="0"/>
              <a:t>e. those who work in Security and Intelligence (S&amp;I) organizations may be required to report additional changes in their personal or legal status, including a change in marital or spousal status. </a:t>
            </a:r>
          </a:p>
          <a:p>
            <a:pPr defTabSz="915772">
              <a:defRPr/>
            </a:pPr>
            <a:endParaRPr lang="en-CA" baseline="0" dirty="0"/>
          </a:p>
          <a:p>
            <a:endParaRPr lang="en-CA" dirty="0"/>
          </a:p>
        </p:txBody>
      </p:sp>
      <p:sp>
        <p:nvSpPr>
          <p:cNvPr id="4" name="Slide Number Placeholder 3"/>
          <p:cNvSpPr>
            <a:spLocks noGrp="1"/>
          </p:cNvSpPr>
          <p:nvPr>
            <p:ph type="sldNum" sz="quarter" idx="10"/>
          </p:nvPr>
        </p:nvSpPr>
        <p:spPr/>
        <p:txBody>
          <a:bodyPr/>
          <a:lstStyle/>
          <a:p>
            <a:fld id="{89499CB5-5D6A-4C82-9393-CB964518F448}" type="slidenum">
              <a:rPr lang="en-CA" smtClean="0"/>
              <a:t>4</a:t>
            </a:fld>
            <a:endParaRPr lang="en-CA"/>
          </a:p>
        </p:txBody>
      </p:sp>
    </p:spTree>
    <p:extLst>
      <p:ext uri="{BB962C8B-B14F-4D97-AF65-F5344CB8AC3E}">
        <p14:creationId xmlns:p14="http://schemas.microsoft.com/office/powerpoint/2010/main" val="408014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Individuals must also report to their manager or supervisor </a:t>
            </a:r>
            <a:r>
              <a:rPr lang="en-CA" sz="1600" dirty="0">
                <a:highlight>
                  <a:srgbClr val="FFFF00"/>
                </a:highlight>
              </a:rPr>
              <a:t>when THEY ARE EXPOSED TO SITUATIONS </a:t>
            </a:r>
            <a:r>
              <a:rPr lang="en-CA" sz="1600" dirty="0"/>
              <a:t>that could constitute a security concern such as, but not limited to: </a:t>
            </a:r>
          </a:p>
          <a:p>
            <a:pPr marL="286179" indent="-286179">
              <a:buFont typeface="Arial" panose="020B0604020202020204" pitchFamily="34" charset="0"/>
              <a:buChar char="•"/>
            </a:pPr>
            <a:endParaRPr lang="en-CA" sz="1400" dirty="0"/>
          </a:p>
          <a:p>
            <a:pPr marL="457886" lvl="1"/>
            <a:r>
              <a:rPr lang="en-CA" sz="1600" dirty="0"/>
              <a:t>a. they are contacted by people who appear to be, or who identify themselves as members of criminal organizations, radical groups, foreign intelligence organizations, or extremists; </a:t>
            </a:r>
          </a:p>
          <a:p>
            <a:pPr marL="744064" lvl="1" indent="-286179">
              <a:buFont typeface="Arial" panose="020B0604020202020204" pitchFamily="34" charset="0"/>
              <a:buChar char="•"/>
            </a:pPr>
            <a:endParaRPr lang="en-CA" sz="1600" dirty="0"/>
          </a:p>
          <a:p>
            <a:pPr marL="457886" lvl="1"/>
            <a:r>
              <a:rPr lang="en-CA" sz="1600" dirty="0"/>
              <a:t>b. any persons who display a persistent or an unusual interest in their work; or </a:t>
            </a:r>
          </a:p>
          <a:p>
            <a:pPr marL="744064" lvl="1" indent="-286179">
              <a:buFont typeface="Arial" panose="020B0604020202020204" pitchFamily="34" charset="0"/>
              <a:buChar char="•"/>
            </a:pPr>
            <a:endParaRPr lang="en-CA" sz="1600" dirty="0"/>
          </a:p>
          <a:p>
            <a:pPr marL="457886" lvl="1"/>
            <a:r>
              <a:rPr lang="en-CA" sz="1600" dirty="0"/>
              <a:t>c. they are directly invited (i.e. not through DND or CAF channels) to social or official events of foreign governments or groups known or reasonably suspected to conduct espionage against Canada or her allies.</a:t>
            </a:r>
          </a:p>
          <a:p>
            <a:endParaRPr lang="en-CA" dirty="0"/>
          </a:p>
        </p:txBody>
      </p:sp>
      <p:sp>
        <p:nvSpPr>
          <p:cNvPr id="4" name="Slide Number Placeholder 3"/>
          <p:cNvSpPr>
            <a:spLocks noGrp="1"/>
          </p:cNvSpPr>
          <p:nvPr>
            <p:ph type="sldNum" sz="quarter" idx="10"/>
          </p:nvPr>
        </p:nvSpPr>
        <p:spPr/>
        <p:txBody>
          <a:bodyPr/>
          <a:lstStyle/>
          <a:p>
            <a:pPr defTabSz="457886">
              <a:defRPr/>
            </a:pPr>
            <a:fld id="{89499CB5-5D6A-4C82-9393-CB964518F448}" type="slidenum">
              <a:rPr lang="en-CA">
                <a:solidFill>
                  <a:prstClr val="black"/>
                </a:solidFill>
                <a:latin typeface="Calibri" panose="020F0502020204030204"/>
              </a:rPr>
              <a:pPr defTabSz="457886">
                <a:defRPr/>
              </a:pPr>
              <a:t>5</a:t>
            </a:fld>
            <a:endParaRPr lang="en-CA">
              <a:solidFill>
                <a:prstClr val="black"/>
              </a:solidFill>
              <a:latin typeface="Calibri" panose="020F0502020204030204"/>
            </a:endParaRPr>
          </a:p>
        </p:txBody>
      </p:sp>
    </p:spTree>
    <p:extLst>
      <p:ext uri="{BB962C8B-B14F-4D97-AF65-F5344CB8AC3E}">
        <p14:creationId xmlns:p14="http://schemas.microsoft.com/office/powerpoint/2010/main" val="424028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Leaders are responsible to notice when there are changes in their personnel that constitute a security concern, raising concerns about their ability to be access sensitive information and materials.</a:t>
            </a:r>
            <a:endParaRPr lang="en-CA" dirty="0"/>
          </a:p>
          <a:p>
            <a:endParaRPr lang="en-CA" dirty="0"/>
          </a:p>
          <a:p>
            <a:r>
              <a:rPr lang="en-CA" dirty="0"/>
              <a:t>This list is not all inclusive and does not limit the chain of command to just this list.</a:t>
            </a:r>
          </a:p>
          <a:p>
            <a:pPr marL="572357" lvl="1" indent="-228943">
              <a:buAutoNum type="alphaLcPeriod"/>
            </a:pPr>
            <a:r>
              <a:rPr lang="en-CA" dirty="0"/>
              <a:t>any indication or suspicion that an individual is engaged in acts of espionage, subversion or sabotage;</a:t>
            </a:r>
          </a:p>
          <a:p>
            <a:pPr marL="572357" lvl="1" indent="-228943">
              <a:buAutoNum type="alphaLcPeriod"/>
            </a:pPr>
            <a:r>
              <a:rPr lang="en-CA" dirty="0"/>
              <a:t>an unauthorized or unreported association with nationals of, or travel to, regions or countries considered to be a high-risk for espionage;</a:t>
            </a:r>
          </a:p>
          <a:p>
            <a:pPr marL="572357" lvl="1" indent="-228943">
              <a:buAutoNum type="alphaLcPeriod"/>
            </a:pPr>
            <a:r>
              <a:rPr lang="en-CA" dirty="0"/>
              <a:t>a change in criminal record status (e.g. criminal conviction, suspension of a criminal record, other judicial prohibitions);</a:t>
            </a:r>
          </a:p>
          <a:p>
            <a:pPr marL="572357" lvl="1" indent="-228943">
              <a:buAutoNum type="alphaLcPeriod"/>
            </a:pPr>
            <a:r>
              <a:rPr lang="en-CA" dirty="0"/>
              <a:t>involvement with law enforcement (e.g. suspect in a criminal investigation, arrest);</a:t>
            </a:r>
          </a:p>
          <a:p>
            <a:pPr marL="572357" lvl="1" indent="-228943">
              <a:buAutoNum type="alphaLcPeriod"/>
            </a:pPr>
            <a:r>
              <a:rPr lang="en-CA" dirty="0"/>
              <a:t>association with criminals;</a:t>
            </a:r>
          </a:p>
          <a:p>
            <a:pPr marL="572357" lvl="1" indent="-228943">
              <a:buAutoNum type="alphaLcPeriod"/>
            </a:pPr>
            <a:r>
              <a:rPr lang="en-CA" dirty="0"/>
              <a:t>a change in domestic status, divorce or separation, which appears to be creating an unusually stressful situation;</a:t>
            </a:r>
          </a:p>
          <a:p>
            <a:pPr marL="572357" lvl="1" indent="-228943">
              <a:buAutoNum type="alphaLcPeriod"/>
            </a:pPr>
            <a:r>
              <a:rPr lang="en-CA" dirty="0"/>
              <a:t>drug or alcohol misuse;</a:t>
            </a:r>
          </a:p>
          <a:p>
            <a:pPr marL="572357" lvl="1" indent="-228943">
              <a:buAutoNum type="alphaLcPeriod"/>
            </a:pPr>
            <a:r>
              <a:rPr lang="en-CA" dirty="0"/>
              <a:t>sudden or marked changes in financial situation or expenditures (e.g. bankruptcy, unexpected wealth);</a:t>
            </a:r>
          </a:p>
          <a:p>
            <a:pPr marL="572357" lvl="1" indent="-228943">
              <a:buAutoNum type="alphaLcPeriod"/>
            </a:pPr>
            <a:r>
              <a:rPr lang="en-CA" dirty="0"/>
              <a:t>expressions of support for extremist views, actions or incidents, particularly when violence is advocated;</a:t>
            </a:r>
          </a:p>
          <a:p>
            <a:pPr marL="572357" lvl="1" indent="-228943">
              <a:buAutoNum type="alphaLcPeriod"/>
            </a:pPr>
            <a:r>
              <a:rPr lang="en-CA" dirty="0"/>
              <a:t>unexplained hostile behaviour or communication, or any indication of mental instability;</a:t>
            </a:r>
          </a:p>
          <a:p>
            <a:pPr marL="572357" lvl="1" indent="-228943">
              <a:buAutoNum type="alphaLcPeriod"/>
            </a:pPr>
            <a:r>
              <a:rPr lang="en-CA" dirty="0"/>
              <a:t>unexplained frequent absences;</a:t>
            </a:r>
          </a:p>
          <a:p>
            <a:pPr marL="572357" lvl="1" indent="-228943">
              <a:buAutoNum type="alphaLcPeriod"/>
            </a:pPr>
            <a:r>
              <a:rPr lang="en-CA" dirty="0"/>
              <a:t>indications of fraudulent activity;</a:t>
            </a:r>
          </a:p>
          <a:p>
            <a:pPr marL="572357" lvl="1" indent="-228943">
              <a:buAutoNum type="alphaLcPeriod"/>
            </a:pPr>
            <a:r>
              <a:rPr lang="en-CA" dirty="0"/>
              <a:t>disregard for safeguarding of sensitive information or assets (e.g. violations, breaches of security); or</a:t>
            </a:r>
          </a:p>
          <a:p>
            <a:pPr marL="572357" lvl="1" indent="-228943">
              <a:buAutoNum type="alphaLcPeriod"/>
            </a:pPr>
            <a:r>
              <a:rPr lang="en-CA" dirty="0"/>
              <a:t>persistent or unusual interest in, or attempts to gain access to, sensitive information, assets, resources or Defence facilities to which an individual has no work-related need to access.</a:t>
            </a:r>
          </a:p>
          <a:p>
            <a:endParaRPr lang="en-CA" dirty="0"/>
          </a:p>
        </p:txBody>
      </p:sp>
      <p:sp>
        <p:nvSpPr>
          <p:cNvPr id="4" name="Slide Number Placeholder 3"/>
          <p:cNvSpPr>
            <a:spLocks noGrp="1"/>
          </p:cNvSpPr>
          <p:nvPr>
            <p:ph type="sldNum" sz="quarter" idx="10"/>
          </p:nvPr>
        </p:nvSpPr>
        <p:spPr/>
        <p:txBody>
          <a:bodyPr/>
          <a:lstStyle/>
          <a:p>
            <a:fld id="{89499CB5-5D6A-4C82-9393-CB964518F448}" type="slidenum">
              <a:rPr lang="en-CA" smtClean="0"/>
              <a:t>6</a:t>
            </a:fld>
            <a:endParaRPr lang="en-CA"/>
          </a:p>
        </p:txBody>
      </p:sp>
    </p:spTree>
    <p:extLst>
      <p:ext uri="{BB962C8B-B14F-4D97-AF65-F5344CB8AC3E}">
        <p14:creationId xmlns:p14="http://schemas.microsoft.com/office/powerpoint/2010/main" val="285966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Changes to personal circumstances self reported or noticed by leadership could constitute a security concern and thus affect eligibility for holding a reliability status or security clearance. </a:t>
            </a:r>
          </a:p>
          <a:p>
            <a:endParaRPr lang="en-CA" dirty="0"/>
          </a:p>
          <a:p>
            <a:r>
              <a:rPr lang="en-CA" dirty="0"/>
              <a:t>Leaders must assess these security concerns and determine if there is no actual concern, if they should monitor the situation, if they should conduct a SI, initiate a Change of Circumstances report, and/or when there is belief that a criminal act has occurred contact the MP.  If you are contacting the MP on this subject you should be probably initiating a Change of Circumstances as well.</a:t>
            </a:r>
          </a:p>
          <a:p>
            <a:endParaRPr lang="en-CA" dirty="0"/>
          </a:p>
          <a:p>
            <a:pPr defTabSz="915772">
              <a:defRPr/>
            </a:pPr>
            <a:r>
              <a:rPr lang="en-CA" baseline="0" dirty="0"/>
              <a:t>COs, directors, and formation commanders may not revoke or suspend a clearance.  They can however, initiate a Change of Circumstances Report and may also deny access to sensitive materials, locations, and information, barring the individual from actively working with or around sensitive materials (discussed a little later in more detail).</a:t>
            </a:r>
          </a:p>
          <a:p>
            <a:endParaRPr lang="en-CA" dirty="0"/>
          </a:p>
          <a:p>
            <a:r>
              <a:rPr lang="en-CA" dirty="0"/>
              <a:t>PSSO </a:t>
            </a:r>
            <a:r>
              <a:rPr lang="en-CA" dirty="0">
                <a:sym typeface="Wingdings" panose="05000000000000000000" pitchFamily="2" charset="2"/>
              </a:rPr>
              <a:t></a:t>
            </a:r>
            <a:r>
              <a:rPr lang="en-CA" dirty="0"/>
              <a:t> Personnel Security Screening Office</a:t>
            </a:r>
          </a:p>
          <a:p>
            <a:endParaRPr lang="en-CA" dirty="0"/>
          </a:p>
          <a:p>
            <a:r>
              <a:rPr lang="en-CA" dirty="0"/>
              <a:t>The DND 4145 Change of Circumstances report is a very simple form, that when completed goes to the PSSO via email: ++DPSIM CCR - DSPGI RCS@VCDS </a:t>
            </a:r>
            <a:r>
              <a:rPr lang="en-CA" dirty="0" err="1"/>
              <a:t>DGDS@Ottawa-Hull</a:t>
            </a:r>
            <a:r>
              <a:rPr lang="en-CA" dirty="0"/>
              <a:t> </a:t>
            </a:r>
          </a:p>
        </p:txBody>
      </p:sp>
      <p:sp>
        <p:nvSpPr>
          <p:cNvPr id="4" name="Slide Number Placeholder 3"/>
          <p:cNvSpPr>
            <a:spLocks noGrp="1"/>
          </p:cNvSpPr>
          <p:nvPr>
            <p:ph type="sldNum" sz="quarter" idx="10"/>
          </p:nvPr>
        </p:nvSpPr>
        <p:spPr/>
        <p:txBody>
          <a:bodyPr/>
          <a:lstStyle/>
          <a:p>
            <a:fld id="{89499CB5-5D6A-4C82-9393-CB964518F448}" type="slidenum">
              <a:rPr lang="en-CA" smtClean="0"/>
              <a:t>7</a:t>
            </a:fld>
            <a:endParaRPr lang="en-CA"/>
          </a:p>
        </p:txBody>
      </p:sp>
    </p:spTree>
    <p:extLst>
      <p:ext uri="{BB962C8B-B14F-4D97-AF65-F5344CB8AC3E}">
        <p14:creationId xmlns:p14="http://schemas.microsoft.com/office/powerpoint/2010/main" val="6406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Upon uncovering adverse information that raises a reasonable security concern on an individual`s ability to safeguard information, assets, resources and facilities, a CO or director must determine if the individual must be denied access to any DND and CAF sensitive information, assets, resources and facilities, pending a review of the circumstances identified. The CO or director must state any restrictions to be adhered to by the individual on the Change of Circumstance Report (DND 4151). </a:t>
            </a:r>
          </a:p>
          <a:p>
            <a:endParaRPr lang="en-CA" dirty="0"/>
          </a:p>
          <a:p>
            <a:r>
              <a:rPr lang="en-CA" dirty="0"/>
              <a:t>Denial of access is a precautionary interim step, and must not be construed as a suspension, denial or revocation of a reliability status or security clearance</a:t>
            </a:r>
          </a:p>
          <a:p>
            <a:endParaRPr lang="en-CA" dirty="0"/>
          </a:p>
          <a:p>
            <a:r>
              <a:rPr lang="en-CA" dirty="0"/>
              <a:t>COs and directors may reinstate the individual's access as deemed appropriate, when the risk level is identified as low and after consultation with PSSO.</a:t>
            </a:r>
          </a:p>
          <a:p>
            <a:r>
              <a:rPr lang="en-CA" dirty="0"/>
              <a:t> </a:t>
            </a:r>
          </a:p>
          <a:p>
            <a:endParaRPr lang="en-CA" dirty="0"/>
          </a:p>
          <a:p>
            <a:r>
              <a:rPr lang="en-CA" dirty="0"/>
              <a:t>OPTIONAL:</a:t>
            </a:r>
            <a:br>
              <a:rPr lang="en-CA" dirty="0"/>
            </a:br>
            <a:endParaRPr lang="en-CA" dirty="0"/>
          </a:p>
          <a:p>
            <a:r>
              <a:rPr lang="en-CA" dirty="0"/>
              <a:t>When the PSSO receives information regarding an individual holding authorization to access SCI, which raises a reasonable security concern of their ability to safeguard information, assets, resources and facilities, and the individual has been denied access, the PSSO must notify the National Special Centre (NSC) Secretariat. Upon completion of the review where no security concerns remain, the PSSO will advise NSC Secretariat accordingly. </a:t>
            </a:r>
          </a:p>
          <a:p>
            <a:endParaRPr lang="en-CA" dirty="0"/>
          </a:p>
          <a:p>
            <a:r>
              <a:rPr lang="en-CA" dirty="0"/>
              <a:t>Note: In specific instances, the PSSO, under the authority of the DGDS, will direct that an individual is denied access until a full review of the concerns has been completed. Access to Sensitive Compartmented Information </a:t>
            </a:r>
          </a:p>
        </p:txBody>
      </p:sp>
      <p:sp>
        <p:nvSpPr>
          <p:cNvPr id="4" name="Slide Number Placeholder 3"/>
          <p:cNvSpPr>
            <a:spLocks noGrp="1"/>
          </p:cNvSpPr>
          <p:nvPr>
            <p:ph type="sldNum" sz="quarter" idx="10"/>
          </p:nvPr>
        </p:nvSpPr>
        <p:spPr/>
        <p:txBody>
          <a:bodyPr/>
          <a:lstStyle/>
          <a:p>
            <a:fld id="{89499CB5-5D6A-4C82-9393-CB964518F448}" type="slidenum">
              <a:rPr lang="en-CA" smtClean="0"/>
              <a:t>8</a:t>
            </a:fld>
            <a:endParaRPr lang="en-CA"/>
          </a:p>
        </p:txBody>
      </p:sp>
    </p:spTree>
    <p:extLst>
      <p:ext uri="{BB962C8B-B14F-4D97-AF65-F5344CB8AC3E}">
        <p14:creationId xmlns:p14="http://schemas.microsoft.com/office/powerpoint/2010/main" val="266525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Prepared facts to aid in discussion.</a:t>
            </a:r>
          </a:p>
          <a:p>
            <a:endParaRPr lang="en-CA" dirty="0"/>
          </a:p>
          <a:p>
            <a:r>
              <a:rPr lang="en-CA" dirty="0"/>
              <a:t>Both Maj Smith and Cpl </a:t>
            </a:r>
            <a:r>
              <a:rPr lang="en-CA" dirty="0" err="1"/>
              <a:t>Bloggins</a:t>
            </a:r>
            <a:r>
              <a:rPr lang="en-CA" dirty="0"/>
              <a:t> hold TOP SECRET Clearances.</a:t>
            </a:r>
          </a:p>
          <a:p>
            <a:endParaRPr lang="en-CA" dirty="0"/>
          </a:p>
          <a:p>
            <a:r>
              <a:rPr lang="en-CA" dirty="0"/>
              <a:t>Maj Smith has had no other incidents with law enforcement.</a:t>
            </a:r>
          </a:p>
          <a:p>
            <a:endParaRPr lang="en-CA" dirty="0"/>
          </a:p>
          <a:p>
            <a:r>
              <a:rPr lang="en-CA" dirty="0"/>
              <a:t>Part of Cpl </a:t>
            </a:r>
            <a:r>
              <a:rPr lang="en-CA" dirty="0" err="1"/>
              <a:t>Bloggins</a:t>
            </a:r>
            <a:r>
              <a:rPr lang="en-CA" dirty="0"/>
              <a:t> duties includes being the primary COMSEC custodian for the Base, including CF-18’s, and J2.</a:t>
            </a:r>
          </a:p>
          <a:p>
            <a:endParaRPr lang="en-CA" dirty="0"/>
          </a:p>
          <a:p>
            <a:r>
              <a:rPr lang="en-CA" dirty="0"/>
              <a:t>When the MP interview Cpl </a:t>
            </a:r>
            <a:r>
              <a:rPr lang="en-CA" dirty="0" err="1"/>
              <a:t>Bloggins</a:t>
            </a:r>
            <a:r>
              <a:rPr lang="en-CA" dirty="0"/>
              <a:t> it is discovered that he has become addicted to Oxytocin after an injury on deployment and is selling IT equipment to pay for his addiction.</a:t>
            </a:r>
          </a:p>
        </p:txBody>
      </p:sp>
      <p:sp>
        <p:nvSpPr>
          <p:cNvPr id="4" name="Slide Number Placeholder 3"/>
          <p:cNvSpPr>
            <a:spLocks noGrp="1"/>
          </p:cNvSpPr>
          <p:nvPr>
            <p:ph type="sldNum" sz="quarter" idx="5"/>
          </p:nvPr>
        </p:nvSpPr>
        <p:spPr/>
        <p:txBody>
          <a:bodyPr/>
          <a:lstStyle/>
          <a:p>
            <a:fld id="{89499CB5-5D6A-4C82-9393-CB964518F448}" type="slidenum">
              <a:rPr lang="en-CA" smtClean="0"/>
              <a:t>9</a:t>
            </a:fld>
            <a:endParaRPr lang="en-CA"/>
          </a:p>
        </p:txBody>
      </p:sp>
    </p:spTree>
    <p:extLst>
      <p:ext uri="{BB962C8B-B14F-4D97-AF65-F5344CB8AC3E}">
        <p14:creationId xmlns:p14="http://schemas.microsoft.com/office/powerpoint/2010/main" val="2298808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82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D81A-25A2-3CE7-81DD-43975B11871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8FC80B7-7240-8746-884F-DA687F65EA60}"/>
              </a:ext>
            </a:extLst>
          </p:cNvPr>
          <p:cNvSpPr>
            <a:spLocks noGrp="1"/>
          </p:cNvSpPr>
          <p:nvPr>
            <p:ph type="dt" sz="half" idx="10"/>
          </p:nvPr>
        </p:nvSpPr>
        <p:spPr/>
        <p:txBody>
          <a:bodyPr/>
          <a:lstStyle/>
          <a:p>
            <a:fld id="{48A87A34-81AB-432B-8DAE-1953F412C126}" type="datetimeFigureOut">
              <a:rPr lang="en-US" smtClean="0"/>
              <a:t>9/10/2024</a:t>
            </a:fld>
            <a:endParaRPr lang="en-US" dirty="0"/>
          </a:p>
        </p:txBody>
      </p:sp>
      <p:sp>
        <p:nvSpPr>
          <p:cNvPr id="4" name="Footer Placeholder 3">
            <a:extLst>
              <a:ext uri="{FF2B5EF4-FFF2-40B4-BE49-F238E27FC236}">
                <a16:creationId xmlns:a16="http://schemas.microsoft.com/office/drawing/2014/main" id="{85B95E7D-BF0C-9F90-475B-DCBCB50609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91D9EF8-635E-3081-CEE0-D823CE4ADE9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162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D986B-6989-2BCC-80A3-D278086F4329}"/>
              </a:ext>
            </a:extLst>
          </p:cNvPr>
          <p:cNvSpPr>
            <a:spLocks noGrp="1"/>
          </p:cNvSpPr>
          <p:nvPr>
            <p:ph type="dt" sz="half" idx="10"/>
          </p:nvPr>
        </p:nvSpPr>
        <p:spPr/>
        <p:txBody>
          <a:bodyPr/>
          <a:lstStyle/>
          <a:p>
            <a:fld id="{48A87A34-81AB-432B-8DAE-1953F412C126}" type="datetimeFigureOut">
              <a:rPr lang="en-US" smtClean="0"/>
              <a:t>9/10/2024</a:t>
            </a:fld>
            <a:endParaRPr lang="en-US" dirty="0"/>
          </a:p>
        </p:txBody>
      </p:sp>
      <p:sp>
        <p:nvSpPr>
          <p:cNvPr id="3" name="Footer Placeholder 2">
            <a:extLst>
              <a:ext uri="{FF2B5EF4-FFF2-40B4-BE49-F238E27FC236}">
                <a16:creationId xmlns:a16="http://schemas.microsoft.com/office/drawing/2014/main" id="{8B2C21BF-F160-485E-89FB-183C865799F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0E5763A-7DCA-8B3A-B991-680A33055F9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6465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5531-636B-E4FE-A3CB-92F4FCEFB0C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8265716-1498-0510-E55C-5FC36825A7C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EF855E7-D4E2-5E63-EE22-A587A545565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3F348BB-1DDE-1F43-FE59-4697A2C4B710}"/>
              </a:ext>
            </a:extLst>
          </p:cNvPr>
          <p:cNvSpPr>
            <a:spLocks noGrp="1"/>
          </p:cNvSpPr>
          <p:nvPr>
            <p:ph type="dt" sz="half" idx="10"/>
          </p:nvPr>
        </p:nvSpPr>
        <p:spPr/>
        <p:txBody>
          <a:bodyPr/>
          <a:lstStyle/>
          <a:p>
            <a:fld id="{48A87A34-81AB-432B-8DAE-1953F412C126}" type="datetimeFigureOut">
              <a:rPr lang="en-US" smtClean="0"/>
              <a:t>9/10/2024</a:t>
            </a:fld>
            <a:endParaRPr lang="en-US" dirty="0"/>
          </a:p>
        </p:txBody>
      </p:sp>
      <p:sp>
        <p:nvSpPr>
          <p:cNvPr id="6" name="Footer Placeholder 5">
            <a:extLst>
              <a:ext uri="{FF2B5EF4-FFF2-40B4-BE49-F238E27FC236}">
                <a16:creationId xmlns:a16="http://schemas.microsoft.com/office/drawing/2014/main" id="{65B8F554-92FB-4D71-36E9-D511262298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55F18B-3570-D54E-AFDB-7DB092CF133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1535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E9FA-479C-AAB7-BFAD-BE284A55122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56A88D0-797B-AD4A-111E-0A0E28FF75A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DDF9F65C-6268-E1FB-B0B9-BB621C25343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DF33A1-566B-91EA-EDCF-D32A4835A2B9}"/>
              </a:ext>
            </a:extLst>
          </p:cNvPr>
          <p:cNvSpPr>
            <a:spLocks noGrp="1"/>
          </p:cNvSpPr>
          <p:nvPr>
            <p:ph type="dt" sz="half" idx="10"/>
          </p:nvPr>
        </p:nvSpPr>
        <p:spPr/>
        <p:txBody>
          <a:bodyPr/>
          <a:lstStyle/>
          <a:p>
            <a:fld id="{48A87A34-81AB-432B-8DAE-1953F412C126}" type="datetimeFigureOut">
              <a:rPr lang="en-US" smtClean="0"/>
              <a:pPr/>
              <a:t>9/10/2024</a:t>
            </a:fld>
            <a:endParaRPr lang="en-US" dirty="0"/>
          </a:p>
        </p:txBody>
      </p:sp>
      <p:sp>
        <p:nvSpPr>
          <p:cNvPr id="6" name="Footer Placeholder 5">
            <a:extLst>
              <a:ext uri="{FF2B5EF4-FFF2-40B4-BE49-F238E27FC236}">
                <a16:creationId xmlns:a16="http://schemas.microsoft.com/office/drawing/2014/main" id="{30827F52-1C0A-AF0D-205C-DC2B6D571F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C0A7E8-864C-FD2B-842C-A7C57C73BAF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062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DC4B-D951-CD29-411F-BC573B7C214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96FA867-1F08-D313-3AC2-4C20FF9B2F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1EC8A6-494E-348B-56BA-7D03C9470C0F}"/>
              </a:ext>
            </a:extLst>
          </p:cNvPr>
          <p:cNvSpPr>
            <a:spLocks noGrp="1"/>
          </p:cNvSpPr>
          <p:nvPr>
            <p:ph type="dt" sz="half" idx="10"/>
          </p:nvPr>
        </p:nvSpPr>
        <p:spPr/>
        <p:txBody>
          <a:bodyPr/>
          <a:lstStyle/>
          <a:p>
            <a:fld id="{48A87A34-81AB-432B-8DAE-1953F412C126}" type="datetimeFigureOut">
              <a:rPr lang="en-US" smtClean="0"/>
              <a:t>9/10/2024</a:t>
            </a:fld>
            <a:endParaRPr lang="en-US" dirty="0"/>
          </a:p>
        </p:txBody>
      </p:sp>
      <p:sp>
        <p:nvSpPr>
          <p:cNvPr id="5" name="Footer Placeholder 4">
            <a:extLst>
              <a:ext uri="{FF2B5EF4-FFF2-40B4-BE49-F238E27FC236}">
                <a16:creationId xmlns:a16="http://schemas.microsoft.com/office/drawing/2014/main" id="{05F0866C-C388-159F-9415-ECF4B180E2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A28696-CF44-B700-E636-353F77B61D9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940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DDF14-E934-4196-734C-D66465265532}"/>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5BAAC55-0778-272E-2728-E97E00CC8FB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79647F6-56BA-A69C-DCD2-91C38BDC72A4}"/>
              </a:ext>
            </a:extLst>
          </p:cNvPr>
          <p:cNvSpPr>
            <a:spLocks noGrp="1"/>
          </p:cNvSpPr>
          <p:nvPr>
            <p:ph type="dt" sz="half" idx="10"/>
          </p:nvPr>
        </p:nvSpPr>
        <p:spPr/>
        <p:txBody>
          <a:bodyPr/>
          <a:lstStyle/>
          <a:p>
            <a:fld id="{48A87A34-81AB-432B-8DAE-1953F412C126}" type="datetimeFigureOut">
              <a:rPr lang="en-US" smtClean="0"/>
              <a:t>9/10/2024</a:t>
            </a:fld>
            <a:endParaRPr lang="en-US" dirty="0"/>
          </a:p>
        </p:txBody>
      </p:sp>
      <p:sp>
        <p:nvSpPr>
          <p:cNvPr id="5" name="Footer Placeholder 4">
            <a:extLst>
              <a:ext uri="{FF2B5EF4-FFF2-40B4-BE49-F238E27FC236}">
                <a16:creationId xmlns:a16="http://schemas.microsoft.com/office/drawing/2014/main" id="{75ABE075-2AF7-5869-79E6-D865B7418C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7CA16D-9929-D3C7-3FE9-A0A08CF8121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3834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86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1500" y="58738"/>
            <a:ext cx="7886700" cy="993775"/>
          </a:xfrm>
          <a:prstGeom prst="rect">
            <a:avLst/>
          </a:prstGeom>
        </p:spPr>
        <p:txBody>
          <a:bodyPr/>
          <a:lstStyle>
            <a:lvl1pPr>
              <a:defRPr sz="2800">
                <a:solidFill>
                  <a:schemeClr val="bg1"/>
                </a:solidFill>
              </a:defRPr>
            </a:lvl1pPr>
          </a:lstStyle>
          <a:p>
            <a:r>
              <a:rPr lang="en-US"/>
              <a:t>Click to edit Master title style</a:t>
            </a:r>
            <a:endParaRPr lang="en-CA"/>
          </a:p>
        </p:txBody>
      </p:sp>
      <p:sp>
        <p:nvSpPr>
          <p:cNvPr id="5" name="TextBox 4"/>
          <p:cNvSpPr txBox="1"/>
          <p:nvPr userDrawn="1"/>
        </p:nvSpPr>
        <p:spPr>
          <a:xfrm>
            <a:off x="571500" y="1282700"/>
            <a:ext cx="7886700" cy="1015663"/>
          </a:xfrm>
          <a:prstGeom prst="rect">
            <a:avLst/>
          </a:prstGeom>
          <a:noFill/>
        </p:spPr>
        <p:txBody>
          <a:bodyPr wrap="square" rtlCol="0">
            <a:spAutoFit/>
          </a:bodyPr>
          <a:lstStyle/>
          <a:p>
            <a:pPr marL="285750" indent="-285750">
              <a:buFont typeface="Arial" panose="020B0604020202020204" pitchFamily="34" charset="0"/>
              <a:buChar char="•"/>
            </a:pPr>
            <a:r>
              <a:rPr lang="en-CA"/>
              <a:t>1</a:t>
            </a:r>
          </a:p>
          <a:p>
            <a:pPr marL="539750" lvl="1" indent="-273050">
              <a:buFont typeface="Arial" panose="020B0604020202020204" pitchFamily="34" charset="0"/>
              <a:buChar char="•"/>
            </a:pPr>
            <a:r>
              <a:rPr lang="en-CA" sz="1400"/>
              <a:t>A</a:t>
            </a:r>
          </a:p>
          <a:p>
            <a:pPr marL="539750" lvl="1" indent="-273050" algn="l" defTabSz="457200" rtl="0" eaLnBrk="1" latinLnBrk="0" hangingPunct="1">
              <a:buFont typeface="Arial" panose="020B0604020202020204" pitchFamily="34" charset="0"/>
              <a:buChar char="•"/>
            </a:pPr>
            <a:r>
              <a:rPr lang="en-CA" sz="1400" kern="1200">
                <a:solidFill>
                  <a:schemeClr val="tx1"/>
                </a:solidFill>
                <a:latin typeface="+mn-lt"/>
                <a:ea typeface="+mn-ea"/>
                <a:cs typeface="+mn-cs"/>
              </a:rPr>
              <a:t>B</a:t>
            </a:r>
          </a:p>
          <a:p>
            <a:pPr marL="742950" lvl="1" indent="-285750">
              <a:buFont typeface="Arial" panose="020B0604020202020204" pitchFamily="34" charset="0"/>
              <a:buChar char="•"/>
            </a:pPr>
            <a:endParaRPr lang="en-CA" sz="1400"/>
          </a:p>
        </p:txBody>
      </p:sp>
    </p:spTree>
    <p:extLst>
      <p:ext uri="{BB962C8B-B14F-4D97-AF65-F5344CB8AC3E}">
        <p14:creationId xmlns:p14="http://schemas.microsoft.com/office/powerpoint/2010/main" val="163536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62865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57200" y="1257300"/>
            <a:ext cx="8229600" cy="3200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2587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38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A5E5-09FB-5052-96CD-9BBB8E57E5C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42B1A28A-C40E-B164-17E3-70724573641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6EB0989-5854-2E50-1524-469B8902325D}"/>
              </a:ext>
            </a:extLst>
          </p:cNvPr>
          <p:cNvSpPr>
            <a:spLocks noGrp="1"/>
          </p:cNvSpPr>
          <p:nvPr>
            <p:ph type="dt" sz="half" idx="10"/>
          </p:nvPr>
        </p:nvSpPr>
        <p:spPr/>
        <p:txBody>
          <a:bodyPr/>
          <a:lstStyle/>
          <a:p>
            <a:fld id="{48A87A34-81AB-432B-8DAE-1953F412C126}" type="datetimeFigureOut">
              <a:rPr lang="en-US" smtClean="0"/>
              <a:t>9/10/2024</a:t>
            </a:fld>
            <a:endParaRPr lang="en-US" dirty="0"/>
          </a:p>
        </p:txBody>
      </p:sp>
      <p:sp>
        <p:nvSpPr>
          <p:cNvPr id="5" name="Footer Placeholder 4">
            <a:extLst>
              <a:ext uri="{FF2B5EF4-FFF2-40B4-BE49-F238E27FC236}">
                <a16:creationId xmlns:a16="http://schemas.microsoft.com/office/drawing/2014/main" id="{E1EA0715-453F-8F58-B7B8-A0A0B26AF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3A1B1F-E1A2-2955-DDBE-D843662BB39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419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872F6-BCF5-2F95-E999-F4AEE7BEE65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02297C4-4FA5-38BF-1478-E8005A34E8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4E442AF-0FC9-7718-640C-B4311B55382D}"/>
              </a:ext>
            </a:extLst>
          </p:cNvPr>
          <p:cNvSpPr>
            <a:spLocks noGrp="1"/>
          </p:cNvSpPr>
          <p:nvPr>
            <p:ph type="dt" sz="half" idx="10"/>
          </p:nvPr>
        </p:nvSpPr>
        <p:spPr/>
        <p:txBody>
          <a:bodyPr/>
          <a:lstStyle/>
          <a:p>
            <a:fld id="{48A87A34-81AB-432B-8DAE-1953F412C126}" type="datetimeFigureOut">
              <a:rPr lang="en-US" smtClean="0"/>
              <a:t>9/10/2024</a:t>
            </a:fld>
            <a:endParaRPr lang="en-US" dirty="0"/>
          </a:p>
        </p:txBody>
      </p:sp>
      <p:sp>
        <p:nvSpPr>
          <p:cNvPr id="5" name="Footer Placeholder 4">
            <a:extLst>
              <a:ext uri="{FF2B5EF4-FFF2-40B4-BE49-F238E27FC236}">
                <a16:creationId xmlns:a16="http://schemas.microsoft.com/office/drawing/2014/main" id="{6E8916C9-0803-CA45-98CB-1199A68A91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E88A0C-55F6-7DEA-216B-F3CC8AACCF6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431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BB7D-FF1D-8864-A77F-80C007F0575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5A5024F-A000-AA97-69F1-D2B0C65A271C}"/>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9C9914-2301-E549-3D05-09A2C0444373}"/>
              </a:ext>
            </a:extLst>
          </p:cNvPr>
          <p:cNvSpPr>
            <a:spLocks noGrp="1"/>
          </p:cNvSpPr>
          <p:nvPr>
            <p:ph type="dt" sz="half" idx="10"/>
          </p:nvPr>
        </p:nvSpPr>
        <p:spPr/>
        <p:txBody>
          <a:bodyPr/>
          <a:lstStyle/>
          <a:p>
            <a:fld id="{48A87A34-81AB-432B-8DAE-1953F412C126}" type="datetimeFigureOut">
              <a:rPr lang="en-US" smtClean="0"/>
              <a:t>9/10/2024</a:t>
            </a:fld>
            <a:endParaRPr lang="en-US" dirty="0"/>
          </a:p>
        </p:txBody>
      </p:sp>
      <p:sp>
        <p:nvSpPr>
          <p:cNvPr id="5" name="Footer Placeholder 4">
            <a:extLst>
              <a:ext uri="{FF2B5EF4-FFF2-40B4-BE49-F238E27FC236}">
                <a16:creationId xmlns:a16="http://schemas.microsoft.com/office/drawing/2014/main" id="{A52F8C4D-2F2C-9DF3-7794-F3BF7E5F6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8F3F32-C2CF-BB3D-A86B-7BF8CDCEB4B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4550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ED34-3E72-BE81-1E39-2481DDD9F1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20B6034-64CB-1EEE-4B55-299B48B3728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58F8A24-BD65-0042-6F23-7C84948BE7D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C591ECA-E439-1C55-BE4F-5CC9E92CB3DD}"/>
              </a:ext>
            </a:extLst>
          </p:cNvPr>
          <p:cNvSpPr>
            <a:spLocks noGrp="1"/>
          </p:cNvSpPr>
          <p:nvPr>
            <p:ph type="dt" sz="half" idx="10"/>
          </p:nvPr>
        </p:nvSpPr>
        <p:spPr/>
        <p:txBody>
          <a:bodyPr/>
          <a:lstStyle/>
          <a:p>
            <a:fld id="{48A87A34-81AB-432B-8DAE-1953F412C126}" type="datetimeFigureOut">
              <a:rPr lang="en-US" smtClean="0"/>
              <a:t>9/10/2024</a:t>
            </a:fld>
            <a:endParaRPr lang="en-US" dirty="0"/>
          </a:p>
        </p:txBody>
      </p:sp>
      <p:sp>
        <p:nvSpPr>
          <p:cNvPr id="6" name="Footer Placeholder 5">
            <a:extLst>
              <a:ext uri="{FF2B5EF4-FFF2-40B4-BE49-F238E27FC236}">
                <a16:creationId xmlns:a16="http://schemas.microsoft.com/office/drawing/2014/main" id="{82C92AD4-3A7A-3F20-9D86-75D11B939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E35990-CB3B-665C-94B7-312962D993A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307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B88F-FDAC-3CDB-087F-A17D8E519F66}"/>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646B5CF-2C15-DE37-05FB-200D8887C9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FAE44B1-C4FB-146E-7549-82C8A2353F3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71C7EA0-A2FD-177B-FAAC-1F867B87997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D9411-FF13-5448-E291-531AA597981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DC88C48-5486-E4CA-0DA0-336E0E12FCFF}"/>
              </a:ext>
            </a:extLst>
          </p:cNvPr>
          <p:cNvSpPr>
            <a:spLocks noGrp="1"/>
          </p:cNvSpPr>
          <p:nvPr>
            <p:ph type="dt" sz="half" idx="10"/>
          </p:nvPr>
        </p:nvSpPr>
        <p:spPr/>
        <p:txBody>
          <a:bodyPr/>
          <a:lstStyle/>
          <a:p>
            <a:fld id="{48A87A34-81AB-432B-8DAE-1953F412C126}" type="datetimeFigureOut">
              <a:rPr lang="en-US" smtClean="0"/>
              <a:t>9/10/2024</a:t>
            </a:fld>
            <a:endParaRPr lang="en-US" dirty="0"/>
          </a:p>
        </p:txBody>
      </p:sp>
      <p:sp>
        <p:nvSpPr>
          <p:cNvPr id="8" name="Footer Placeholder 7">
            <a:extLst>
              <a:ext uri="{FF2B5EF4-FFF2-40B4-BE49-F238E27FC236}">
                <a16:creationId xmlns:a16="http://schemas.microsoft.com/office/drawing/2014/main" id="{37B9AC82-C106-B3ED-2B90-02480244239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6E51191-D28A-F490-12E9-E0E9C5E4B59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8536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9" name="Picture 8" descr="Canada BLACK.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1120" y="4617174"/>
            <a:ext cx="975360" cy="233210"/>
          </a:xfrm>
          <a:prstGeom prst="rect">
            <a:avLst/>
          </a:prstGeom>
        </p:spPr>
      </p:pic>
      <p:pic>
        <p:nvPicPr>
          <p:cNvPr id="2" name="Picture 1" descr="PowerPoint 16x9_Banners_VCDS_EN.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1335024"/>
          </a:xfrm>
          <a:prstGeom prst="rect">
            <a:avLst/>
          </a:prstGeom>
        </p:spPr>
      </p:pic>
    </p:spTree>
    <p:extLst>
      <p:ext uri="{BB962C8B-B14F-4D97-AF65-F5344CB8AC3E}">
        <p14:creationId xmlns:p14="http://schemas.microsoft.com/office/powerpoint/2010/main" val="63050770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6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SLIDE-Vice Chief of the Defence Staff.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944880"/>
          </a:xfrm>
          <a:prstGeom prst="rect">
            <a:avLst/>
          </a:prstGeom>
        </p:spPr>
      </p:pic>
    </p:spTree>
    <p:extLst>
      <p:ext uri="{BB962C8B-B14F-4D97-AF65-F5344CB8AC3E}">
        <p14:creationId xmlns:p14="http://schemas.microsoft.com/office/powerpoint/2010/main" val="2954256209"/>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946DA0-A23B-F13F-B04C-0A4D3D13454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8AA0C3B-6817-4DEC-E49E-E3CCC9D8F29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80FDB17-49A1-5A30-7325-70C50C28456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E5E6A815-4C1A-4037-9C32-CAE71B4AE3A2}" type="datetimeFigureOut">
              <a:rPr lang="en-CA" smtClean="0"/>
              <a:t>2024-09-10</a:t>
            </a:fld>
            <a:endParaRPr lang="en-CA"/>
          </a:p>
        </p:txBody>
      </p:sp>
      <p:sp>
        <p:nvSpPr>
          <p:cNvPr id="5" name="Footer Placeholder 4">
            <a:extLst>
              <a:ext uri="{FF2B5EF4-FFF2-40B4-BE49-F238E27FC236}">
                <a16:creationId xmlns:a16="http://schemas.microsoft.com/office/drawing/2014/main" id="{47ABF3C5-2253-7D15-6FE7-0CF7F301B75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3E26A2C8-6632-64A2-FB0A-62FBB20B5AF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3BB90050-76CF-4E7C-8421-CD20C8179A51}" type="slidenum">
              <a:rPr lang="en-CA" smtClean="0"/>
              <a:t>‹#›</a:t>
            </a:fld>
            <a:endParaRPr lang="en-CA"/>
          </a:p>
        </p:txBody>
      </p:sp>
      <p:pic>
        <p:nvPicPr>
          <p:cNvPr id="7" name="Picture 6" descr="SLIDE-Vice Chief of the Defence Staff.png">
            <a:extLst>
              <a:ext uri="{FF2B5EF4-FFF2-40B4-BE49-F238E27FC236}">
                <a16:creationId xmlns:a16="http://schemas.microsoft.com/office/drawing/2014/main" id="{3BF22C88-BF25-085E-C04D-FDC8900803E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944880"/>
          </a:xfrm>
          <a:prstGeom prst="rect">
            <a:avLst/>
          </a:prstGeom>
        </p:spPr>
      </p:pic>
    </p:spTree>
    <p:extLst>
      <p:ext uri="{BB962C8B-B14F-4D97-AF65-F5344CB8AC3E}">
        <p14:creationId xmlns:p14="http://schemas.microsoft.com/office/powerpoint/2010/main" val="38088756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intranet.mil.ca/en/health-safety-security/security-policies-ndsod.page"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31.jpe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0" y="1197927"/>
            <a:ext cx="9144000" cy="804069"/>
          </a:xfrm>
          <a:prstGeom prst="rect">
            <a:avLst/>
          </a:prstGeom>
        </p:spPr>
        <p:txBody>
          <a:bodyPr lIns="91440" tIns="45720" rIns="91440" bIns="45720" anchor="t">
            <a:normAutofit fontScale="90000"/>
          </a:bodyPr>
          <a:lstStyle/>
          <a:p>
            <a:r>
              <a:rPr lang="en-US" dirty="0">
                <a:solidFill>
                  <a:srgbClr val="1F201E"/>
                </a:solidFill>
              </a:rPr>
              <a:t>Change of Circumstances</a:t>
            </a:r>
            <a:br>
              <a:rPr lang="en-US" dirty="0">
                <a:solidFill>
                  <a:srgbClr val="1F201E"/>
                </a:solidFill>
              </a:rPr>
            </a:br>
            <a:r>
              <a:rPr lang="en-US" dirty="0">
                <a:solidFill>
                  <a:srgbClr val="1F201E"/>
                </a:solidFill>
              </a:rPr>
              <a:t>Brief</a:t>
            </a:r>
          </a:p>
        </p:txBody>
      </p:sp>
      <p:sp>
        <p:nvSpPr>
          <p:cNvPr id="7" name="Subtitle 6"/>
          <p:cNvSpPr>
            <a:spLocks noGrp="1"/>
          </p:cNvSpPr>
          <p:nvPr>
            <p:ph type="subTitle" idx="4294967295"/>
          </p:nvPr>
        </p:nvSpPr>
        <p:spPr>
          <a:xfrm>
            <a:off x="685800" y="3119279"/>
            <a:ext cx="7772400" cy="1314450"/>
          </a:xfrm>
          <a:prstGeom prst="rect">
            <a:avLst/>
          </a:prstGeom>
        </p:spPr>
        <p:txBody>
          <a:bodyPr>
            <a:normAutofit/>
          </a:bodyPr>
          <a:lstStyle/>
          <a:p>
            <a:pPr marL="0" indent="0" algn="ctr">
              <a:buNone/>
            </a:pPr>
            <a:r>
              <a:rPr lang="en-US" sz="2400" dirty="0">
                <a:solidFill>
                  <a:srgbClr val="1F201E"/>
                </a:solidFill>
              </a:rPr>
              <a:t>
</a:t>
            </a:r>
            <a:endParaRPr lang="en-US" sz="2400" b="0" i="0" dirty="0">
              <a:solidFill>
                <a:srgbClr val="1F201E"/>
              </a:solidFill>
              <a:latin typeface="Arial"/>
              <a:ea typeface="Arial"/>
              <a:cs typeface="Arial"/>
            </a:endParaRPr>
          </a:p>
        </p:txBody>
      </p:sp>
      <p:sp>
        <p:nvSpPr>
          <p:cNvPr id="8" name="TextBox 3"/>
          <p:cNvSpPr txBox="1">
            <a:spLocks noChangeArrowheads="1"/>
          </p:cNvSpPr>
          <p:nvPr/>
        </p:nvSpPr>
        <p:spPr bwMode="auto">
          <a:xfrm>
            <a:off x="889604" y="863492"/>
            <a:ext cx="432117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x-none" sz="1000" b="1">
                <a:solidFill>
                  <a:srgbClr val="2A2B29"/>
                </a:solidFill>
              </a:rPr>
              <a:t>Canadian Forces Military Police Group  </a:t>
            </a:r>
            <a:endParaRPr lang="en-US" altLang="x-none" sz="1000" b="1">
              <a:solidFill>
                <a:srgbClr val="2A2B29"/>
              </a:solidFill>
            </a:endParaRPr>
          </a:p>
        </p:txBody>
      </p:sp>
      <p:sp>
        <p:nvSpPr>
          <p:cNvPr id="9" name="TextBox 4"/>
          <p:cNvSpPr txBox="1">
            <a:spLocks noChangeArrowheads="1"/>
          </p:cNvSpPr>
          <p:nvPr/>
        </p:nvSpPr>
        <p:spPr bwMode="auto">
          <a:xfrm>
            <a:off x="889605" y="683065"/>
            <a:ext cx="4321174"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x-none" sz="700" b="1">
                <a:solidFill>
                  <a:schemeClr val="bg1"/>
                </a:solidFill>
              </a:rPr>
              <a:t>VICE CHIEF OF THE DEFENCE STAFF</a:t>
            </a:r>
          </a:p>
        </p:txBody>
      </p:sp>
      <p:sp>
        <p:nvSpPr>
          <p:cNvPr id="10" name="Title 5"/>
          <p:cNvSpPr txBox="1">
            <a:spLocks/>
          </p:cNvSpPr>
          <p:nvPr/>
        </p:nvSpPr>
        <p:spPr>
          <a:xfrm>
            <a:off x="3106" y="2699656"/>
            <a:ext cx="9144000" cy="799324"/>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1F201E"/>
                </a:solidFill>
                <a:cs typeface="Calibri"/>
              </a:rPr>
              <a:t>Commander Air Force Military Police Group</a:t>
            </a:r>
          </a:p>
          <a:p>
            <a:r>
              <a:rPr lang="en-US" sz="3000" dirty="0">
                <a:solidFill>
                  <a:srgbClr val="1F201E"/>
                </a:solidFill>
                <a:cs typeface="Calibri"/>
              </a:rPr>
              <a:t>LCol </a:t>
            </a:r>
            <a:r>
              <a:rPr lang="en-US" sz="3000" dirty="0" err="1">
                <a:solidFill>
                  <a:srgbClr val="1F201E"/>
                </a:solidFill>
                <a:cs typeface="Calibri"/>
              </a:rPr>
              <a:t>Wuskynyk</a:t>
            </a:r>
            <a:r>
              <a:rPr lang="en-US" sz="3000" dirty="0">
                <a:solidFill>
                  <a:srgbClr val="1F201E"/>
                </a:solidFill>
                <a:cs typeface="Calibri"/>
              </a:rPr>
              <a:t> </a:t>
            </a:r>
          </a:p>
        </p:txBody>
      </p:sp>
      <p:sp>
        <p:nvSpPr>
          <p:cNvPr id="11" name="Title 5"/>
          <p:cNvSpPr txBox="1">
            <a:spLocks/>
          </p:cNvSpPr>
          <p:nvPr/>
        </p:nvSpPr>
        <p:spPr>
          <a:xfrm>
            <a:off x="-4" y="4092449"/>
            <a:ext cx="9144000" cy="341280"/>
          </a:xfrm>
          <a:prstGeom prst="rect">
            <a:avLst/>
          </a:prstGeom>
        </p:spPr>
        <p:txBody>
          <a:bodyPr lIns="91440" tIns="45720" rIns="91440" bIns="45720" anchor="t">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1F201E"/>
                </a:solidFill>
              </a:rPr>
              <a:t>3 September 2024</a:t>
            </a:r>
          </a:p>
          <a:p>
            <a:r>
              <a:rPr lang="en-US" sz="1800" dirty="0">
                <a:solidFill>
                  <a:srgbClr val="1F201E"/>
                </a:solidFill>
              </a:rPr>
              <a:t>Prepared by Maj Barnes</a:t>
            </a:r>
          </a:p>
        </p:txBody>
      </p:sp>
    </p:spTree>
    <p:extLst>
      <p:ext uri="{BB962C8B-B14F-4D97-AF65-F5344CB8AC3E}">
        <p14:creationId xmlns:p14="http://schemas.microsoft.com/office/powerpoint/2010/main" val="417290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7FE88-297F-A903-567A-E5605A138B1A}"/>
              </a:ext>
            </a:extLst>
          </p:cNvPr>
          <p:cNvSpPr txBox="1">
            <a:spLocks/>
          </p:cNvSpPr>
          <p:nvPr/>
        </p:nvSpPr>
        <p:spPr>
          <a:xfrm>
            <a:off x="0" y="119063"/>
            <a:ext cx="8229600" cy="6286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CA" sz="3600" dirty="0">
                <a:solidFill>
                  <a:schemeClr val="bg1"/>
                </a:solidFill>
              </a:rPr>
              <a:t>Scenarios</a:t>
            </a:r>
          </a:p>
        </p:txBody>
      </p:sp>
      <p:sp>
        <p:nvSpPr>
          <p:cNvPr id="3" name="TextBox 2">
            <a:extLst>
              <a:ext uri="{FF2B5EF4-FFF2-40B4-BE49-F238E27FC236}">
                <a16:creationId xmlns:a16="http://schemas.microsoft.com/office/drawing/2014/main" id="{585E8CE7-7F6D-5A68-29DD-2D19C642ECE2}"/>
              </a:ext>
            </a:extLst>
          </p:cNvPr>
          <p:cNvSpPr txBox="1"/>
          <p:nvPr/>
        </p:nvSpPr>
        <p:spPr>
          <a:xfrm>
            <a:off x="553673" y="757498"/>
            <a:ext cx="3657600" cy="1477328"/>
          </a:xfrm>
          <a:prstGeom prst="rect">
            <a:avLst/>
          </a:prstGeom>
          <a:noFill/>
        </p:spPr>
        <p:txBody>
          <a:bodyPr wrap="square" rtlCol="0">
            <a:spAutoFit/>
          </a:bodyPr>
          <a:lstStyle/>
          <a:p>
            <a:r>
              <a:rPr lang="en-CA" dirty="0"/>
              <a:t>Scenario 1</a:t>
            </a:r>
          </a:p>
          <a:p>
            <a:endParaRPr lang="en-CA" dirty="0"/>
          </a:p>
          <a:p>
            <a:r>
              <a:rPr lang="en-CA" dirty="0"/>
              <a:t>Major Smith has no previous criminal infractions and no history of service infractions.</a:t>
            </a:r>
          </a:p>
        </p:txBody>
      </p:sp>
      <p:sp>
        <p:nvSpPr>
          <p:cNvPr id="4" name="TextBox 3">
            <a:extLst>
              <a:ext uri="{FF2B5EF4-FFF2-40B4-BE49-F238E27FC236}">
                <a16:creationId xmlns:a16="http://schemas.microsoft.com/office/drawing/2014/main" id="{E3054AA8-1E30-326F-2B14-5A2E0A4B80E3}"/>
              </a:ext>
            </a:extLst>
          </p:cNvPr>
          <p:cNvSpPr txBox="1"/>
          <p:nvPr/>
        </p:nvSpPr>
        <p:spPr>
          <a:xfrm>
            <a:off x="4572000" y="738857"/>
            <a:ext cx="3825698" cy="1754326"/>
          </a:xfrm>
          <a:prstGeom prst="rect">
            <a:avLst/>
          </a:prstGeom>
          <a:noFill/>
        </p:spPr>
        <p:txBody>
          <a:bodyPr wrap="square" rtlCol="0">
            <a:spAutoFit/>
          </a:bodyPr>
          <a:lstStyle/>
          <a:p>
            <a:r>
              <a:rPr lang="en-CA" dirty="0"/>
              <a:t>Scenario 2</a:t>
            </a:r>
          </a:p>
          <a:p>
            <a:endParaRPr lang="en-CA" dirty="0"/>
          </a:p>
          <a:p>
            <a:r>
              <a:rPr lang="en-CA" dirty="0"/>
              <a:t>Subsequent MP investigation reveals that Cpl </a:t>
            </a:r>
            <a:r>
              <a:rPr lang="en-CA" dirty="0" err="1"/>
              <a:t>Bloggins</a:t>
            </a:r>
            <a:r>
              <a:rPr lang="en-CA" dirty="0"/>
              <a:t> has been selling numerous laptops on Facebook and Kijiji.</a:t>
            </a:r>
          </a:p>
        </p:txBody>
      </p:sp>
      <p:sp>
        <p:nvSpPr>
          <p:cNvPr id="5" name="TextBox 4">
            <a:extLst>
              <a:ext uri="{FF2B5EF4-FFF2-40B4-BE49-F238E27FC236}">
                <a16:creationId xmlns:a16="http://schemas.microsoft.com/office/drawing/2014/main" id="{696052BE-4865-629F-5EAE-2933A547FC5A}"/>
              </a:ext>
            </a:extLst>
          </p:cNvPr>
          <p:cNvSpPr txBox="1"/>
          <p:nvPr/>
        </p:nvSpPr>
        <p:spPr>
          <a:xfrm>
            <a:off x="553673" y="3075607"/>
            <a:ext cx="3850228" cy="1477328"/>
          </a:xfrm>
          <a:prstGeom prst="rect">
            <a:avLst/>
          </a:prstGeom>
          <a:noFill/>
        </p:spPr>
        <p:txBody>
          <a:bodyPr wrap="square" rtlCol="0">
            <a:spAutoFit/>
          </a:bodyPr>
          <a:lstStyle/>
          <a:p>
            <a:r>
              <a:rPr lang="en-CA" dirty="0"/>
              <a:t>When discussing the issue with Major Smith he admits to the poor decision to drive after drinking.  There were no other outstanding issues involved.</a:t>
            </a:r>
          </a:p>
        </p:txBody>
      </p:sp>
      <p:sp>
        <p:nvSpPr>
          <p:cNvPr id="6" name="TextBox 5">
            <a:extLst>
              <a:ext uri="{FF2B5EF4-FFF2-40B4-BE49-F238E27FC236}">
                <a16:creationId xmlns:a16="http://schemas.microsoft.com/office/drawing/2014/main" id="{0ADFE70A-136E-A2C2-98FB-4D1F29B5EDC8}"/>
              </a:ext>
            </a:extLst>
          </p:cNvPr>
          <p:cNvSpPr txBox="1"/>
          <p:nvPr/>
        </p:nvSpPr>
        <p:spPr>
          <a:xfrm>
            <a:off x="4572000" y="3824108"/>
            <a:ext cx="3953691" cy="1200329"/>
          </a:xfrm>
          <a:prstGeom prst="rect">
            <a:avLst/>
          </a:prstGeom>
          <a:noFill/>
        </p:spPr>
        <p:txBody>
          <a:bodyPr wrap="square" rtlCol="0">
            <a:spAutoFit/>
          </a:bodyPr>
          <a:lstStyle/>
          <a:p>
            <a:r>
              <a:rPr lang="en-CA" dirty="0"/>
              <a:t>You are informed that Cpl </a:t>
            </a:r>
            <a:r>
              <a:rPr lang="en-CA" dirty="0" err="1"/>
              <a:t>Bloggins</a:t>
            </a:r>
            <a:r>
              <a:rPr lang="en-CA" dirty="0"/>
              <a:t> is also the COMSEC custodian for the base, which also includes CF-18s, and the J2 unit.</a:t>
            </a:r>
          </a:p>
        </p:txBody>
      </p:sp>
      <p:sp>
        <p:nvSpPr>
          <p:cNvPr id="7" name="TextBox 6">
            <a:extLst>
              <a:ext uri="{FF2B5EF4-FFF2-40B4-BE49-F238E27FC236}">
                <a16:creationId xmlns:a16="http://schemas.microsoft.com/office/drawing/2014/main" id="{56947733-5700-AC7C-4847-6D09B545F1C7}"/>
              </a:ext>
            </a:extLst>
          </p:cNvPr>
          <p:cNvSpPr txBox="1"/>
          <p:nvPr/>
        </p:nvSpPr>
        <p:spPr>
          <a:xfrm>
            <a:off x="4572000" y="2564801"/>
            <a:ext cx="3953691" cy="1200329"/>
          </a:xfrm>
          <a:prstGeom prst="rect">
            <a:avLst/>
          </a:prstGeom>
          <a:noFill/>
        </p:spPr>
        <p:txBody>
          <a:bodyPr wrap="square" rtlCol="0">
            <a:spAutoFit/>
          </a:bodyPr>
          <a:lstStyle/>
          <a:p>
            <a:r>
              <a:rPr lang="en-CA" dirty="0"/>
              <a:t>During the MP interview it was discovered that Cpl </a:t>
            </a:r>
            <a:r>
              <a:rPr lang="en-CA" dirty="0" err="1"/>
              <a:t>Bloggins</a:t>
            </a:r>
            <a:r>
              <a:rPr lang="en-CA" dirty="0"/>
              <a:t> is an addict and was selling the equipment to pay for his addiction..</a:t>
            </a:r>
          </a:p>
        </p:txBody>
      </p:sp>
    </p:spTree>
    <p:extLst>
      <p:ext uri="{BB962C8B-B14F-4D97-AF65-F5344CB8AC3E}">
        <p14:creationId xmlns:p14="http://schemas.microsoft.com/office/powerpoint/2010/main" val="310870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7FE88-297F-A903-567A-E5605A138B1A}"/>
              </a:ext>
            </a:extLst>
          </p:cNvPr>
          <p:cNvSpPr txBox="1">
            <a:spLocks/>
          </p:cNvSpPr>
          <p:nvPr/>
        </p:nvSpPr>
        <p:spPr>
          <a:xfrm>
            <a:off x="0" y="119063"/>
            <a:ext cx="8229600" cy="6286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CA" sz="3600" dirty="0">
                <a:solidFill>
                  <a:schemeClr val="bg1"/>
                </a:solidFill>
              </a:rPr>
              <a:t>Scenarios</a:t>
            </a:r>
          </a:p>
        </p:txBody>
      </p:sp>
      <p:sp>
        <p:nvSpPr>
          <p:cNvPr id="3" name="TextBox 2">
            <a:extLst>
              <a:ext uri="{FF2B5EF4-FFF2-40B4-BE49-F238E27FC236}">
                <a16:creationId xmlns:a16="http://schemas.microsoft.com/office/drawing/2014/main" id="{585E8CE7-7F6D-5A68-29DD-2D19C642ECE2}"/>
              </a:ext>
            </a:extLst>
          </p:cNvPr>
          <p:cNvSpPr txBox="1"/>
          <p:nvPr/>
        </p:nvSpPr>
        <p:spPr>
          <a:xfrm>
            <a:off x="553673" y="757498"/>
            <a:ext cx="3657600" cy="1200329"/>
          </a:xfrm>
          <a:prstGeom prst="rect">
            <a:avLst/>
          </a:prstGeom>
          <a:noFill/>
        </p:spPr>
        <p:txBody>
          <a:bodyPr wrap="square" rtlCol="0">
            <a:spAutoFit/>
          </a:bodyPr>
          <a:lstStyle/>
          <a:p>
            <a:r>
              <a:rPr lang="en-CA" dirty="0"/>
              <a:t>Scenario 1</a:t>
            </a:r>
          </a:p>
          <a:p>
            <a:endParaRPr lang="en-CA" dirty="0"/>
          </a:p>
          <a:p>
            <a:r>
              <a:rPr lang="en-CA" dirty="0"/>
              <a:t>Should a Change of Circumstances be initiated?</a:t>
            </a:r>
          </a:p>
        </p:txBody>
      </p:sp>
      <p:sp>
        <p:nvSpPr>
          <p:cNvPr id="4" name="TextBox 3">
            <a:extLst>
              <a:ext uri="{FF2B5EF4-FFF2-40B4-BE49-F238E27FC236}">
                <a16:creationId xmlns:a16="http://schemas.microsoft.com/office/drawing/2014/main" id="{E3054AA8-1E30-326F-2B14-5A2E0A4B80E3}"/>
              </a:ext>
            </a:extLst>
          </p:cNvPr>
          <p:cNvSpPr txBox="1"/>
          <p:nvPr/>
        </p:nvSpPr>
        <p:spPr>
          <a:xfrm>
            <a:off x="4572000" y="738857"/>
            <a:ext cx="3825698" cy="1200329"/>
          </a:xfrm>
          <a:prstGeom prst="rect">
            <a:avLst/>
          </a:prstGeom>
          <a:noFill/>
        </p:spPr>
        <p:txBody>
          <a:bodyPr wrap="square" rtlCol="0">
            <a:spAutoFit/>
          </a:bodyPr>
          <a:lstStyle/>
          <a:p>
            <a:r>
              <a:rPr lang="en-CA" dirty="0"/>
              <a:t>Scenario 2</a:t>
            </a:r>
          </a:p>
          <a:p>
            <a:endParaRPr lang="en-CA" dirty="0"/>
          </a:p>
          <a:p>
            <a:r>
              <a:rPr lang="en-CA" dirty="0"/>
              <a:t>Should a Change of Circumstances be initiated?</a:t>
            </a:r>
          </a:p>
        </p:txBody>
      </p:sp>
      <p:sp>
        <p:nvSpPr>
          <p:cNvPr id="5" name="TextBox 4">
            <a:extLst>
              <a:ext uri="{FF2B5EF4-FFF2-40B4-BE49-F238E27FC236}">
                <a16:creationId xmlns:a16="http://schemas.microsoft.com/office/drawing/2014/main" id="{696052BE-4865-629F-5EAE-2933A547FC5A}"/>
              </a:ext>
            </a:extLst>
          </p:cNvPr>
          <p:cNvSpPr txBox="1"/>
          <p:nvPr/>
        </p:nvSpPr>
        <p:spPr>
          <a:xfrm>
            <a:off x="553673" y="3075607"/>
            <a:ext cx="3850228" cy="369332"/>
          </a:xfrm>
          <a:prstGeom prst="rect">
            <a:avLst/>
          </a:prstGeom>
          <a:noFill/>
        </p:spPr>
        <p:txBody>
          <a:bodyPr wrap="square" rtlCol="0">
            <a:spAutoFit/>
          </a:bodyPr>
          <a:lstStyle/>
          <a:p>
            <a:r>
              <a:rPr lang="en-CA" dirty="0"/>
              <a:t>Why or why not?</a:t>
            </a:r>
          </a:p>
        </p:txBody>
      </p:sp>
      <p:sp>
        <p:nvSpPr>
          <p:cNvPr id="6" name="TextBox 5">
            <a:extLst>
              <a:ext uri="{FF2B5EF4-FFF2-40B4-BE49-F238E27FC236}">
                <a16:creationId xmlns:a16="http://schemas.microsoft.com/office/drawing/2014/main" id="{0ADFE70A-136E-A2C2-98FB-4D1F29B5EDC8}"/>
              </a:ext>
            </a:extLst>
          </p:cNvPr>
          <p:cNvSpPr txBox="1"/>
          <p:nvPr/>
        </p:nvSpPr>
        <p:spPr>
          <a:xfrm>
            <a:off x="4572000" y="3047181"/>
            <a:ext cx="3953691" cy="369332"/>
          </a:xfrm>
          <a:prstGeom prst="rect">
            <a:avLst/>
          </a:prstGeom>
          <a:noFill/>
        </p:spPr>
        <p:txBody>
          <a:bodyPr wrap="square" rtlCol="0">
            <a:spAutoFit/>
          </a:bodyPr>
          <a:lstStyle/>
          <a:p>
            <a:r>
              <a:rPr lang="en-CA" dirty="0"/>
              <a:t>Why or why not?</a:t>
            </a:r>
          </a:p>
        </p:txBody>
      </p:sp>
    </p:spTree>
    <p:extLst>
      <p:ext uri="{BB962C8B-B14F-4D97-AF65-F5344CB8AC3E}">
        <p14:creationId xmlns:p14="http://schemas.microsoft.com/office/powerpoint/2010/main" val="72822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9538"/>
            <a:ext cx="8229600" cy="628650"/>
          </a:xfrm>
          <a:prstGeom prst="rect">
            <a:avLst/>
          </a:prstGeom>
        </p:spPr>
        <p:txBody>
          <a:bodyPr/>
          <a:lstStyle/>
          <a:p>
            <a:pPr algn="ctr"/>
            <a:r>
              <a:rPr lang="en-CA" sz="3600" dirty="0">
                <a:solidFill>
                  <a:schemeClr val="bg1"/>
                </a:solidFill>
              </a:rPr>
              <a:t>Notes</a:t>
            </a:r>
          </a:p>
        </p:txBody>
      </p:sp>
      <p:sp>
        <p:nvSpPr>
          <p:cNvPr id="3" name="Content Placeholder 2"/>
          <p:cNvSpPr>
            <a:spLocks noGrp="1"/>
          </p:cNvSpPr>
          <p:nvPr>
            <p:ph idx="4294967295"/>
          </p:nvPr>
        </p:nvSpPr>
        <p:spPr>
          <a:xfrm>
            <a:off x="914400" y="1087438"/>
            <a:ext cx="8229600" cy="3200400"/>
          </a:xfrm>
          <a:prstGeom prst="rect">
            <a:avLst/>
          </a:prstGeom>
        </p:spPr>
        <p:txBody>
          <a:bodyPr/>
          <a:lstStyle/>
          <a:p>
            <a:pPr>
              <a:buFontTx/>
              <a:buChar char="-"/>
            </a:pPr>
            <a:r>
              <a:rPr lang="en-CA" sz="1400" dirty="0">
                <a:solidFill>
                  <a:schemeClr val="tx1">
                    <a:lumMod val="50000"/>
                    <a:lumOff val="50000"/>
                  </a:schemeClr>
                </a:solidFill>
              </a:rPr>
              <a:t>National Defence Security Orders and Directives (NDSOD) 4 , Standard 4B Individual Security Program </a:t>
            </a:r>
            <a:r>
              <a:rPr lang="en-CA" sz="900" dirty="0">
                <a:hlinkClick r:id="rId3"/>
              </a:rPr>
              <a:t>National Defence Security Orders and Directives (NDSOD) (mil.ca)</a:t>
            </a:r>
            <a:endParaRPr lang="en-CA" sz="1050" dirty="0">
              <a:solidFill>
                <a:schemeClr val="tx1">
                  <a:lumMod val="50000"/>
                  <a:lumOff val="50000"/>
                </a:schemeClr>
              </a:solidFill>
            </a:endParaRPr>
          </a:p>
          <a:p>
            <a:pPr lvl="1">
              <a:buFontTx/>
              <a:buChar char="-"/>
            </a:pPr>
            <a:r>
              <a:rPr lang="en-CA" sz="1100" dirty="0">
                <a:solidFill>
                  <a:schemeClr val="tx1">
                    <a:lumMod val="50000"/>
                    <a:lumOff val="50000"/>
                  </a:schemeClr>
                </a:solidFill>
              </a:rPr>
              <a:t>Annex G: Change of Circumstance Report</a:t>
            </a:r>
          </a:p>
          <a:p>
            <a:pPr>
              <a:buFontTx/>
              <a:buChar char="-"/>
            </a:pPr>
            <a:r>
              <a:rPr lang="en-CA" sz="1400" dirty="0">
                <a:solidFill>
                  <a:schemeClr val="tx1">
                    <a:lumMod val="50000"/>
                    <a:lumOff val="50000"/>
                  </a:schemeClr>
                </a:solidFill>
              </a:rPr>
              <a:t>DND 5141, Change of Circumstances Report (CCR), is found in the CAF Forms Catalogue in both French and English</a:t>
            </a:r>
          </a:p>
        </p:txBody>
      </p:sp>
      <p:sp>
        <p:nvSpPr>
          <p:cNvPr id="5" name="TextBox 4"/>
          <p:cNvSpPr txBox="1">
            <a:spLocks noChangeArrowheads="1"/>
          </p:cNvSpPr>
          <p:nvPr/>
        </p:nvSpPr>
        <p:spPr bwMode="auto">
          <a:xfrm>
            <a:off x="889605" y="701727"/>
            <a:ext cx="4321174"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x-none" sz="700" b="1">
                <a:solidFill>
                  <a:schemeClr val="bg1"/>
                </a:solidFill>
              </a:rPr>
              <a:t>VICE CHIEF OF THE DEFENCE STAFF</a:t>
            </a:r>
          </a:p>
        </p:txBody>
      </p:sp>
    </p:spTree>
    <p:extLst>
      <p:ext uri="{BB962C8B-B14F-4D97-AF65-F5344CB8AC3E}">
        <p14:creationId xmlns:p14="http://schemas.microsoft.com/office/powerpoint/2010/main" val="2141450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7108BE5-2EAE-6CF7-E5CE-C5E3C0A176E0}"/>
              </a:ext>
            </a:extLst>
          </p:cNvPr>
          <p:cNvGraphicFramePr/>
          <p:nvPr/>
        </p:nvGraphicFramePr>
        <p:xfrm>
          <a:off x="3322041" y="1468041"/>
          <a:ext cx="4600303" cy="3011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59BF7694-6265-A6A1-40B2-F1EE13D76C83}"/>
              </a:ext>
            </a:extLst>
          </p:cNvPr>
          <p:cNvGraphicFramePr>
            <a:graphicFrameLocks noGrp="1"/>
          </p:cNvGraphicFramePr>
          <p:nvPr/>
        </p:nvGraphicFramePr>
        <p:xfrm>
          <a:off x="303403" y="2030892"/>
          <a:ext cx="2741800" cy="558762"/>
        </p:xfrm>
        <a:graphic>
          <a:graphicData uri="http://schemas.openxmlformats.org/drawingml/2006/table">
            <a:tbl>
              <a:tblPr firstRow="1" bandRow="1">
                <a:tableStyleId>{5C22544A-7EE6-4342-B048-85BDC9FD1C3A}</a:tableStyleId>
              </a:tblPr>
              <a:tblGrid>
                <a:gridCol w="548360">
                  <a:extLst>
                    <a:ext uri="{9D8B030D-6E8A-4147-A177-3AD203B41FA5}">
                      <a16:colId xmlns:a16="http://schemas.microsoft.com/office/drawing/2014/main" val="3218108312"/>
                    </a:ext>
                  </a:extLst>
                </a:gridCol>
                <a:gridCol w="548360">
                  <a:extLst>
                    <a:ext uri="{9D8B030D-6E8A-4147-A177-3AD203B41FA5}">
                      <a16:colId xmlns:a16="http://schemas.microsoft.com/office/drawing/2014/main" val="581516078"/>
                    </a:ext>
                  </a:extLst>
                </a:gridCol>
                <a:gridCol w="548360">
                  <a:extLst>
                    <a:ext uri="{9D8B030D-6E8A-4147-A177-3AD203B41FA5}">
                      <a16:colId xmlns:a16="http://schemas.microsoft.com/office/drawing/2014/main" val="3281806005"/>
                    </a:ext>
                  </a:extLst>
                </a:gridCol>
                <a:gridCol w="548360">
                  <a:extLst>
                    <a:ext uri="{9D8B030D-6E8A-4147-A177-3AD203B41FA5}">
                      <a16:colId xmlns:a16="http://schemas.microsoft.com/office/drawing/2014/main" val="3672116793"/>
                    </a:ext>
                  </a:extLst>
                </a:gridCol>
                <a:gridCol w="548360">
                  <a:extLst>
                    <a:ext uri="{9D8B030D-6E8A-4147-A177-3AD203B41FA5}">
                      <a16:colId xmlns:a16="http://schemas.microsoft.com/office/drawing/2014/main" val="2960020579"/>
                    </a:ext>
                  </a:extLst>
                </a:gridCol>
              </a:tblGrid>
              <a:tr h="279381">
                <a:tc>
                  <a:txBody>
                    <a:bodyPr/>
                    <a:lstStyle/>
                    <a:p>
                      <a:r>
                        <a:rPr lang="en-CA" sz="1000" dirty="0">
                          <a:solidFill>
                            <a:schemeClr val="bg1"/>
                          </a:solidFill>
                        </a:rPr>
                        <a:t>2020</a:t>
                      </a:r>
                    </a:p>
                  </a:txBody>
                  <a:tcPr marL="68580" marR="68580" marT="34290" marB="34290">
                    <a:solidFill>
                      <a:schemeClr val="accent3"/>
                    </a:solidFill>
                  </a:tcPr>
                </a:tc>
                <a:tc>
                  <a:txBody>
                    <a:bodyPr/>
                    <a:lstStyle/>
                    <a:p>
                      <a:r>
                        <a:rPr lang="en-CA" sz="1000" dirty="0">
                          <a:solidFill>
                            <a:schemeClr val="bg1"/>
                          </a:solidFill>
                        </a:rPr>
                        <a:t>2021</a:t>
                      </a:r>
                    </a:p>
                  </a:txBody>
                  <a:tcPr marL="68580" marR="68580" marT="34290" marB="34290">
                    <a:solidFill>
                      <a:schemeClr val="accent3"/>
                    </a:solidFill>
                  </a:tcPr>
                </a:tc>
                <a:tc>
                  <a:txBody>
                    <a:bodyPr/>
                    <a:lstStyle/>
                    <a:p>
                      <a:r>
                        <a:rPr lang="en-CA" sz="1000" dirty="0">
                          <a:solidFill>
                            <a:schemeClr val="bg1"/>
                          </a:solidFill>
                        </a:rPr>
                        <a:t>2022</a:t>
                      </a:r>
                    </a:p>
                  </a:txBody>
                  <a:tcPr marL="68580" marR="68580" marT="34290" marB="34290">
                    <a:solidFill>
                      <a:schemeClr val="accent3"/>
                    </a:solidFill>
                  </a:tcPr>
                </a:tc>
                <a:tc>
                  <a:txBody>
                    <a:bodyPr/>
                    <a:lstStyle/>
                    <a:p>
                      <a:r>
                        <a:rPr lang="en-CA" sz="1000" dirty="0">
                          <a:solidFill>
                            <a:schemeClr val="bg1"/>
                          </a:solidFill>
                        </a:rPr>
                        <a:t>2023</a:t>
                      </a:r>
                    </a:p>
                  </a:txBody>
                  <a:tcPr marL="68580" marR="68580" marT="34290" marB="34290">
                    <a:solidFill>
                      <a:schemeClr val="accent3"/>
                    </a:solidFill>
                  </a:tcPr>
                </a:tc>
                <a:tc>
                  <a:txBody>
                    <a:bodyPr/>
                    <a:lstStyle/>
                    <a:p>
                      <a:r>
                        <a:rPr lang="en-CA" sz="1000" dirty="0">
                          <a:solidFill>
                            <a:schemeClr val="bg1"/>
                          </a:solidFill>
                        </a:rPr>
                        <a:t>2024</a:t>
                      </a:r>
                    </a:p>
                  </a:txBody>
                  <a:tcPr marL="68580" marR="68580" marT="34290" marB="34290">
                    <a:solidFill>
                      <a:schemeClr val="accent3"/>
                    </a:solidFill>
                  </a:tcPr>
                </a:tc>
                <a:extLst>
                  <a:ext uri="{0D108BD9-81ED-4DB2-BD59-A6C34878D82A}">
                    <a16:rowId xmlns:a16="http://schemas.microsoft.com/office/drawing/2014/main" val="976697891"/>
                  </a:ext>
                </a:extLst>
              </a:tr>
              <a:tr h="279381">
                <a:tc>
                  <a:txBody>
                    <a:bodyPr/>
                    <a:lstStyle/>
                    <a:p>
                      <a:pPr algn="ctr"/>
                      <a:r>
                        <a:rPr lang="en-CA" sz="1000" dirty="0"/>
                        <a:t>45</a:t>
                      </a:r>
                    </a:p>
                  </a:txBody>
                  <a:tcPr marL="68580" marR="68580" marT="34290" marB="34290"/>
                </a:tc>
                <a:tc>
                  <a:txBody>
                    <a:bodyPr/>
                    <a:lstStyle/>
                    <a:p>
                      <a:pPr algn="ctr"/>
                      <a:r>
                        <a:rPr lang="en-CA" sz="1000" dirty="0"/>
                        <a:t>76</a:t>
                      </a:r>
                    </a:p>
                  </a:txBody>
                  <a:tcPr marL="68580" marR="68580" marT="34290" marB="34290"/>
                </a:tc>
                <a:tc>
                  <a:txBody>
                    <a:bodyPr/>
                    <a:lstStyle/>
                    <a:p>
                      <a:pPr algn="ctr"/>
                      <a:r>
                        <a:rPr lang="en-CA" sz="1000" dirty="0"/>
                        <a:t>133</a:t>
                      </a:r>
                    </a:p>
                  </a:txBody>
                  <a:tcPr marL="68580" marR="68580" marT="34290" marB="34290"/>
                </a:tc>
                <a:tc>
                  <a:txBody>
                    <a:bodyPr/>
                    <a:lstStyle/>
                    <a:p>
                      <a:pPr algn="ctr"/>
                      <a:r>
                        <a:rPr lang="en-CA" sz="1000" dirty="0"/>
                        <a:t>119</a:t>
                      </a:r>
                    </a:p>
                  </a:txBody>
                  <a:tcPr marL="68580" marR="68580" marT="34290" marB="34290"/>
                </a:tc>
                <a:tc>
                  <a:txBody>
                    <a:bodyPr/>
                    <a:lstStyle/>
                    <a:p>
                      <a:pPr algn="ctr"/>
                      <a:r>
                        <a:rPr lang="en-CA" sz="1000" dirty="0"/>
                        <a:t>102</a:t>
                      </a:r>
                    </a:p>
                  </a:txBody>
                  <a:tcPr marL="68580" marR="68580" marT="34290" marB="34290"/>
                </a:tc>
                <a:extLst>
                  <a:ext uri="{0D108BD9-81ED-4DB2-BD59-A6C34878D82A}">
                    <a16:rowId xmlns:a16="http://schemas.microsoft.com/office/drawing/2014/main" val="2725647412"/>
                  </a:ext>
                </a:extLst>
              </a:tr>
            </a:tbl>
          </a:graphicData>
        </a:graphic>
      </p:graphicFrame>
      <p:graphicFrame>
        <p:nvGraphicFramePr>
          <p:cNvPr id="6" name="Table 5">
            <a:extLst>
              <a:ext uri="{FF2B5EF4-FFF2-40B4-BE49-F238E27FC236}">
                <a16:creationId xmlns:a16="http://schemas.microsoft.com/office/drawing/2014/main" id="{EEF323A4-A604-85A9-59D4-C0782061C935}"/>
              </a:ext>
            </a:extLst>
          </p:cNvPr>
          <p:cNvGraphicFramePr>
            <a:graphicFrameLocks noGrp="1"/>
          </p:cNvGraphicFramePr>
          <p:nvPr/>
        </p:nvGraphicFramePr>
        <p:xfrm>
          <a:off x="577582" y="2818409"/>
          <a:ext cx="2193440" cy="558762"/>
        </p:xfrm>
        <a:graphic>
          <a:graphicData uri="http://schemas.openxmlformats.org/drawingml/2006/table">
            <a:tbl>
              <a:tblPr firstRow="1" bandRow="1">
                <a:tableStyleId>{5C22544A-7EE6-4342-B048-85BDC9FD1C3A}</a:tableStyleId>
              </a:tblPr>
              <a:tblGrid>
                <a:gridCol w="548360">
                  <a:extLst>
                    <a:ext uri="{9D8B030D-6E8A-4147-A177-3AD203B41FA5}">
                      <a16:colId xmlns:a16="http://schemas.microsoft.com/office/drawing/2014/main" val="3218108312"/>
                    </a:ext>
                  </a:extLst>
                </a:gridCol>
                <a:gridCol w="548360">
                  <a:extLst>
                    <a:ext uri="{9D8B030D-6E8A-4147-A177-3AD203B41FA5}">
                      <a16:colId xmlns:a16="http://schemas.microsoft.com/office/drawing/2014/main" val="581516078"/>
                    </a:ext>
                  </a:extLst>
                </a:gridCol>
                <a:gridCol w="548360">
                  <a:extLst>
                    <a:ext uri="{9D8B030D-6E8A-4147-A177-3AD203B41FA5}">
                      <a16:colId xmlns:a16="http://schemas.microsoft.com/office/drawing/2014/main" val="3281806005"/>
                    </a:ext>
                  </a:extLst>
                </a:gridCol>
                <a:gridCol w="548360">
                  <a:extLst>
                    <a:ext uri="{9D8B030D-6E8A-4147-A177-3AD203B41FA5}">
                      <a16:colId xmlns:a16="http://schemas.microsoft.com/office/drawing/2014/main" val="3672116793"/>
                    </a:ext>
                  </a:extLst>
                </a:gridCol>
              </a:tblGrid>
              <a:tr h="279381">
                <a:tc>
                  <a:txBody>
                    <a:bodyPr/>
                    <a:lstStyle/>
                    <a:p>
                      <a:r>
                        <a:rPr lang="en-CA" sz="1000" dirty="0">
                          <a:solidFill>
                            <a:schemeClr val="bg1"/>
                          </a:solidFill>
                        </a:rPr>
                        <a:t>2016</a:t>
                      </a:r>
                    </a:p>
                  </a:txBody>
                  <a:tcPr marL="68580" marR="68580" marT="34290" marB="34290">
                    <a:solidFill>
                      <a:schemeClr val="accent3"/>
                    </a:solidFill>
                  </a:tcPr>
                </a:tc>
                <a:tc>
                  <a:txBody>
                    <a:bodyPr/>
                    <a:lstStyle/>
                    <a:p>
                      <a:r>
                        <a:rPr lang="en-CA" sz="1000" dirty="0">
                          <a:solidFill>
                            <a:schemeClr val="bg1"/>
                          </a:solidFill>
                        </a:rPr>
                        <a:t>2017</a:t>
                      </a:r>
                    </a:p>
                  </a:txBody>
                  <a:tcPr marL="68580" marR="68580" marT="34290" marB="34290">
                    <a:solidFill>
                      <a:schemeClr val="accent3"/>
                    </a:solidFill>
                  </a:tcPr>
                </a:tc>
                <a:tc>
                  <a:txBody>
                    <a:bodyPr/>
                    <a:lstStyle/>
                    <a:p>
                      <a:r>
                        <a:rPr lang="en-CA" sz="1000" dirty="0">
                          <a:solidFill>
                            <a:schemeClr val="bg1"/>
                          </a:solidFill>
                        </a:rPr>
                        <a:t>2018</a:t>
                      </a:r>
                    </a:p>
                  </a:txBody>
                  <a:tcPr marL="68580" marR="68580" marT="34290" marB="34290">
                    <a:solidFill>
                      <a:schemeClr val="accent3"/>
                    </a:solidFill>
                  </a:tcPr>
                </a:tc>
                <a:tc>
                  <a:txBody>
                    <a:bodyPr/>
                    <a:lstStyle/>
                    <a:p>
                      <a:r>
                        <a:rPr lang="en-CA" sz="1000" dirty="0">
                          <a:solidFill>
                            <a:schemeClr val="bg1"/>
                          </a:solidFill>
                        </a:rPr>
                        <a:t>2019</a:t>
                      </a:r>
                    </a:p>
                  </a:txBody>
                  <a:tcPr marL="68580" marR="68580" marT="34290" marB="34290">
                    <a:solidFill>
                      <a:schemeClr val="accent3"/>
                    </a:solidFill>
                  </a:tcPr>
                </a:tc>
                <a:extLst>
                  <a:ext uri="{0D108BD9-81ED-4DB2-BD59-A6C34878D82A}">
                    <a16:rowId xmlns:a16="http://schemas.microsoft.com/office/drawing/2014/main" val="976697891"/>
                  </a:ext>
                </a:extLst>
              </a:tr>
              <a:tr h="279381">
                <a:tc>
                  <a:txBody>
                    <a:bodyPr/>
                    <a:lstStyle/>
                    <a:p>
                      <a:pPr algn="ctr"/>
                      <a:r>
                        <a:rPr lang="en-CA" sz="1000" dirty="0"/>
                        <a:t>84</a:t>
                      </a:r>
                    </a:p>
                  </a:txBody>
                  <a:tcPr marL="68580" marR="68580" marT="34290" marB="34290"/>
                </a:tc>
                <a:tc>
                  <a:txBody>
                    <a:bodyPr/>
                    <a:lstStyle/>
                    <a:p>
                      <a:pPr algn="ctr"/>
                      <a:r>
                        <a:rPr lang="en-CA" sz="1000" dirty="0"/>
                        <a:t>97</a:t>
                      </a:r>
                    </a:p>
                  </a:txBody>
                  <a:tcPr marL="68580" marR="68580" marT="34290" marB="34290"/>
                </a:tc>
                <a:tc>
                  <a:txBody>
                    <a:bodyPr/>
                    <a:lstStyle/>
                    <a:p>
                      <a:pPr algn="ctr"/>
                      <a:r>
                        <a:rPr lang="en-CA" sz="1000" dirty="0"/>
                        <a:t>47</a:t>
                      </a:r>
                    </a:p>
                  </a:txBody>
                  <a:tcPr marL="68580" marR="68580" marT="34290" marB="34290"/>
                </a:tc>
                <a:tc>
                  <a:txBody>
                    <a:bodyPr/>
                    <a:lstStyle/>
                    <a:p>
                      <a:pPr algn="ctr"/>
                      <a:r>
                        <a:rPr lang="en-CA" sz="1000" dirty="0"/>
                        <a:t>59</a:t>
                      </a:r>
                    </a:p>
                  </a:txBody>
                  <a:tcPr marL="68580" marR="68580" marT="34290" marB="34290"/>
                </a:tc>
                <a:extLst>
                  <a:ext uri="{0D108BD9-81ED-4DB2-BD59-A6C34878D82A}">
                    <a16:rowId xmlns:a16="http://schemas.microsoft.com/office/drawing/2014/main" val="2725647412"/>
                  </a:ext>
                </a:extLst>
              </a:tr>
            </a:tbl>
          </a:graphicData>
        </a:graphic>
      </p:graphicFrame>
      <p:sp>
        <p:nvSpPr>
          <p:cNvPr id="7" name="TextBox 6">
            <a:extLst>
              <a:ext uri="{FF2B5EF4-FFF2-40B4-BE49-F238E27FC236}">
                <a16:creationId xmlns:a16="http://schemas.microsoft.com/office/drawing/2014/main" id="{C96450DF-4A22-D505-4FE4-D8A42196A3B8}"/>
              </a:ext>
            </a:extLst>
          </p:cNvPr>
          <p:cNvSpPr txBox="1"/>
          <p:nvPr/>
        </p:nvSpPr>
        <p:spPr>
          <a:xfrm>
            <a:off x="303402" y="1293267"/>
            <a:ext cx="2741801" cy="369332"/>
          </a:xfrm>
          <a:prstGeom prst="rect">
            <a:avLst/>
          </a:prstGeom>
          <a:noFill/>
        </p:spPr>
        <p:txBody>
          <a:bodyPr wrap="square" rtlCol="0">
            <a:spAutoFit/>
          </a:bodyPr>
          <a:lstStyle/>
          <a:p>
            <a:r>
              <a:rPr lang="en-CA" dirty="0"/>
              <a:t>CCR Received by PSSO</a:t>
            </a:r>
          </a:p>
        </p:txBody>
      </p:sp>
      <p:sp>
        <p:nvSpPr>
          <p:cNvPr id="2" name="TextBox 1">
            <a:extLst>
              <a:ext uri="{FF2B5EF4-FFF2-40B4-BE49-F238E27FC236}">
                <a16:creationId xmlns:a16="http://schemas.microsoft.com/office/drawing/2014/main" id="{CCAFA2B7-17D4-54B1-87C3-2E49A46F871C}"/>
              </a:ext>
            </a:extLst>
          </p:cNvPr>
          <p:cNvSpPr txBox="1"/>
          <p:nvPr/>
        </p:nvSpPr>
        <p:spPr>
          <a:xfrm>
            <a:off x="487198" y="0"/>
            <a:ext cx="7083478" cy="523220"/>
          </a:xfrm>
          <a:prstGeom prst="rect">
            <a:avLst/>
          </a:prstGeom>
          <a:noFill/>
        </p:spPr>
        <p:txBody>
          <a:bodyPr wrap="none" rtlCol="0">
            <a:spAutoFit/>
          </a:bodyPr>
          <a:lstStyle/>
          <a:p>
            <a:r>
              <a:rPr lang="en-CA" sz="2800" dirty="0">
                <a:solidFill>
                  <a:schemeClr val="bg1"/>
                </a:solidFill>
              </a:rPr>
              <a:t>Change of Circumstances Received by PSSO</a:t>
            </a:r>
          </a:p>
        </p:txBody>
      </p:sp>
    </p:spTree>
    <p:extLst>
      <p:ext uri="{BB962C8B-B14F-4D97-AF65-F5344CB8AC3E}">
        <p14:creationId xmlns:p14="http://schemas.microsoft.com/office/powerpoint/2010/main" val="282801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9"/>
          <p:cNvSpPr txBox="1">
            <a:spLocks/>
          </p:cNvSpPr>
          <p:nvPr/>
        </p:nvSpPr>
        <p:spPr>
          <a:xfrm>
            <a:off x="3070784" y="3278926"/>
            <a:ext cx="3050365" cy="103129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a:t>Questions</a:t>
            </a:r>
          </a:p>
          <a:p>
            <a:pPr marL="0" indent="0" algn="ctr">
              <a:buFont typeface="Arial"/>
              <a:buNone/>
            </a:pPr>
            <a:r>
              <a:rPr lang="en-US" b="1" dirty="0"/>
              <a:t>Discussions</a:t>
            </a:r>
          </a:p>
        </p:txBody>
      </p:sp>
      <p:pic>
        <p:nvPicPr>
          <p:cNvPr id="9" name="Picture 8"/>
          <p:cNvPicPr>
            <a:picLocks noChangeAspect="1"/>
          </p:cNvPicPr>
          <p:nvPr/>
        </p:nvPicPr>
        <p:blipFill>
          <a:blip r:embed="rId3"/>
          <a:stretch>
            <a:fillRect/>
          </a:stretch>
        </p:blipFill>
        <p:spPr>
          <a:xfrm>
            <a:off x="3807135" y="1302262"/>
            <a:ext cx="1740225" cy="1513185"/>
          </a:xfrm>
          <a:prstGeom prst="rect">
            <a:avLst/>
          </a:prstGeom>
        </p:spPr>
      </p:pic>
    </p:spTree>
    <p:extLst>
      <p:ext uri="{BB962C8B-B14F-4D97-AF65-F5344CB8AC3E}">
        <p14:creationId xmlns:p14="http://schemas.microsoft.com/office/powerpoint/2010/main" val="406268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9063"/>
            <a:ext cx="8229600" cy="628650"/>
          </a:xfrm>
          <a:prstGeom prst="rect">
            <a:avLst/>
          </a:prstGeom>
        </p:spPr>
        <p:txBody>
          <a:bodyPr/>
          <a:lstStyle/>
          <a:p>
            <a:pPr algn="ctr"/>
            <a:r>
              <a:rPr lang="en-CA" sz="3600" dirty="0">
                <a:solidFill>
                  <a:schemeClr val="bg1"/>
                </a:solidFill>
              </a:rPr>
              <a:t>Outline</a:t>
            </a:r>
          </a:p>
        </p:txBody>
      </p:sp>
      <p:sp>
        <p:nvSpPr>
          <p:cNvPr id="3" name="Content Placeholder 2"/>
          <p:cNvSpPr>
            <a:spLocks noGrp="1"/>
          </p:cNvSpPr>
          <p:nvPr>
            <p:ph idx="4294967295"/>
          </p:nvPr>
        </p:nvSpPr>
        <p:spPr>
          <a:xfrm>
            <a:off x="1566863" y="1017588"/>
            <a:ext cx="7577137" cy="3584575"/>
          </a:xfrm>
          <a:prstGeom prst="rect">
            <a:avLst/>
          </a:prstGeom>
        </p:spPr>
        <p:txBody>
          <a:bodyPr>
            <a:normAutofit/>
          </a:bodyPr>
          <a:lstStyle/>
          <a:p>
            <a:r>
              <a:rPr lang="fr-CA" sz="2800" dirty="0"/>
              <a:t>Introduction</a:t>
            </a:r>
            <a:endParaRPr lang="en-CA" sz="2800" dirty="0"/>
          </a:p>
          <a:p>
            <a:r>
              <a:rPr lang="fr-CA" sz="2800" dirty="0"/>
              <a:t>Change in </a:t>
            </a:r>
            <a:r>
              <a:rPr lang="fr-CA" sz="2800" dirty="0" err="1"/>
              <a:t>Personal</a:t>
            </a:r>
            <a:r>
              <a:rPr lang="fr-CA" sz="2800" dirty="0"/>
              <a:t> </a:t>
            </a:r>
            <a:r>
              <a:rPr lang="fr-CA" sz="2800" dirty="0" err="1"/>
              <a:t>Circumstances</a:t>
            </a:r>
            <a:endParaRPr lang="fr-CA" sz="2800" dirty="0"/>
          </a:p>
          <a:p>
            <a:r>
              <a:rPr lang="fr-CA" sz="2800" dirty="0"/>
              <a:t>Changes </a:t>
            </a:r>
            <a:r>
              <a:rPr lang="fr-CA" sz="2800" dirty="0" err="1"/>
              <a:t>Noticed</a:t>
            </a:r>
            <a:r>
              <a:rPr lang="fr-CA" sz="2800" dirty="0"/>
              <a:t> by Leaders</a:t>
            </a:r>
          </a:p>
          <a:p>
            <a:r>
              <a:rPr lang="fr-CA" sz="2800" dirty="0" err="1"/>
              <a:t>Decision</a:t>
            </a:r>
            <a:r>
              <a:rPr lang="fr-CA" sz="2800" dirty="0"/>
              <a:t> &amp; </a:t>
            </a:r>
            <a:r>
              <a:rPr lang="fr-CA" sz="2800" dirty="0" err="1"/>
              <a:t>Reporting</a:t>
            </a:r>
            <a:r>
              <a:rPr lang="fr-CA" sz="2800" dirty="0"/>
              <a:t> Process</a:t>
            </a:r>
          </a:p>
          <a:p>
            <a:r>
              <a:rPr lang="fr-CA" sz="2800" dirty="0"/>
              <a:t>Denial of Access</a:t>
            </a:r>
          </a:p>
          <a:p>
            <a:r>
              <a:rPr lang="fr-CA" sz="2800" dirty="0"/>
              <a:t>Change of </a:t>
            </a:r>
            <a:r>
              <a:rPr lang="fr-CA" sz="2800" dirty="0" err="1"/>
              <a:t>Circumstances</a:t>
            </a:r>
            <a:r>
              <a:rPr lang="fr-CA" sz="2800" dirty="0"/>
              <a:t> </a:t>
            </a:r>
            <a:r>
              <a:rPr lang="fr-CA" sz="2800" dirty="0" err="1"/>
              <a:t>Form</a:t>
            </a:r>
            <a:r>
              <a:rPr lang="fr-CA" sz="2800" dirty="0"/>
              <a:t> (DND 4151)</a:t>
            </a:r>
          </a:p>
          <a:p>
            <a:r>
              <a:rPr lang="fr-CA" sz="2800" dirty="0"/>
              <a:t>Questions</a:t>
            </a:r>
            <a:endParaRPr lang="en-CA" sz="2800" dirty="0"/>
          </a:p>
        </p:txBody>
      </p:sp>
      <p:sp>
        <p:nvSpPr>
          <p:cNvPr id="5" name="TextBox 4"/>
          <p:cNvSpPr txBox="1">
            <a:spLocks noChangeArrowheads="1"/>
          </p:cNvSpPr>
          <p:nvPr/>
        </p:nvSpPr>
        <p:spPr bwMode="auto">
          <a:xfrm>
            <a:off x="889605" y="701727"/>
            <a:ext cx="4321174"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x-none" sz="700" b="1">
                <a:solidFill>
                  <a:schemeClr val="bg1"/>
                </a:solidFill>
              </a:rPr>
              <a:t>VICE CHIEF OF THE DEFENCE STAFF</a:t>
            </a:r>
          </a:p>
        </p:txBody>
      </p:sp>
    </p:spTree>
    <p:extLst>
      <p:ext uri="{BB962C8B-B14F-4D97-AF65-F5344CB8AC3E}">
        <p14:creationId xmlns:p14="http://schemas.microsoft.com/office/powerpoint/2010/main" val="202651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9124" y="1485880"/>
            <a:ext cx="3381927" cy="854355"/>
          </a:xfrm>
          <a:prstGeom prst="rect">
            <a:avLst/>
          </a:prstGeom>
        </p:spPr>
        <p:txBody>
          <a:bodyPr vert="horz" lIns="91440" tIns="45720" rIns="91440" bIns="45720" rtlCol="0" anchor="ctr">
            <a:normAutofit/>
          </a:bodyPr>
          <a:lstStyle/>
          <a:p>
            <a:pPr defTabSz="914400"/>
            <a:r>
              <a:rPr lang="en-US" sz="2700" kern="1200" dirty="0">
                <a:solidFill>
                  <a:schemeClr val="tx1"/>
                </a:solidFill>
                <a:latin typeface="+mj-lt"/>
                <a:ea typeface="+mj-ea"/>
                <a:cs typeface="+mj-cs"/>
              </a:rPr>
              <a:t>Introduction</a:t>
            </a:r>
          </a:p>
        </p:txBody>
      </p:sp>
      <p:sp>
        <p:nvSpPr>
          <p:cNvPr id="1055" name="Oval 1054">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211" y="147832"/>
            <a:ext cx="1515618" cy="151561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Chief Warrant Officer 1 Canadian Air ...">
            <a:extLst>
              <a:ext uri="{FF2B5EF4-FFF2-40B4-BE49-F238E27FC236}">
                <a16:creationId xmlns:a16="http://schemas.microsoft.com/office/drawing/2014/main" id="{4B2C6FFC-020C-C9E1-2B9C-A6109F96D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320" r="14356"/>
          <a:stretch/>
        </p:blipFill>
        <p:spPr bwMode="auto">
          <a:xfrm>
            <a:off x="4285655" y="271276"/>
            <a:ext cx="1268730" cy="126873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057" name="Freeform: Shape 1056">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199" y="0"/>
            <a:ext cx="3057801" cy="2583946"/>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9" name="Oval 1058">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1071" y="1913058"/>
            <a:ext cx="2304288" cy="230428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McKenna assumes command of 1 Canadian ...">
            <a:extLst>
              <a:ext uri="{FF2B5EF4-FFF2-40B4-BE49-F238E27FC236}">
                <a16:creationId xmlns:a16="http://schemas.microsoft.com/office/drawing/2014/main" id="{10DFDD13-904E-EB49-DCE1-FE77A7CE2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634" r="5419" b="-1"/>
          <a:stretch/>
        </p:blipFill>
        <p:spPr bwMode="auto">
          <a:xfrm>
            <a:off x="4414515" y="2036502"/>
            <a:ext cx="2057400" cy="20574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AIRSHOW NEWS: Royal Canadian Air Force ...">
            <a:extLst>
              <a:ext uri="{FF2B5EF4-FFF2-40B4-BE49-F238E27FC236}">
                <a16:creationId xmlns:a16="http://schemas.microsoft.com/office/drawing/2014/main" id="{FC8756AB-298D-55AD-AFF1-F2BEAD933B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275" r="12226" b="-1"/>
          <a:stretch/>
        </p:blipFill>
        <p:spPr bwMode="auto">
          <a:xfrm>
            <a:off x="6208968" y="1"/>
            <a:ext cx="2935032" cy="2461177"/>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1061" name="Freeform: Shape 1060">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9871" y="3453063"/>
            <a:ext cx="3210834" cy="1690435"/>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New Commander for 1 Canadian Air ...">
            <a:extLst>
              <a:ext uri="{FF2B5EF4-FFF2-40B4-BE49-F238E27FC236}">
                <a16:creationId xmlns:a16="http://schemas.microsoft.com/office/drawing/2014/main" id="{9BFF3775-342A-2984-D306-F8C4A303C8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5651" r="-2" b="15905"/>
          <a:stretch/>
        </p:blipFill>
        <p:spPr bwMode="auto">
          <a:xfrm>
            <a:off x="1363960" y="3577152"/>
            <a:ext cx="2962656" cy="1566346"/>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1063" name="Freeform: Shape 1062">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277" y="2975121"/>
            <a:ext cx="2504969" cy="2168379"/>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descr="A logo of a canadian air forces&#10;&#10;Description automatically generated">
            <a:extLst>
              <a:ext uri="{FF2B5EF4-FFF2-40B4-BE49-F238E27FC236}">
                <a16:creationId xmlns:a16="http://schemas.microsoft.com/office/drawing/2014/main" id="{83765CD9-5D95-6E47-D2FB-756673CADF28}"/>
              </a:ext>
            </a:extLst>
          </p:cNvPr>
          <p:cNvPicPr>
            <a:picLocks noGrp="1" noChangeAspect="1"/>
          </p:cNvPicPr>
          <p:nvPr>
            <p:ph idx="4294967295"/>
          </p:nvPr>
        </p:nvPicPr>
        <p:blipFill>
          <a:blip r:embed="rId7"/>
          <a:srcRect t="27393" r="3" b="9996"/>
          <a:stretch/>
        </p:blipFill>
        <p:spPr>
          <a:xfrm>
            <a:off x="6757062" y="3098659"/>
            <a:ext cx="2384184" cy="2044841"/>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18257609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3071460" y="3148337"/>
            <a:ext cx="3703452" cy="102241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3300" kern="1200" dirty="0">
                <a:solidFill>
                  <a:schemeClr val="tx1"/>
                </a:solidFill>
                <a:latin typeface="+mj-lt"/>
                <a:ea typeface="+mj-ea"/>
                <a:cs typeface="+mj-cs"/>
              </a:rPr>
              <a:t>Changes in Personal Circumstances</a:t>
            </a:r>
          </a:p>
        </p:txBody>
      </p:sp>
      <p:sp>
        <p:nvSpPr>
          <p:cNvPr id="2076" name="Freeform: Shape 207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91663"/>
            <a:ext cx="2798064" cy="3551837"/>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8" name="Freeform: Shape 207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86" y="-3249"/>
            <a:ext cx="3182112" cy="184061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Instagram">
            <a:extLst>
              <a:ext uri="{FF2B5EF4-FFF2-40B4-BE49-F238E27FC236}">
                <a16:creationId xmlns:a16="http://schemas.microsoft.com/office/drawing/2014/main" id="{9BA2CF7D-68FB-3AB4-644D-58401E8A2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2045"/>
          <a:stretch/>
        </p:blipFill>
        <p:spPr bwMode="auto">
          <a:xfrm>
            <a:off x="934929" y="10"/>
            <a:ext cx="2935224" cy="1713915"/>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1,500+ Cartoon Of The Police Arrest ...">
            <a:extLst>
              <a:ext uri="{FF2B5EF4-FFF2-40B4-BE49-F238E27FC236}">
                <a16:creationId xmlns:a16="http://schemas.microsoft.com/office/drawing/2014/main" id="{0417028D-B1C5-5739-55E4-519458821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692" r="32283" b="2"/>
          <a:stretch/>
        </p:blipFill>
        <p:spPr bwMode="auto">
          <a:xfrm>
            <a:off x="20" y="1716248"/>
            <a:ext cx="2673458" cy="3427251"/>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2080" name="Oval 207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0725" y="420987"/>
            <a:ext cx="2386584" cy="23865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Criminal Charges ...">
            <a:extLst>
              <a:ext uri="{FF2B5EF4-FFF2-40B4-BE49-F238E27FC236}">
                <a16:creationId xmlns:a16="http://schemas.microsoft.com/office/drawing/2014/main" id="{A778E9CC-A2D4-BD33-C8BC-B73DD157C562}"/>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l="18086" r="27129" b="2"/>
          <a:stretch/>
        </p:blipFill>
        <p:spPr bwMode="auto">
          <a:xfrm>
            <a:off x="4144169" y="544431"/>
            <a:ext cx="2139696" cy="2139696"/>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2082" name="Freeform: Shape 208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26" y="-3249"/>
            <a:ext cx="2579574" cy="2662562"/>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8" name="Picture 10" descr="Toronto man wins $68 million Lotto 6/49 ...">
            <a:extLst>
              <a:ext uri="{FF2B5EF4-FFF2-40B4-BE49-F238E27FC236}">
                <a16:creationId xmlns:a16="http://schemas.microsoft.com/office/drawing/2014/main" id="{2BA437A6-38AE-7EB4-A5F1-A10D5ADC4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793" r="20230" b="3"/>
          <a:stretch/>
        </p:blipFill>
        <p:spPr bwMode="auto">
          <a:xfrm>
            <a:off x="6689070" y="-3248"/>
            <a:ext cx="2454929" cy="2537918"/>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2084" name="Freeform: Shape 208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498" y="2930563"/>
            <a:ext cx="2244502" cy="2212937"/>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6" name="Picture 8" descr="Losing Money At Casino ...">
            <a:extLst>
              <a:ext uri="{FF2B5EF4-FFF2-40B4-BE49-F238E27FC236}">
                <a16:creationId xmlns:a16="http://schemas.microsoft.com/office/drawing/2014/main" id="{59337B4F-163B-82F1-DBB7-B43CD2F3D4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2729" r="3640" b="2"/>
          <a:stretch/>
        </p:blipFill>
        <p:spPr bwMode="auto">
          <a:xfrm>
            <a:off x="7022427" y="3053491"/>
            <a:ext cx="2121573" cy="2090009"/>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772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3071460" y="3156726"/>
            <a:ext cx="3703452" cy="1022411"/>
          </a:xfrm>
          <a:prstGeom prst="rect">
            <a:avLst/>
          </a:prstGeom>
        </p:spPr>
        <p:txBody>
          <a:bodyPr vert="horz" lIns="91440" tIns="45720" rIns="91440" bIns="45720" rtlCol="0" anchor="t">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914400" fontAlgn="auto">
              <a:lnSpc>
                <a:spcPct val="90000"/>
              </a:lnSpc>
              <a:spcAft>
                <a:spcPts val="600"/>
              </a:spcAft>
              <a:buClrTx/>
              <a:buSzTx/>
              <a:tabLst/>
              <a:defRPr/>
            </a:pPr>
            <a:r>
              <a:rPr kumimoji="0" lang="en-US" sz="3300" b="0" i="0" u="none" strike="noStrike" kern="1200" cap="none" spc="0" normalizeH="0" baseline="0" noProof="0" dirty="0">
                <a:ln>
                  <a:noFill/>
                </a:ln>
                <a:solidFill>
                  <a:schemeClr val="tx1"/>
                </a:solidFill>
                <a:effectLst/>
                <a:uLnTx/>
                <a:uFillTx/>
                <a:latin typeface="+mj-lt"/>
                <a:ea typeface="+mj-ea"/>
                <a:cs typeface="+mj-cs"/>
              </a:rPr>
              <a:t>Changes in Personal Circumstances</a:t>
            </a:r>
          </a:p>
          <a:p>
            <a:pPr marL="0" marR="0" lvl="0" indent="0" defTabSz="914400" fontAlgn="auto">
              <a:lnSpc>
                <a:spcPct val="90000"/>
              </a:lnSpc>
              <a:spcAft>
                <a:spcPts val="600"/>
              </a:spcAft>
              <a:buClrTx/>
              <a:buSzTx/>
              <a:tabLst/>
              <a:defRPr/>
            </a:pPr>
            <a:r>
              <a:rPr kumimoji="0" lang="en-US" sz="3300" b="0" i="0" u="none" strike="noStrike" kern="1200" cap="none" spc="0" normalizeH="0" baseline="0" noProof="0" dirty="0">
                <a:ln>
                  <a:noFill/>
                </a:ln>
                <a:solidFill>
                  <a:schemeClr val="tx1"/>
                </a:solidFill>
                <a:effectLst/>
                <a:uLnTx/>
                <a:uFillTx/>
                <a:latin typeface="+mj-lt"/>
                <a:ea typeface="+mj-ea"/>
                <a:cs typeface="+mj-cs"/>
              </a:rPr>
              <a:t>“Exposed”</a:t>
            </a:r>
          </a:p>
        </p:txBody>
      </p:sp>
      <p:sp>
        <p:nvSpPr>
          <p:cNvPr id="2089" name="Freeform: Shape 208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91663"/>
            <a:ext cx="2798064" cy="3551837"/>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1" name="Freeform: Shape 2090">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86" y="-3249"/>
            <a:ext cx="3182112" cy="184061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8" descr="Russia, China expand agricultural trade ...">
            <a:extLst>
              <a:ext uri="{FF2B5EF4-FFF2-40B4-BE49-F238E27FC236}">
                <a16:creationId xmlns:a16="http://schemas.microsoft.com/office/drawing/2014/main" id="{3153C708-6EAC-E619-A35F-DAC198E07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2" r="4" b="11805"/>
          <a:stretch/>
        </p:blipFill>
        <p:spPr bwMode="auto">
          <a:xfrm>
            <a:off x="934929" y="10"/>
            <a:ext cx="2935224" cy="1713915"/>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6" descr="Spy vs. Spy | Mad Cartoon Network Wiki ...">
            <a:extLst>
              <a:ext uri="{FF2B5EF4-FFF2-40B4-BE49-F238E27FC236}">
                <a16:creationId xmlns:a16="http://schemas.microsoft.com/office/drawing/2014/main" id="{7F229CD5-15D7-07DB-944D-5F0EE37FF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99" r="16097" b="2"/>
          <a:stretch/>
        </p:blipFill>
        <p:spPr bwMode="auto">
          <a:xfrm>
            <a:off x="20" y="1716248"/>
            <a:ext cx="2673458" cy="3427251"/>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2093" name="Oval 2092">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0725" y="420987"/>
            <a:ext cx="2386584" cy="23865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descr="B.C. police watch as Hells Angels party ...">
            <a:extLst>
              <a:ext uri="{FF2B5EF4-FFF2-40B4-BE49-F238E27FC236}">
                <a16:creationId xmlns:a16="http://schemas.microsoft.com/office/drawing/2014/main" id="{7DD62F10-8D65-5576-4A47-E05309A9F0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175" r="18919" b="-3"/>
          <a:stretch/>
        </p:blipFill>
        <p:spPr bwMode="auto">
          <a:xfrm>
            <a:off x="4144169" y="544431"/>
            <a:ext cx="2139696" cy="2139696"/>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2095" name="Freeform: Shape 2094">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26" y="-3249"/>
            <a:ext cx="2579574" cy="2662562"/>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154E9C-955D-54D0-2A47-9A78EBE7AC18}"/>
              </a:ext>
            </a:extLst>
          </p:cNvPr>
          <p:cNvPicPr>
            <a:picLocks noChangeAspect="1"/>
          </p:cNvPicPr>
          <p:nvPr/>
        </p:nvPicPr>
        <p:blipFill>
          <a:blip r:embed="rId6"/>
          <a:srcRect r="5" b="12906"/>
          <a:stretch/>
        </p:blipFill>
        <p:spPr>
          <a:xfrm>
            <a:off x="6689070" y="-3248"/>
            <a:ext cx="2454929" cy="2537918"/>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097" name="Freeform: Shape 2096">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498" y="2930563"/>
            <a:ext cx="2244502" cy="2212937"/>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North Korean diplomat disappears in ...">
            <a:extLst>
              <a:ext uri="{FF2B5EF4-FFF2-40B4-BE49-F238E27FC236}">
                <a16:creationId xmlns:a16="http://schemas.microsoft.com/office/drawing/2014/main" id="{08D6DA32-0C80-63CB-1801-9C2BA3707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513" r="17454" b="4"/>
          <a:stretch/>
        </p:blipFill>
        <p:spPr bwMode="auto">
          <a:xfrm>
            <a:off x="7022427" y="3053491"/>
            <a:ext cx="2121573" cy="2090009"/>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0062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71459" y="3429872"/>
            <a:ext cx="3703452" cy="860362"/>
          </a:xfrm>
          <a:prstGeom prst="rect">
            <a:avLst/>
          </a:prstGeom>
        </p:spPr>
        <p:txBody>
          <a:bodyPr vert="horz" lIns="91440" tIns="45720" rIns="91440" bIns="45720" rtlCol="0" anchor="t">
            <a:normAutofit fontScale="90000"/>
          </a:bodyPr>
          <a:lstStyle/>
          <a:p>
            <a:pPr algn="ctr" defTabSz="914400"/>
            <a:r>
              <a:rPr lang="en-US" sz="2600" kern="1200" dirty="0">
                <a:solidFill>
                  <a:schemeClr val="tx1"/>
                </a:solidFill>
                <a:latin typeface="+mj-lt"/>
                <a:ea typeface="+mj-ea"/>
                <a:cs typeface="+mj-cs"/>
              </a:rPr>
              <a:t>Changes Noticed </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by </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Leaders</a:t>
            </a:r>
          </a:p>
        </p:txBody>
      </p:sp>
      <p:sp>
        <p:nvSpPr>
          <p:cNvPr id="1047" name="Freeform: Shape 104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91663"/>
            <a:ext cx="2798064" cy="3551837"/>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9" name="Freeform: Shape 104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86" y="-3249"/>
            <a:ext cx="3182112" cy="184061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0" name="Picture 16" descr="Hostile Work Environments ...">
            <a:extLst>
              <a:ext uri="{FF2B5EF4-FFF2-40B4-BE49-F238E27FC236}">
                <a16:creationId xmlns:a16="http://schemas.microsoft.com/office/drawing/2014/main" id="{C18995C6-BB8B-F216-BBF4-D5B2CC7E4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2045"/>
          <a:stretch/>
        </p:blipFill>
        <p:spPr bwMode="auto">
          <a:xfrm>
            <a:off x="934929" y="10"/>
            <a:ext cx="2935224" cy="1713915"/>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py vs Spy | Spy vs Spy Wiki | Fandom">
            <a:extLst>
              <a:ext uri="{FF2B5EF4-FFF2-40B4-BE49-F238E27FC236}">
                <a16:creationId xmlns:a16="http://schemas.microsoft.com/office/drawing/2014/main" id="{8195EB97-6463-D8C9-A227-556F0317CE25}"/>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l="33744" r="7527" b="2"/>
          <a:stretch/>
        </p:blipFill>
        <p:spPr bwMode="auto">
          <a:xfrm>
            <a:off x="20" y="1716247"/>
            <a:ext cx="2673457" cy="3427251"/>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1051" name="Oval 105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1905" y="227909"/>
            <a:ext cx="2386584" cy="23865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3" name="Oval 1052">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8831" y="1787232"/>
            <a:ext cx="1440180" cy="144018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When the Police Can Legally Arrest You ...">
            <a:extLst>
              <a:ext uri="{FF2B5EF4-FFF2-40B4-BE49-F238E27FC236}">
                <a16:creationId xmlns:a16="http://schemas.microsoft.com/office/drawing/2014/main" id="{3ED5CE10-6689-61E1-A1FF-899E3B039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3142" r="16651"/>
          <a:stretch/>
        </p:blipFill>
        <p:spPr bwMode="auto">
          <a:xfrm>
            <a:off x="2812275" y="1910676"/>
            <a:ext cx="1193292" cy="1193292"/>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riminal Record Suspension ...">
            <a:extLst>
              <a:ext uri="{FF2B5EF4-FFF2-40B4-BE49-F238E27FC236}">
                <a16:creationId xmlns:a16="http://schemas.microsoft.com/office/drawing/2014/main" id="{46C5C781-809A-E83E-05DF-96CDA5366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2206" r="3010" b="2"/>
          <a:stretch/>
        </p:blipFill>
        <p:spPr bwMode="auto">
          <a:xfrm>
            <a:off x="4195349" y="351353"/>
            <a:ext cx="2139696" cy="2139696"/>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055" name="Freeform: Shape 1054">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26" y="-3249"/>
            <a:ext cx="2579574" cy="2662562"/>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42" name="Picture 18" descr="Secret Spy Tool Tracking ...">
            <a:extLst>
              <a:ext uri="{FF2B5EF4-FFF2-40B4-BE49-F238E27FC236}">
                <a16:creationId xmlns:a16="http://schemas.microsoft.com/office/drawing/2014/main" id="{44FC9FB4-C412-9DF2-B222-9674F9F456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8449" r="13079"/>
          <a:stretch/>
        </p:blipFill>
        <p:spPr bwMode="auto">
          <a:xfrm>
            <a:off x="6689070" y="-3247"/>
            <a:ext cx="2454929" cy="2537917"/>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1057" name="Freeform: Shape 1056">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498" y="2930563"/>
            <a:ext cx="2244502" cy="2212937"/>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8" name="Picture 14" descr="Alcoholism and Other Substance Use ...">
            <a:extLst>
              <a:ext uri="{FF2B5EF4-FFF2-40B4-BE49-F238E27FC236}">
                <a16:creationId xmlns:a16="http://schemas.microsoft.com/office/drawing/2014/main" id="{D02E27C4-299D-1475-4AAB-D4B45231ED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9208" r="7749"/>
          <a:stretch/>
        </p:blipFill>
        <p:spPr bwMode="auto">
          <a:xfrm>
            <a:off x="7022428" y="3053491"/>
            <a:ext cx="2121574" cy="2090009"/>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3477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9538"/>
            <a:ext cx="8229600" cy="628650"/>
          </a:xfrm>
          <a:prstGeom prst="rect">
            <a:avLst/>
          </a:prstGeom>
        </p:spPr>
        <p:txBody>
          <a:bodyPr/>
          <a:lstStyle/>
          <a:p>
            <a:pPr algn="ctr"/>
            <a:r>
              <a:rPr lang="en-CA" sz="3600" dirty="0">
                <a:solidFill>
                  <a:schemeClr val="bg1"/>
                </a:solidFill>
              </a:rPr>
              <a:t>Decision Making &amp; Reporting</a:t>
            </a:r>
          </a:p>
        </p:txBody>
      </p:sp>
      <p:sp>
        <p:nvSpPr>
          <p:cNvPr id="5" name="TextBox 4"/>
          <p:cNvSpPr txBox="1">
            <a:spLocks noChangeArrowheads="1"/>
          </p:cNvSpPr>
          <p:nvPr/>
        </p:nvSpPr>
        <p:spPr bwMode="auto">
          <a:xfrm>
            <a:off x="889605" y="701727"/>
            <a:ext cx="4321174"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x-none" sz="700" b="1">
                <a:solidFill>
                  <a:schemeClr val="bg1"/>
                </a:solidFill>
              </a:rPr>
              <a:t>VICE CHIEF OF THE DEFENCE STAFF</a:t>
            </a:r>
          </a:p>
        </p:txBody>
      </p:sp>
      <p:pic>
        <p:nvPicPr>
          <p:cNvPr id="3074" name="Picture 2" descr="Cognitive Psychology Blog » Decisions ...">
            <a:extLst>
              <a:ext uri="{FF2B5EF4-FFF2-40B4-BE49-F238E27FC236}">
                <a16:creationId xmlns:a16="http://schemas.microsoft.com/office/drawing/2014/main" id="{A1FA4D54-198B-D8E3-5899-04176C862B6F}"/>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876550" y="1784437"/>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CAF5BD-EB79-7B3C-315C-DB299CD23309}"/>
              </a:ext>
            </a:extLst>
          </p:cNvPr>
          <p:cNvSpPr txBox="1"/>
          <p:nvPr/>
        </p:nvSpPr>
        <p:spPr>
          <a:xfrm>
            <a:off x="4351791" y="1138106"/>
            <a:ext cx="1121679" cy="646331"/>
          </a:xfrm>
          <a:prstGeom prst="rect">
            <a:avLst/>
          </a:prstGeom>
          <a:noFill/>
        </p:spPr>
        <p:txBody>
          <a:bodyPr wrap="square" rtlCol="0">
            <a:spAutoFit/>
          </a:bodyPr>
          <a:lstStyle/>
          <a:p>
            <a:pPr algn="ctr"/>
            <a:r>
              <a:rPr lang="en-CA" dirty="0"/>
              <a:t>Monitor Concern</a:t>
            </a:r>
          </a:p>
        </p:txBody>
      </p:sp>
      <p:sp>
        <p:nvSpPr>
          <p:cNvPr id="8" name="TextBox 7">
            <a:extLst>
              <a:ext uri="{FF2B5EF4-FFF2-40B4-BE49-F238E27FC236}">
                <a16:creationId xmlns:a16="http://schemas.microsoft.com/office/drawing/2014/main" id="{5B1E6C1E-2EA3-3BBC-182C-9C27F3EDC8D4}"/>
              </a:ext>
            </a:extLst>
          </p:cNvPr>
          <p:cNvSpPr txBox="1"/>
          <p:nvPr/>
        </p:nvSpPr>
        <p:spPr>
          <a:xfrm>
            <a:off x="2548854" y="1532532"/>
            <a:ext cx="1121678" cy="646331"/>
          </a:xfrm>
          <a:prstGeom prst="rect">
            <a:avLst/>
          </a:prstGeom>
          <a:noFill/>
        </p:spPr>
        <p:txBody>
          <a:bodyPr wrap="square" rtlCol="0">
            <a:spAutoFit/>
          </a:bodyPr>
          <a:lstStyle/>
          <a:p>
            <a:pPr algn="ctr"/>
            <a:r>
              <a:rPr lang="en-CA" dirty="0"/>
              <a:t>No Concern</a:t>
            </a:r>
          </a:p>
        </p:txBody>
      </p:sp>
      <p:pic>
        <p:nvPicPr>
          <p:cNvPr id="10" name="Picture 9">
            <a:extLst>
              <a:ext uri="{FF2B5EF4-FFF2-40B4-BE49-F238E27FC236}">
                <a16:creationId xmlns:a16="http://schemas.microsoft.com/office/drawing/2014/main" id="{A8FC1F8B-B411-7A33-9AF8-4F5C3FF1062E}"/>
              </a:ext>
            </a:extLst>
          </p:cNvPr>
          <p:cNvPicPr>
            <a:picLocks noChangeAspect="1"/>
          </p:cNvPicPr>
          <p:nvPr/>
        </p:nvPicPr>
        <p:blipFill>
          <a:blip r:embed="rId4"/>
          <a:stretch>
            <a:fillRect/>
          </a:stretch>
        </p:blipFill>
        <p:spPr>
          <a:xfrm>
            <a:off x="5654948" y="1235041"/>
            <a:ext cx="2659175" cy="3535494"/>
          </a:xfrm>
          <a:prstGeom prst="rect">
            <a:avLst/>
          </a:prstGeom>
        </p:spPr>
      </p:pic>
      <p:graphicFrame>
        <p:nvGraphicFramePr>
          <p:cNvPr id="4" name="Object 3">
            <a:extLst>
              <a:ext uri="{FF2B5EF4-FFF2-40B4-BE49-F238E27FC236}">
                <a16:creationId xmlns:a16="http://schemas.microsoft.com/office/drawing/2014/main" id="{1C6AA3A0-4F43-4D5A-8F14-F3796E6D34DB}"/>
              </a:ext>
            </a:extLst>
          </p:cNvPr>
          <p:cNvGraphicFramePr>
            <a:graphicFrameLocks noChangeAspect="1"/>
          </p:cNvGraphicFramePr>
          <p:nvPr>
            <p:extLst>
              <p:ext uri="{D42A27DB-BD31-4B8C-83A1-F6EECF244321}">
                <p14:modId xmlns:p14="http://schemas.microsoft.com/office/powerpoint/2010/main" val="842285694"/>
              </p:ext>
            </p:extLst>
          </p:nvPr>
        </p:nvGraphicFramePr>
        <p:xfrm>
          <a:off x="5793473" y="1461271"/>
          <a:ext cx="2382126" cy="3083035"/>
        </p:xfrm>
        <a:graphic>
          <a:graphicData uri="http://schemas.openxmlformats.org/presentationml/2006/ole">
            <mc:AlternateContent xmlns:mc="http://schemas.openxmlformats.org/markup-compatibility/2006">
              <mc:Choice xmlns:v="urn:schemas-microsoft-com:vml" Requires="v">
                <p:oleObj name="Acrobat Document" r:id="rId5" imgW="5829480" imgH="7543800" progId="AcroExch.Document.2020">
                  <p:embed/>
                </p:oleObj>
              </mc:Choice>
              <mc:Fallback>
                <p:oleObj name="Acrobat Document" r:id="rId5" imgW="5829480" imgH="7543800" progId="AcroExch.Document.2020">
                  <p:embed/>
                  <p:pic>
                    <p:nvPicPr>
                      <p:cNvPr id="4" name="Object 3">
                        <a:extLst>
                          <a:ext uri="{FF2B5EF4-FFF2-40B4-BE49-F238E27FC236}">
                            <a16:creationId xmlns:a16="http://schemas.microsoft.com/office/drawing/2014/main" id="{5B1154FE-6A08-833E-4D71-86C65D48067F}"/>
                          </a:ext>
                        </a:extLst>
                      </p:cNvPr>
                      <p:cNvPicPr/>
                      <p:nvPr/>
                    </p:nvPicPr>
                    <p:blipFill>
                      <a:blip r:embed="rId6"/>
                      <a:stretch>
                        <a:fillRect/>
                      </a:stretch>
                    </p:blipFill>
                    <p:spPr>
                      <a:xfrm>
                        <a:off x="5793473" y="1461271"/>
                        <a:ext cx="2382126" cy="3083035"/>
                      </a:xfrm>
                      <a:prstGeom prst="rect">
                        <a:avLst/>
                      </a:prstGeom>
                      <a:solidFill>
                        <a:schemeClr val="tx1"/>
                      </a:solidFill>
                    </p:spPr>
                  </p:pic>
                </p:oleObj>
              </mc:Fallback>
            </mc:AlternateContent>
          </a:graphicData>
        </a:graphic>
      </p:graphicFrame>
      <p:sp>
        <p:nvSpPr>
          <p:cNvPr id="12" name="TextBox 11">
            <a:extLst>
              <a:ext uri="{FF2B5EF4-FFF2-40B4-BE49-F238E27FC236}">
                <a16:creationId xmlns:a16="http://schemas.microsoft.com/office/drawing/2014/main" id="{F1EE8D46-EB9B-FE24-089B-38AE348F1434}"/>
              </a:ext>
            </a:extLst>
          </p:cNvPr>
          <p:cNvSpPr txBox="1"/>
          <p:nvPr/>
        </p:nvSpPr>
        <p:spPr>
          <a:xfrm>
            <a:off x="5583573" y="2939018"/>
            <a:ext cx="2801923" cy="584775"/>
          </a:xfrm>
          <a:prstGeom prst="rect">
            <a:avLst/>
          </a:prstGeom>
          <a:noFill/>
        </p:spPr>
        <p:txBody>
          <a:bodyPr wrap="square" rtlCol="0">
            <a:spAutoFit/>
          </a:bodyPr>
          <a:lstStyle/>
          <a:p>
            <a:pPr algn="ctr"/>
            <a:r>
              <a:rPr lang="en-CA" sz="1600" dirty="0"/>
              <a:t>Change of Circumstances Report</a:t>
            </a:r>
          </a:p>
        </p:txBody>
      </p:sp>
      <p:sp>
        <p:nvSpPr>
          <p:cNvPr id="14" name="TextBox 13">
            <a:extLst>
              <a:ext uri="{FF2B5EF4-FFF2-40B4-BE49-F238E27FC236}">
                <a16:creationId xmlns:a16="http://schemas.microsoft.com/office/drawing/2014/main" id="{E934E109-9287-7446-A314-E1F9DD5460B4}"/>
              </a:ext>
            </a:extLst>
          </p:cNvPr>
          <p:cNvSpPr txBox="1"/>
          <p:nvPr/>
        </p:nvSpPr>
        <p:spPr>
          <a:xfrm>
            <a:off x="823693" y="4346624"/>
            <a:ext cx="4572000" cy="646331"/>
          </a:xfrm>
          <a:prstGeom prst="rect">
            <a:avLst/>
          </a:prstGeom>
          <a:noFill/>
        </p:spPr>
        <p:txBody>
          <a:bodyPr wrap="square">
            <a:spAutoFit/>
          </a:bodyPr>
          <a:lstStyle/>
          <a:p>
            <a:r>
              <a:rPr lang="en-CA" sz="1800" dirty="0"/>
              <a:t>CCR’s are sent to the PSSO at ++DPSIM CCR - DSPGI RCS@VCDS </a:t>
            </a:r>
            <a:r>
              <a:rPr lang="en-CA" sz="1800" dirty="0" err="1"/>
              <a:t>DGDS@Ottawa-Hull</a:t>
            </a:r>
            <a:r>
              <a:rPr lang="en-CA" sz="1800" dirty="0"/>
              <a:t> </a:t>
            </a:r>
            <a:endParaRPr lang="en-CA" dirty="0"/>
          </a:p>
        </p:txBody>
      </p:sp>
    </p:spTree>
    <p:extLst>
      <p:ext uri="{BB962C8B-B14F-4D97-AF65-F5344CB8AC3E}">
        <p14:creationId xmlns:p14="http://schemas.microsoft.com/office/powerpoint/2010/main" val="262261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9538"/>
            <a:ext cx="8229600" cy="628650"/>
          </a:xfrm>
          <a:prstGeom prst="rect">
            <a:avLst/>
          </a:prstGeom>
        </p:spPr>
        <p:txBody>
          <a:bodyPr/>
          <a:lstStyle/>
          <a:p>
            <a:pPr algn="ctr"/>
            <a:r>
              <a:rPr lang="en-CA" sz="3600" dirty="0">
                <a:solidFill>
                  <a:schemeClr val="bg1"/>
                </a:solidFill>
              </a:rPr>
              <a:t>Denial of Access</a:t>
            </a:r>
          </a:p>
        </p:txBody>
      </p:sp>
      <p:sp>
        <p:nvSpPr>
          <p:cNvPr id="5" name="TextBox 4"/>
          <p:cNvSpPr txBox="1">
            <a:spLocks noChangeArrowheads="1"/>
          </p:cNvSpPr>
          <p:nvPr/>
        </p:nvSpPr>
        <p:spPr bwMode="auto">
          <a:xfrm>
            <a:off x="889605" y="701727"/>
            <a:ext cx="4321174"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x-none" sz="700" b="1">
                <a:solidFill>
                  <a:schemeClr val="bg1"/>
                </a:solidFill>
              </a:rPr>
              <a:t>VICE CHIEF OF THE DEFENCE STAFF</a:t>
            </a:r>
          </a:p>
        </p:txBody>
      </p:sp>
      <p:pic>
        <p:nvPicPr>
          <p:cNvPr id="5122" name="Picture 2" descr="Access Denied: FOI deadlines extended ...">
            <a:extLst>
              <a:ext uri="{FF2B5EF4-FFF2-40B4-BE49-F238E27FC236}">
                <a16:creationId xmlns:a16="http://schemas.microsoft.com/office/drawing/2014/main" id="{02A1BE06-C733-FFE1-CB00-25819C18F9AD}"/>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5732858" y="3290886"/>
            <a:ext cx="290512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ccess Deny">
            <a:extLst>
              <a:ext uri="{FF2B5EF4-FFF2-40B4-BE49-F238E27FC236}">
                <a16:creationId xmlns:a16="http://schemas.microsoft.com/office/drawing/2014/main" id="{3954A936-23D5-A79A-5B80-D3846F361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4803" y="717079"/>
            <a:ext cx="4879181" cy="25738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65,300+ Locked Gate Stock Photos ...">
            <a:extLst>
              <a:ext uri="{FF2B5EF4-FFF2-40B4-BE49-F238E27FC236}">
                <a16:creationId xmlns:a16="http://schemas.microsoft.com/office/drawing/2014/main" id="{B6ADBDBC-BCF7-F7F4-2FD4-45A1DDDAD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17" y="3290885"/>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8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7FE88-297F-A903-567A-E5605A138B1A}"/>
              </a:ext>
            </a:extLst>
          </p:cNvPr>
          <p:cNvSpPr txBox="1">
            <a:spLocks/>
          </p:cNvSpPr>
          <p:nvPr/>
        </p:nvSpPr>
        <p:spPr>
          <a:xfrm>
            <a:off x="0" y="119063"/>
            <a:ext cx="8229600" cy="6286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CA" sz="3600" dirty="0">
                <a:solidFill>
                  <a:schemeClr val="bg1"/>
                </a:solidFill>
              </a:rPr>
              <a:t>Scenarios</a:t>
            </a:r>
          </a:p>
        </p:txBody>
      </p:sp>
      <p:sp>
        <p:nvSpPr>
          <p:cNvPr id="3" name="TextBox 2">
            <a:extLst>
              <a:ext uri="{FF2B5EF4-FFF2-40B4-BE49-F238E27FC236}">
                <a16:creationId xmlns:a16="http://schemas.microsoft.com/office/drawing/2014/main" id="{585E8CE7-7F6D-5A68-29DD-2D19C642ECE2}"/>
              </a:ext>
            </a:extLst>
          </p:cNvPr>
          <p:cNvSpPr txBox="1"/>
          <p:nvPr/>
        </p:nvSpPr>
        <p:spPr>
          <a:xfrm>
            <a:off x="553673" y="757498"/>
            <a:ext cx="3657600" cy="2308324"/>
          </a:xfrm>
          <a:prstGeom prst="rect">
            <a:avLst/>
          </a:prstGeom>
          <a:noFill/>
        </p:spPr>
        <p:txBody>
          <a:bodyPr wrap="square" rtlCol="0">
            <a:spAutoFit/>
          </a:bodyPr>
          <a:lstStyle/>
          <a:p>
            <a:r>
              <a:rPr lang="en-CA" dirty="0"/>
              <a:t>Scenario 1</a:t>
            </a:r>
          </a:p>
          <a:p>
            <a:endParaRPr lang="en-CA" dirty="0"/>
          </a:p>
          <a:p>
            <a:r>
              <a:rPr lang="en-CA" dirty="0"/>
              <a:t>Major Smith sends you an email last night to inform you that he was arrested for driving while under the influence.  Major Smith is in charge of a company of aircraft maintainers.</a:t>
            </a:r>
          </a:p>
        </p:txBody>
      </p:sp>
      <p:sp>
        <p:nvSpPr>
          <p:cNvPr id="4" name="TextBox 3">
            <a:extLst>
              <a:ext uri="{FF2B5EF4-FFF2-40B4-BE49-F238E27FC236}">
                <a16:creationId xmlns:a16="http://schemas.microsoft.com/office/drawing/2014/main" id="{E3054AA8-1E30-326F-2B14-5A2E0A4B80E3}"/>
              </a:ext>
            </a:extLst>
          </p:cNvPr>
          <p:cNvSpPr txBox="1"/>
          <p:nvPr/>
        </p:nvSpPr>
        <p:spPr>
          <a:xfrm>
            <a:off x="4572000" y="738857"/>
            <a:ext cx="3825698" cy="2308324"/>
          </a:xfrm>
          <a:prstGeom prst="rect">
            <a:avLst/>
          </a:prstGeom>
          <a:noFill/>
        </p:spPr>
        <p:txBody>
          <a:bodyPr wrap="square" rtlCol="0">
            <a:spAutoFit/>
          </a:bodyPr>
          <a:lstStyle/>
          <a:p>
            <a:r>
              <a:rPr lang="en-CA" dirty="0"/>
              <a:t>Scenario 2</a:t>
            </a:r>
          </a:p>
          <a:p>
            <a:endParaRPr lang="en-CA" dirty="0"/>
          </a:p>
          <a:p>
            <a:r>
              <a:rPr lang="en-CA" dirty="0"/>
              <a:t>Your unit MWO informs you that he has been receiving a number of phone calls from collection agencies regarding Cpl </a:t>
            </a:r>
            <a:r>
              <a:rPr lang="en-CA" dirty="0" err="1"/>
              <a:t>Bloggins</a:t>
            </a:r>
            <a:r>
              <a:rPr lang="en-CA" dirty="0"/>
              <a:t>.  Cpl </a:t>
            </a:r>
            <a:r>
              <a:rPr lang="en-CA" dirty="0" err="1"/>
              <a:t>Bloggins</a:t>
            </a:r>
            <a:r>
              <a:rPr lang="en-CA" dirty="0"/>
              <a:t> is part of a small base IT maintenance section.</a:t>
            </a:r>
          </a:p>
        </p:txBody>
      </p:sp>
      <p:sp>
        <p:nvSpPr>
          <p:cNvPr id="5" name="TextBox 4">
            <a:extLst>
              <a:ext uri="{FF2B5EF4-FFF2-40B4-BE49-F238E27FC236}">
                <a16:creationId xmlns:a16="http://schemas.microsoft.com/office/drawing/2014/main" id="{696052BE-4865-629F-5EAE-2933A547FC5A}"/>
              </a:ext>
            </a:extLst>
          </p:cNvPr>
          <p:cNvSpPr txBox="1"/>
          <p:nvPr/>
        </p:nvSpPr>
        <p:spPr>
          <a:xfrm>
            <a:off x="553673" y="3075607"/>
            <a:ext cx="3850228" cy="1200329"/>
          </a:xfrm>
          <a:prstGeom prst="rect">
            <a:avLst/>
          </a:prstGeom>
          <a:noFill/>
        </p:spPr>
        <p:txBody>
          <a:bodyPr wrap="square" rtlCol="0">
            <a:spAutoFit/>
          </a:bodyPr>
          <a:lstStyle/>
          <a:p>
            <a:r>
              <a:rPr lang="en-CA" dirty="0"/>
              <a:t>Major Smith is convicted of a first offence, and sentenced to a $3,000 fine and required to use Interlock Breathalyzer for 2 years.</a:t>
            </a:r>
          </a:p>
        </p:txBody>
      </p:sp>
      <p:sp>
        <p:nvSpPr>
          <p:cNvPr id="6" name="TextBox 5">
            <a:extLst>
              <a:ext uri="{FF2B5EF4-FFF2-40B4-BE49-F238E27FC236}">
                <a16:creationId xmlns:a16="http://schemas.microsoft.com/office/drawing/2014/main" id="{0ADFE70A-136E-A2C2-98FB-4D1F29B5EDC8}"/>
              </a:ext>
            </a:extLst>
          </p:cNvPr>
          <p:cNvSpPr txBox="1"/>
          <p:nvPr/>
        </p:nvSpPr>
        <p:spPr>
          <a:xfrm>
            <a:off x="4572000" y="3047181"/>
            <a:ext cx="3953691" cy="1200329"/>
          </a:xfrm>
          <a:prstGeom prst="rect">
            <a:avLst/>
          </a:prstGeom>
          <a:noFill/>
        </p:spPr>
        <p:txBody>
          <a:bodyPr wrap="square" rtlCol="0">
            <a:spAutoFit/>
          </a:bodyPr>
          <a:lstStyle/>
          <a:p>
            <a:r>
              <a:rPr lang="en-CA" dirty="0"/>
              <a:t>During an inventory check, the IT section is missing a large number of new laptops and expensive parts that they cannot account for.  </a:t>
            </a:r>
          </a:p>
        </p:txBody>
      </p:sp>
    </p:spTree>
    <p:extLst>
      <p:ext uri="{BB962C8B-B14F-4D97-AF65-F5344CB8AC3E}">
        <p14:creationId xmlns:p14="http://schemas.microsoft.com/office/powerpoint/2010/main" val="1173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ND Document" ma:contentTypeID="0x010100010C2ADD635BB5409CEF3A212D7D66C8001A8B4AA1EB9EEC4481D8563369336C17" ma:contentTypeVersion="14" ma:contentTypeDescription="This Content Type applies the default UIC, Unit Name and Parent Org to all documents in the site." ma:contentTypeScope="" ma:versionID="71e2de0384efe514db5bce08534d83cf">
  <xsd:schema xmlns:xsd="http://www.w3.org/2001/XMLSchema" xmlns:xs="http://www.w3.org/2001/XMLSchema" xmlns:p="http://schemas.microsoft.com/office/2006/metadata/properties" xmlns:ns1="http://schemas.microsoft.com/sharepoint/v3" xmlns:ns2="4e4e7067-1b66-4815-83c0-e5717f015141" xmlns:ns3="aa8a929f-e17f-40f1-8382-8c4bec3123f6" xmlns:ns4="1f86be55-5efb-4ba3-a4c9-920e0fb75160" targetNamespace="http://schemas.microsoft.com/office/2006/metadata/properties" ma:root="true" ma:fieldsID="08285cf0514b0705647bf2401d5e5268" ns1:_="" ns2:_="" ns3:_="" ns4:_="">
    <xsd:import namespace="http://schemas.microsoft.com/sharepoint/v3"/>
    <xsd:import namespace="4e4e7067-1b66-4815-83c0-e5717f015141"/>
    <xsd:import namespace="aa8a929f-e17f-40f1-8382-8c4bec3123f6"/>
    <xsd:import namespace="1f86be55-5efb-4ba3-a4c9-920e0fb75160"/>
    <xsd:element name="properties">
      <xsd:complexType>
        <xsd:sequence>
          <xsd:element name="documentManagement">
            <xsd:complexType>
              <xsd:all>
                <xsd:element ref="ns2:UIC"/>
                <xsd:element ref="ns2:Unit_x0020_Name"/>
                <xsd:element ref="ns2:Parent_Org"/>
                <xsd:element ref="ns3:_dlc_DocId" minOccurs="0"/>
                <xsd:element ref="ns3:_dlc_DocIdUrl" minOccurs="0"/>
                <xsd:element ref="ns3:_dlc_DocIdPersistId" minOccurs="0"/>
                <xsd:element ref="ns2:Function" minOccurs="0"/>
                <xsd:element ref="ns1:DocumentSetDescription" minOccurs="0"/>
                <xsd:element ref="ns4:MediaServiceMetadata" minOccurs="0"/>
                <xsd:element ref="ns4:MediaServiceFastMetadata"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5"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4e7067-1b66-4815-83c0-e5717f015141" elementFormDefault="qualified">
    <xsd:import namespace="http://schemas.microsoft.com/office/2006/documentManagement/types"/>
    <xsd:import namespace="http://schemas.microsoft.com/office/infopath/2007/PartnerControls"/>
    <xsd:element name="UIC" ma:index="8" ma:displayName="UIC" ma:default="1661" ma:description="UIC" ma:internalName="UIC" ma:readOnly="false">
      <xsd:simpleType>
        <xsd:restriction base="dms:Text">
          <xsd:maxLength value="4"/>
        </xsd:restriction>
      </xsd:simpleType>
    </xsd:element>
    <xsd:element name="Unit_x0020_Name" ma:index="9" ma:displayName="Unit Name" ma:default="RCAF Barker College" ma:description="Unit Name" ma:internalName="Unit_x0020_Name" ma:readOnly="false">
      <xsd:simpleType>
        <xsd:restriction base="dms:Text">
          <xsd:maxLength value="255"/>
        </xsd:restriction>
      </xsd:simpleType>
    </xsd:element>
    <xsd:element name="Parent_Org" ma:index="10" ma:displayName="Parent_Org" ma:default="RCAF" ma:format="Dropdown" ma:internalName="Parent_Org" ma:readOnly="false">
      <xsd:simpleType>
        <xsd:restriction base="dms:Choice">
          <xsd:enumeration value="O365_Admin"/>
          <xsd:enumeration value="CJOC"/>
          <xsd:enumeration value="ADM(RS)"/>
          <xsd:enumeration value="ADM(IE)"/>
          <xsd:enumeration value="ADM(Fin)"/>
          <xsd:enumeration value="ADM(S&amp;T)"/>
          <xsd:enumeration value="ADM(DIA)"/>
          <xsd:enumeration value="ADM(HR Civ)"/>
          <xsd:enumeration value="ADM(IM)"/>
          <xsd:enumeration value="ADM(Mat)"/>
          <xsd:enumeration value="ADM(PA)"/>
          <xsd:enumeration value="ADM(POL)"/>
          <xsd:enumeration value="CANSOFCOM"/>
          <xsd:enumeration value="CFINTCOM"/>
          <xsd:enumeration value="CMJ"/>
          <xsd:enumeration value="MPC"/>
          <xsd:enumeration value="Corp Sec"/>
          <xsd:enumeration value="CFHA"/>
          <xsd:enumeration value="JAG"/>
          <xsd:enumeration value="RCAF"/>
          <xsd:enumeration value="RCN"/>
          <xsd:enumeration value="SJS"/>
          <xsd:enumeration value="VCDS"/>
          <xsd:enumeration value="CA"/>
          <xsd:enumeration value="Ombudsman"/>
        </xsd:restriction>
      </xsd:simpleType>
    </xsd:element>
    <xsd:element name="Function" ma:index="14" nillable="true" ma:displayName="Function" ma:format="Dropdown" ma:internalName="Function">
      <xsd:simpleType>
        <xsd:restriction base="dms:Choice">
          <xsd:enumeration value="Acquisitions-Procurement"/>
          <xsd:enumeration value="Travel and Events"/>
          <xsd:enumeration value="Environment"/>
          <xsd:enumeration value="Finances"/>
          <xsd:enumeration value="Human Resources"/>
          <xsd:enumeration value="Information Management"/>
          <xsd:enumeration value="Information Technology"/>
          <xsd:enumeration value="Management and Oversight"/>
          <xsd:enumeration value="Materiel"/>
          <xsd:enumeration value="Military Personnel"/>
          <xsd:enumeration value="Occupational Health and Safety"/>
          <xsd:enumeration value="Public Affairs"/>
          <xsd:enumeration value="Real Property"/>
          <xsd:enumeration value="Ready Forces"/>
          <xsd:enumeration value="Operations"/>
          <xsd:enumeration value="Communications"/>
          <xsd:enumeration value="Legal Services"/>
          <xsd:enumeration value="Future Force Design"/>
          <xsd:enumeration value="Defence Team"/>
          <xsd:enumeration value="Sustainable Bases Information Technology System &amp; Infrastructure"/>
          <xsd:enumeration value="Procurement of Capabilities"/>
        </xsd:restriction>
      </xsd:simpleType>
    </xsd:element>
  </xsd:schema>
  <xsd:schema xmlns:xsd="http://www.w3.org/2001/XMLSchema" xmlns:xs="http://www.w3.org/2001/XMLSchema" xmlns:dms="http://schemas.microsoft.com/office/2006/documentManagement/types" xmlns:pc="http://schemas.microsoft.com/office/infopath/2007/PartnerControls" targetNamespace="aa8a929f-e17f-40f1-8382-8c4bec3123f6"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f86be55-5efb-4ba3-a4c9-920e0fb75160"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nit_x0020_Name xmlns="4e4e7067-1b66-4815-83c0-e5717f015141">1 CAD</Unit_x0020_Name>
    <DocumentSetDescription xmlns="http://schemas.microsoft.com/sharepoint/v3" xsi:nil="true"/>
    <UIC xmlns="4e4e7067-1b66-4815-83c0-e5717f015141">3999</UIC>
    <Parent_Org xmlns="4e4e7067-1b66-4815-83c0-e5717f015141">RCAF</Parent_Org>
    <Function xmlns="4e4e7067-1b66-4815-83c0-e5717f015141">Operations</Function>
    <_dlc_DocId xmlns="aa8a929f-e17f-40f1-8382-8c4bec3123f6">R34XM6XYDTFE-1902396871-44</_dlc_DocId>
    <_dlc_DocIdUrl xmlns="aa8a929f-e17f-40f1-8382-8c4bec3123f6">
      <Url>https://018gc.sharepoint.com/sites/ORG-1661-007-000/_layouts/15/DocIdRedir.aspx?ID=R34XM6XYDTFE-1902396871-44</Url>
      <Description>R34XM6XYDTFE-1902396871-44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F4CB4E4-C122-4B1B-B09A-4E575267F127}"/>
</file>

<file path=customXml/itemProps2.xml><?xml version="1.0" encoding="utf-8"?>
<ds:datastoreItem xmlns:ds="http://schemas.openxmlformats.org/officeDocument/2006/customXml" ds:itemID="{71F35068-32C2-48F1-8128-990540ACF10B}">
  <ds:schemaRefs>
    <ds:schemaRef ds:uri="http://www.w3.org/XML/1998/namespace"/>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4e4e7067-1b66-4815-83c0-e5717f015141"/>
    <ds:schemaRef ds:uri="http://schemas.openxmlformats.org/package/2006/metadata/core-properties"/>
    <ds:schemaRef ds:uri="fbe8e8c5-2b2b-4ae4-8676-609058a6526f"/>
    <ds:schemaRef ds:uri="http://purl.org/dc/dcmitype/"/>
    <ds:schemaRef ds:uri="9bfab6bf-2c38-473e-913e-4aecc28e4590"/>
    <ds:schemaRef ds:uri="http://purl.org/dc/terms/"/>
    <ds:schemaRef ds:uri="http://purl.org/dc/elements/1.1/"/>
  </ds:schemaRefs>
</ds:datastoreItem>
</file>

<file path=customXml/itemProps3.xml><?xml version="1.0" encoding="utf-8"?>
<ds:datastoreItem xmlns:ds="http://schemas.openxmlformats.org/officeDocument/2006/customXml" ds:itemID="{94A583DF-DF8D-4D6E-9FB8-E66B582FD7EE}">
  <ds:schemaRefs>
    <ds:schemaRef ds:uri="http://schemas.microsoft.com/sharepoint/v3/contenttype/forms"/>
  </ds:schemaRefs>
</ds:datastoreItem>
</file>

<file path=customXml/itemProps4.xml><?xml version="1.0" encoding="utf-8"?>
<ds:datastoreItem xmlns:ds="http://schemas.openxmlformats.org/officeDocument/2006/customXml" ds:itemID="{BFF7BF2D-A9AD-4212-B86B-D3ED4114438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2910</TotalTime>
  <Words>1799</Words>
  <Application>Microsoft Office PowerPoint</Application>
  <PresentationFormat>On-screen Show (16:9)</PresentationFormat>
  <Paragraphs>193</Paragraphs>
  <Slides>14</Slides>
  <Notes>14</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3" baseType="lpstr">
      <vt:lpstr>Aptos</vt:lpstr>
      <vt:lpstr>Aptos Display</vt:lpstr>
      <vt:lpstr>Arial</vt:lpstr>
      <vt:lpstr>Calibri</vt:lpstr>
      <vt:lpstr>Wingdings</vt:lpstr>
      <vt:lpstr>Office Theme</vt:lpstr>
      <vt:lpstr>1_Office Theme</vt:lpstr>
      <vt:lpstr>2_Office Theme</vt:lpstr>
      <vt:lpstr>Acrobat Document</vt:lpstr>
      <vt:lpstr>Change of Circumstances Brief</vt:lpstr>
      <vt:lpstr>Outline</vt:lpstr>
      <vt:lpstr>Introduction</vt:lpstr>
      <vt:lpstr>PowerPoint Presentation</vt:lpstr>
      <vt:lpstr>PowerPoint Presentation</vt:lpstr>
      <vt:lpstr>Changes Noticed  by  Leaders</vt:lpstr>
      <vt:lpstr>Decision Making &amp; Reporting</vt:lpstr>
      <vt:lpstr>Denial of Access</vt:lpstr>
      <vt:lpstr>PowerPoint Presentation</vt:lpstr>
      <vt:lpstr>PowerPoint Presentation</vt:lpstr>
      <vt:lpstr>PowerPoint Presentation</vt:lpstr>
      <vt:lpstr>Notes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TITLE TEXT</dc:title>
  <dc:creator>MMS</dc:creator>
  <cp:lastModifiedBy>Hodgson Maj LA@AJAG Prairie@Defence365</cp:lastModifiedBy>
  <cp:revision>25</cp:revision>
  <cp:lastPrinted>2024-09-06T18:23:35Z</cp:lastPrinted>
  <dcterms:created xsi:type="dcterms:W3CDTF">2019-06-14T14:57:03Z</dcterms:created>
  <dcterms:modified xsi:type="dcterms:W3CDTF">2024-09-10T15:01:15Z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0x010100010C2ADD635BB5409CEF3A212D7D66C8001A8B4AA1EB9EEC4481D8563369336C17</vt:lpwstr>
  </property>
  <property fmtid="{D5CDD505-2E9C-101B-9397-08002B2CF9AE}" pid="3" name="_dlc_DocIdItemGuid">
    <vt:lpwstr>74d09f46-2e8b-4791-87af-01eef2fe7a24</vt:lpwstr>
  </property>
  <property fmtid="{D5CDD505-2E9C-101B-9397-08002B2CF9AE}" pid="4" name="MediaServiceImageTags">
    <vt:lpwstr/>
  </property>
  <property fmtid="{D5CDD505-2E9C-101B-9397-08002B2CF9AE}" pid="5" name="MSIP_Label_3e33c1f9-43dd-4e5b-bd09-632e008e075a_Enabled">
    <vt:lpwstr>true</vt:lpwstr>
  </property>
  <property fmtid="{D5CDD505-2E9C-101B-9397-08002B2CF9AE}" pid="6" name="MSIP_Label_3e33c1f9-43dd-4e5b-bd09-632e008e075a_SetDate">
    <vt:lpwstr>2024-09-10T15:01:04Z</vt:lpwstr>
  </property>
  <property fmtid="{D5CDD505-2E9C-101B-9397-08002B2CF9AE}" pid="7" name="MSIP_Label_3e33c1f9-43dd-4e5b-bd09-632e008e075a_Method">
    <vt:lpwstr>Standard</vt:lpwstr>
  </property>
  <property fmtid="{D5CDD505-2E9C-101B-9397-08002B2CF9AE}" pid="8" name="MSIP_Label_3e33c1f9-43dd-4e5b-bd09-632e008e075a_Name">
    <vt:lpwstr>UNCLASSIFIED INTERNAL</vt:lpwstr>
  </property>
  <property fmtid="{D5CDD505-2E9C-101B-9397-08002B2CF9AE}" pid="9" name="MSIP_Label_3e33c1f9-43dd-4e5b-bd09-632e008e075a_SiteId">
    <vt:lpwstr>325b4494-1587-40d5-bb31-8b660b7f1038</vt:lpwstr>
  </property>
  <property fmtid="{D5CDD505-2E9C-101B-9397-08002B2CF9AE}" pid="10" name="MSIP_Label_3e33c1f9-43dd-4e5b-bd09-632e008e075a_ActionId">
    <vt:lpwstr>80a02f86-744f-4853-8db8-b48e90db6629</vt:lpwstr>
  </property>
  <property fmtid="{D5CDD505-2E9C-101B-9397-08002B2CF9AE}" pid="11" name="MSIP_Label_3e33c1f9-43dd-4e5b-bd09-632e008e075a_ContentBits">
    <vt:lpwstr>0</vt:lpwstr>
  </property>
</Properties>
</file>