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1" r:id="rId3"/>
    <p:sldId id="260" r:id="rId4"/>
    <p:sldId id="279" r:id="rId5"/>
    <p:sldId id="280" r:id="rId6"/>
    <p:sldId id="277" r:id="rId7"/>
    <p:sldId id="272" r:id="rId8"/>
    <p:sldId id="281" r:id="rId9"/>
    <p:sldId id="27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7775" y="1931923"/>
            <a:ext cx="5230495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12188952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2295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12191987" y="629412"/>
                </a:moveTo>
                <a:lnTo>
                  <a:pt x="11820144" y="629412"/>
                </a:lnTo>
                <a:lnTo>
                  <a:pt x="11820144" y="0"/>
                </a:lnTo>
                <a:lnTo>
                  <a:pt x="10512552" y="0"/>
                </a:lnTo>
                <a:lnTo>
                  <a:pt x="10512552" y="629412"/>
                </a:lnTo>
                <a:lnTo>
                  <a:pt x="0" y="629412"/>
                </a:lnTo>
                <a:lnTo>
                  <a:pt x="0" y="723900"/>
                </a:lnTo>
                <a:lnTo>
                  <a:pt x="10512552" y="723900"/>
                </a:lnTo>
                <a:lnTo>
                  <a:pt x="10512552" y="857377"/>
                </a:lnTo>
                <a:lnTo>
                  <a:pt x="10519334" y="896874"/>
                </a:lnTo>
                <a:lnTo>
                  <a:pt x="10538066" y="933386"/>
                </a:lnTo>
                <a:lnTo>
                  <a:pt x="10566286" y="965784"/>
                </a:lnTo>
                <a:lnTo>
                  <a:pt x="10601516" y="992949"/>
                </a:lnTo>
                <a:lnTo>
                  <a:pt x="10641317" y="1013752"/>
                </a:lnTo>
                <a:lnTo>
                  <a:pt x="10683215" y="1027061"/>
                </a:lnTo>
                <a:lnTo>
                  <a:pt x="10724769" y="1031748"/>
                </a:lnTo>
                <a:lnTo>
                  <a:pt x="11628247" y="1028827"/>
                </a:lnTo>
                <a:lnTo>
                  <a:pt x="11668697" y="1022692"/>
                </a:lnTo>
                <a:lnTo>
                  <a:pt x="11707711" y="1005624"/>
                </a:lnTo>
                <a:lnTo>
                  <a:pt x="11743538" y="979703"/>
                </a:lnTo>
                <a:lnTo>
                  <a:pt x="11774437" y="946950"/>
                </a:lnTo>
                <a:lnTo>
                  <a:pt x="11798668" y="909434"/>
                </a:lnTo>
                <a:lnTo>
                  <a:pt x="11814480" y="869200"/>
                </a:lnTo>
                <a:lnTo>
                  <a:pt x="11820144" y="828294"/>
                </a:lnTo>
                <a:lnTo>
                  <a:pt x="11820144" y="723900"/>
                </a:lnTo>
                <a:lnTo>
                  <a:pt x="12191987" y="723900"/>
                </a:lnTo>
                <a:lnTo>
                  <a:pt x="12191987" y="629412"/>
                </a:lnTo>
                <a:close/>
              </a:path>
            </a:pathLst>
          </a:custGeom>
          <a:solidFill>
            <a:srgbClr val="868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89788"/>
            <a:ext cx="12192000" cy="121920"/>
          </a:xfrm>
          <a:custGeom>
            <a:avLst/>
            <a:gdLst/>
            <a:ahLst/>
            <a:cxnLst/>
            <a:rect l="l" t="t" r="r" b="b"/>
            <a:pathLst>
              <a:path w="12192000" h="121920">
                <a:moveTo>
                  <a:pt x="0" y="121920"/>
                </a:moveTo>
                <a:lnTo>
                  <a:pt x="12192000" y="121920"/>
                </a:lnTo>
                <a:lnTo>
                  <a:pt x="12192000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7428" cy="589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593323" y="-1523"/>
            <a:ext cx="1127760" cy="1038225"/>
          </a:xfrm>
          <a:custGeom>
            <a:avLst/>
            <a:gdLst/>
            <a:ahLst/>
            <a:cxnLst/>
            <a:rect l="l" t="t" r="r" b="b"/>
            <a:pathLst>
              <a:path w="1127759" h="1038225">
                <a:moveTo>
                  <a:pt x="1127759" y="0"/>
                </a:moveTo>
                <a:lnTo>
                  <a:pt x="0" y="0"/>
                </a:lnTo>
                <a:lnTo>
                  <a:pt x="0" y="864870"/>
                </a:lnTo>
                <a:lnTo>
                  <a:pt x="6180" y="910844"/>
                </a:lnTo>
                <a:lnTo>
                  <a:pt x="23622" y="952161"/>
                </a:lnTo>
                <a:lnTo>
                  <a:pt x="50673" y="987171"/>
                </a:lnTo>
                <a:lnTo>
                  <a:pt x="85682" y="1014222"/>
                </a:lnTo>
                <a:lnTo>
                  <a:pt x="127000" y="1031663"/>
                </a:lnTo>
                <a:lnTo>
                  <a:pt x="172974" y="1037844"/>
                </a:lnTo>
                <a:lnTo>
                  <a:pt x="954785" y="1037844"/>
                </a:lnTo>
                <a:lnTo>
                  <a:pt x="1000759" y="1031663"/>
                </a:lnTo>
                <a:lnTo>
                  <a:pt x="1042077" y="1014222"/>
                </a:lnTo>
                <a:lnTo>
                  <a:pt x="1077086" y="987171"/>
                </a:lnTo>
                <a:lnTo>
                  <a:pt x="1104137" y="952161"/>
                </a:lnTo>
                <a:lnTo>
                  <a:pt x="1121579" y="910844"/>
                </a:lnTo>
                <a:lnTo>
                  <a:pt x="1127759" y="864870"/>
                </a:lnTo>
                <a:lnTo>
                  <a:pt x="1127759" y="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5035" y="1523"/>
            <a:ext cx="1173479" cy="9357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36" y="219455"/>
            <a:ext cx="2072639" cy="2133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51464" y="6403847"/>
            <a:ext cx="877824" cy="2164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2979" y="5681472"/>
            <a:ext cx="2615183" cy="6918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78294"/>
            <a:ext cx="12192000" cy="67970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0" y="6198108"/>
            <a:ext cx="12192000" cy="660400"/>
          </a:xfrm>
          <a:custGeom>
            <a:avLst/>
            <a:gdLst/>
            <a:ahLst/>
            <a:cxnLst/>
            <a:rect l="l" t="t" r="r" b="b"/>
            <a:pathLst>
              <a:path w="12192000" h="660400">
                <a:moveTo>
                  <a:pt x="12192000" y="0"/>
                </a:moveTo>
                <a:lnTo>
                  <a:pt x="0" y="0"/>
                </a:lnTo>
                <a:lnTo>
                  <a:pt x="0" y="659891"/>
                </a:lnTo>
                <a:lnTo>
                  <a:pt x="12192000" y="6598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82295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12191987" y="629412"/>
                </a:moveTo>
                <a:lnTo>
                  <a:pt x="11820144" y="629412"/>
                </a:lnTo>
                <a:lnTo>
                  <a:pt x="11820144" y="0"/>
                </a:lnTo>
                <a:lnTo>
                  <a:pt x="10512552" y="0"/>
                </a:lnTo>
                <a:lnTo>
                  <a:pt x="10512552" y="629412"/>
                </a:lnTo>
                <a:lnTo>
                  <a:pt x="0" y="629412"/>
                </a:lnTo>
                <a:lnTo>
                  <a:pt x="0" y="723900"/>
                </a:lnTo>
                <a:lnTo>
                  <a:pt x="10512552" y="723900"/>
                </a:lnTo>
                <a:lnTo>
                  <a:pt x="10512552" y="857377"/>
                </a:lnTo>
                <a:lnTo>
                  <a:pt x="10519334" y="896874"/>
                </a:lnTo>
                <a:lnTo>
                  <a:pt x="10538066" y="933386"/>
                </a:lnTo>
                <a:lnTo>
                  <a:pt x="10566286" y="965784"/>
                </a:lnTo>
                <a:lnTo>
                  <a:pt x="10601516" y="992949"/>
                </a:lnTo>
                <a:lnTo>
                  <a:pt x="10641317" y="1013752"/>
                </a:lnTo>
                <a:lnTo>
                  <a:pt x="10683215" y="1027061"/>
                </a:lnTo>
                <a:lnTo>
                  <a:pt x="10724769" y="1031748"/>
                </a:lnTo>
                <a:lnTo>
                  <a:pt x="11628247" y="1028827"/>
                </a:lnTo>
                <a:lnTo>
                  <a:pt x="11668697" y="1022692"/>
                </a:lnTo>
                <a:lnTo>
                  <a:pt x="11707711" y="1005624"/>
                </a:lnTo>
                <a:lnTo>
                  <a:pt x="11743538" y="979703"/>
                </a:lnTo>
                <a:lnTo>
                  <a:pt x="11774437" y="946950"/>
                </a:lnTo>
                <a:lnTo>
                  <a:pt x="11798668" y="909434"/>
                </a:lnTo>
                <a:lnTo>
                  <a:pt x="11814480" y="869200"/>
                </a:lnTo>
                <a:lnTo>
                  <a:pt x="11820144" y="828294"/>
                </a:lnTo>
                <a:lnTo>
                  <a:pt x="11820144" y="723900"/>
                </a:lnTo>
                <a:lnTo>
                  <a:pt x="12191987" y="723900"/>
                </a:lnTo>
                <a:lnTo>
                  <a:pt x="12191987" y="629412"/>
                </a:lnTo>
                <a:close/>
              </a:path>
            </a:pathLst>
          </a:custGeom>
          <a:solidFill>
            <a:srgbClr val="868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589788"/>
            <a:ext cx="12192000" cy="121920"/>
          </a:xfrm>
          <a:custGeom>
            <a:avLst/>
            <a:gdLst/>
            <a:ahLst/>
            <a:cxnLst/>
            <a:rect l="l" t="t" r="r" b="b"/>
            <a:pathLst>
              <a:path w="12192000" h="121920">
                <a:moveTo>
                  <a:pt x="0" y="121920"/>
                </a:moveTo>
                <a:lnTo>
                  <a:pt x="12192000" y="121920"/>
                </a:lnTo>
                <a:lnTo>
                  <a:pt x="12192000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87428" cy="58978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0593323" y="-1523"/>
            <a:ext cx="1127760" cy="1038225"/>
          </a:xfrm>
          <a:custGeom>
            <a:avLst/>
            <a:gdLst/>
            <a:ahLst/>
            <a:cxnLst/>
            <a:rect l="l" t="t" r="r" b="b"/>
            <a:pathLst>
              <a:path w="1127759" h="1038225">
                <a:moveTo>
                  <a:pt x="1127759" y="0"/>
                </a:moveTo>
                <a:lnTo>
                  <a:pt x="0" y="0"/>
                </a:lnTo>
                <a:lnTo>
                  <a:pt x="0" y="864870"/>
                </a:lnTo>
                <a:lnTo>
                  <a:pt x="6180" y="910844"/>
                </a:lnTo>
                <a:lnTo>
                  <a:pt x="23622" y="952161"/>
                </a:lnTo>
                <a:lnTo>
                  <a:pt x="50673" y="987171"/>
                </a:lnTo>
                <a:lnTo>
                  <a:pt x="85682" y="1014222"/>
                </a:lnTo>
                <a:lnTo>
                  <a:pt x="127000" y="1031663"/>
                </a:lnTo>
                <a:lnTo>
                  <a:pt x="172974" y="1037844"/>
                </a:lnTo>
                <a:lnTo>
                  <a:pt x="954785" y="1037844"/>
                </a:lnTo>
                <a:lnTo>
                  <a:pt x="1000759" y="1031663"/>
                </a:lnTo>
                <a:lnTo>
                  <a:pt x="1042077" y="1014222"/>
                </a:lnTo>
                <a:lnTo>
                  <a:pt x="1077086" y="987171"/>
                </a:lnTo>
                <a:lnTo>
                  <a:pt x="1104137" y="952161"/>
                </a:lnTo>
                <a:lnTo>
                  <a:pt x="1121579" y="910844"/>
                </a:lnTo>
                <a:lnTo>
                  <a:pt x="1127759" y="864870"/>
                </a:lnTo>
                <a:lnTo>
                  <a:pt x="1127759" y="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5035" y="1523"/>
            <a:ext cx="1173479" cy="93573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36" y="219455"/>
            <a:ext cx="2072639" cy="2133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51464" y="6409943"/>
            <a:ext cx="877824" cy="21640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74235" y="1176528"/>
            <a:ext cx="3806952" cy="1007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E243-C846-47C0-B1DB-6ACC3DFA1CF3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9FF-AC1B-4862-B8E4-FC25511BDAAE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-3846" y="705670"/>
            <a:ext cx="12199692" cy="100425"/>
          </a:xfrm>
          <a:prstGeom prst="rect">
            <a:avLst/>
          </a:prstGeom>
          <a:solidFill>
            <a:srgbClr val="878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D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 userDrawn="1"/>
        </p:nvSpPr>
        <p:spPr>
          <a:xfrm>
            <a:off x="-3846" y="-14289"/>
            <a:ext cx="12192000" cy="603849"/>
          </a:xfrm>
          <a:prstGeom prst="rect">
            <a:avLst/>
          </a:prstGeom>
          <a:gradFill flip="none" rotWithShape="1">
            <a:gsLst>
              <a:gs pos="83000">
                <a:srgbClr val="F8CA3D">
                  <a:shade val="30000"/>
                  <a:satMod val="115000"/>
                  <a:alpha val="0"/>
                </a:srgbClr>
              </a:gs>
              <a:gs pos="51000">
                <a:srgbClr val="F8CA3D">
                  <a:shade val="67500"/>
                  <a:satMod val="115000"/>
                </a:srgbClr>
              </a:gs>
              <a:gs pos="0">
                <a:srgbClr val="F8CA3D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4" y="188964"/>
            <a:ext cx="1462002" cy="197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28" y="5860189"/>
            <a:ext cx="3687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 Same Side Corner Rectangle 29"/>
          <p:cNvSpPr/>
          <p:nvPr userDrawn="1"/>
        </p:nvSpPr>
        <p:spPr>
          <a:xfrm rot="10800000">
            <a:off x="10600852" y="1870"/>
            <a:ext cx="1107403" cy="1038262"/>
          </a:xfrm>
          <a:prstGeom prst="round2SameRect">
            <a:avLst/>
          </a:prstGeom>
          <a:solidFill>
            <a:srgbClr val="2D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ound Same Side Corner Rectangle 30"/>
          <p:cNvSpPr/>
          <p:nvPr userDrawn="1"/>
        </p:nvSpPr>
        <p:spPr>
          <a:xfrm rot="10800000">
            <a:off x="10702767" y="1766"/>
            <a:ext cx="905063" cy="936071"/>
          </a:xfrm>
          <a:prstGeom prst="round2SameRect">
            <a:avLst/>
          </a:prstGeom>
          <a:solidFill>
            <a:srgbClr val="F8C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343" y="-842"/>
            <a:ext cx="1173577" cy="8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" y="0"/>
            <a:ext cx="12188952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2295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12191987" y="629412"/>
                </a:moveTo>
                <a:lnTo>
                  <a:pt x="11820144" y="629412"/>
                </a:lnTo>
                <a:lnTo>
                  <a:pt x="11820144" y="0"/>
                </a:lnTo>
                <a:lnTo>
                  <a:pt x="10512552" y="0"/>
                </a:lnTo>
                <a:lnTo>
                  <a:pt x="10512552" y="629412"/>
                </a:lnTo>
                <a:lnTo>
                  <a:pt x="0" y="629412"/>
                </a:lnTo>
                <a:lnTo>
                  <a:pt x="0" y="723900"/>
                </a:lnTo>
                <a:lnTo>
                  <a:pt x="10512552" y="723900"/>
                </a:lnTo>
                <a:lnTo>
                  <a:pt x="10512552" y="857377"/>
                </a:lnTo>
                <a:lnTo>
                  <a:pt x="10519334" y="896874"/>
                </a:lnTo>
                <a:lnTo>
                  <a:pt x="10538066" y="933386"/>
                </a:lnTo>
                <a:lnTo>
                  <a:pt x="10566286" y="965784"/>
                </a:lnTo>
                <a:lnTo>
                  <a:pt x="10601516" y="992949"/>
                </a:lnTo>
                <a:lnTo>
                  <a:pt x="10641317" y="1013752"/>
                </a:lnTo>
                <a:lnTo>
                  <a:pt x="10683215" y="1027061"/>
                </a:lnTo>
                <a:lnTo>
                  <a:pt x="10724769" y="1031748"/>
                </a:lnTo>
                <a:lnTo>
                  <a:pt x="11628247" y="1028827"/>
                </a:lnTo>
                <a:lnTo>
                  <a:pt x="11668697" y="1022692"/>
                </a:lnTo>
                <a:lnTo>
                  <a:pt x="11707711" y="1005624"/>
                </a:lnTo>
                <a:lnTo>
                  <a:pt x="11743538" y="979703"/>
                </a:lnTo>
                <a:lnTo>
                  <a:pt x="11774437" y="946950"/>
                </a:lnTo>
                <a:lnTo>
                  <a:pt x="11798668" y="909434"/>
                </a:lnTo>
                <a:lnTo>
                  <a:pt x="11814480" y="869200"/>
                </a:lnTo>
                <a:lnTo>
                  <a:pt x="11820144" y="828294"/>
                </a:lnTo>
                <a:lnTo>
                  <a:pt x="11820144" y="723900"/>
                </a:lnTo>
                <a:lnTo>
                  <a:pt x="12191987" y="723900"/>
                </a:lnTo>
                <a:lnTo>
                  <a:pt x="12191987" y="629412"/>
                </a:lnTo>
                <a:close/>
              </a:path>
            </a:pathLst>
          </a:custGeom>
          <a:solidFill>
            <a:srgbClr val="868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89788"/>
            <a:ext cx="12192000" cy="121920"/>
          </a:xfrm>
          <a:custGeom>
            <a:avLst/>
            <a:gdLst/>
            <a:ahLst/>
            <a:cxnLst/>
            <a:rect l="l" t="t" r="r" b="b"/>
            <a:pathLst>
              <a:path w="12192000" h="121920">
                <a:moveTo>
                  <a:pt x="0" y="121920"/>
                </a:moveTo>
                <a:lnTo>
                  <a:pt x="12192000" y="121920"/>
                </a:lnTo>
                <a:lnTo>
                  <a:pt x="12192000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87428" cy="589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593323" y="-1523"/>
            <a:ext cx="1127760" cy="1038225"/>
          </a:xfrm>
          <a:custGeom>
            <a:avLst/>
            <a:gdLst/>
            <a:ahLst/>
            <a:cxnLst/>
            <a:rect l="l" t="t" r="r" b="b"/>
            <a:pathLst>
              <a:path w="1127759" h="1038225">
                <a:moveTo>
                  <a:pt x="1127759" y="0"/>
                </a:moveTo>
                <a:lnTo>
                  <a:pt x="0" y="0"/>
                </a:lnTo>
                <a:lnTo>
                  <a:pt x="0" y="864870"/>
                </a:lnTo>
                <a:lnTo>
                  <a:pt x="6180" y="910844"/>
                </a:lnTo>
                <a:lnTo>
                  <a:pt x="23622" y="952161"/>
                </a:lnTo>
                <a:lnTo>
                  <a:pt x="50673" y="987171"/>
                </a:lnTo>
                <a:lnTo>
                  <a:pt x="85682" y="1014222"/>
                </a:lnTo>
                <a:lnTo>
                  <a:pt x="127000" y="1031663"/>
                </a:lnTo>
                <a:lnTo>
                  <a:pt x="172974" y="1037844"/>
                </a:lnTo>
                <a:lnTo>
                  <a:pt x="954785" y="1037844"/>
                </a:lnTo>
                <a:lnTo>
                  <a:pt x="1000759" y="1031663"/>
                </a:lnTo>
                <a:lnTo>
                  <a:pt x="1042077" y="1014222"/>
                </a:lnTo>
                <a:lnTo>
                  <a:pt x="1077086" y="987171"/>
                </a:lnTo>
                <a:lnTo>
                  <a:pt x="1104137" y="952161"/>
                </a:lnTo>
                <a:lnTo>
                  <a:pt x="1121579" y="910844"/>
                </a:lnTo>
                <a:lnTo>
                  <a:pt x="1127759" y="864870"/>
                </a:lnTo>
                <a:lnTo>
                  <a:pt x="1127759" y="0"/>
                </a:lnTo>
                <a:close/>
              </a:path>
            </a:pathLst>
          </a:custGeom>
          <a:solidFill>
            <a:srgbClr val="2C3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75035" y="1523"/>
            <a:ext cx="1173479" cy="9357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8036" y="219455"/>
            <a:ext cx="2072639" cy="2133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51464" y="6403847"/>
            <a:ext cx="877824" cy="2164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92979" y="5681472"/>
            <a:ext cx="2615183" cy="691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41" y="779779"/>
            <a:ext cx="9653803" cy="941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931669"/>
            <a:ext cx="10741025" cy="3743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59466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military-transi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department-national-defence/services/benefits-military/transition.html" TargetMode="External"/><Relationship Id="rId2" Type="http://schemas.openxmlformats.org/officeDocument/2006/relationships/hyperlink" Target="https://www.canada.ca/en/department-national-defence/services/benefits-military/transition/understanding-transition/transition-centres.html/100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ldieron.ca/" TargetMode="External"/><Relationship Id="rId4" Type="http://schemas.openxmlformats.org/officeDocument/2006/relationships/hyperlink" Target="https://www.canada.ca/en/department-national-defence/corporate/reports-publications/transition-guid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6543-DD69-4E8B-7F3B-6A5C410F8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en-CA" dirty="0"/>
              <a:t>RUCTOP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1DAE6-A923-37CA-2BCC-001E3270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64"/>
          </a:xfrm>
        </p:spPr>
        <p:txBody>
          <a:bodyPr/>
          <a:lstStyle/>
          <a:p>
            <a:r>
              <a:rPr lang="en-CA" dirty="0"/>
              <a:t>LCol Chris Chmelyk</a:t>
            </a:r>
          </a:p>
          <a:p>
            <a:r>
              <a:rPr lang="en-CA" dirty="0"/>
              <a:t>CWO Laurie Moore</a:t>
            </a:r>
          </a:p>
        </p:txBody>
      </p:sp>
    </p:spTree>
    <p:extLst>
      <p:ext uri="{BB962C8B-B14F-4D97-AF65-F5344CB8AC3E}">
        <p14:creationId xmlns:p14="http://schemas.microsoft.com/office/powerpoint/2010/main" val="14995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699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5"/>
              </a:spcBef>
            </a:pPr>
            <a:r>
              <a:rPr dirty="0"/>
              <a:t>CAF</a:t>
            </a:r>
            <a:r>
              <a:rPr spc="-15" dirty="0"/>
              <a:t> </a:t>
            </a:r>
            <a:r>
              <a:rPr dirty="0"/>
              <a:t>TG </a:t>
            </a:r>
            <a:r>
              <a:rPr spc="-10" dirty="0"/>
              <a:t>Mission: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994154"/>
            <a:ext cx="1065593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coordination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valued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partners,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CAF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will </a:t>
            </a:r>
            <a:r>
              <a:rPr sz="3200" dirty="0">
                <a:latin typeface="Arial"/>
                <a:cs typeface="Arial"/>
              </a:rPr>
              <a:t>deliver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personalized,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professional,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standardized </a:t>
            </a:r>
            <a:r>
              <a:rPr sz="3200" dirty="0">
                <a:latin typeface="Arial"/>
                <a:cs typeface="Arial"/>
              </a:rPr>
              <a:t>casualty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transition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services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families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enable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seamless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transition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enhanced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well-</a:t>
            </a:r>
            <a:r>
              <a:rPr sz="3200" dirty="0">
                <a:latin typeface="Arial"/>
                <a:cs typeface="Arial"/>
              </a:rPr>
              <a:t>being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special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attention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ill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injured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personnel,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families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families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deceased.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6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CAF</a:t>
            </a:r>
            <a:r>
              <a:rPr spc="-15" dirty="0"/>
              <a:t> </a:t>
            </a:r>
            <a:r>
              <a:rPr spc="-35" dirty="0"/>
              <a:t>TG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58439" y="816863"/>
            <a:ext cx="7414259" cy="5290185"/>
            <a:chOff x="2758439" y="816863"/>
            <a:chExt cx="7414259" cy="5290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9" y="816863"/>
              <a:ext cx="7414259" cy="5289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6675" y="4098035"/>
              <a:ext cx="810768" cy="5029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863" y="4611623"/>
              <a:ext cx="754379" cy="643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700" y="2267711"/>
              <a:ext cx="854963" cy="633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116" y="4347972"/>
              <a:ext cx="742187" cy="658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6716" y="3457956"/>
              <a:ext cx="790956" cy="5455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4" y="3828287"/>
              <a:ext cx="740664" cy="6629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5647" y="4876799"/>
              <a:ext cx="664463" cy="6995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0148" y="5350763"/>
              <a:ext cx="659892" cy="4038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5" y="5292852"/>
              <a:ext cx="765048" cy="8138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63295" y="1961388"/>
            <a:ext cx="2074545" cy="1134110"/>
          </a:xfrm>
          <a:prstGeom prst="rect">
            <a:avLst/>
          </a:prstGeom>
          <a:solidFill>
            <a:srgbClr val="BC745F"/>
          </a:solidFill>
        </p:spPr>
        <p:txBody>
          <a:bodyPr vert="horz" wrap="square" lIns="0" tIns="45085" rIns="0" bIns="0" rtlCol="0">
            <a:spAutoFit/>
          </a:bodyPr>
          <a:lstStyle/>
          <a:p>
            <a:pPr marL="73025" marR="434340">
              <a:lnSpc>
                <a:spcPct val="100000"/>
              </a:lnSpc>
              <a:spcBef>
                <a:spcPts val="35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CAF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TG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Canadian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Armed </a:t>
            </a:r>
            <a:r>
              <a:rPr sz="1200" i="1" dirty="0">
                <a:latin typeface="Calibri"/>
                <a:cs typeface="Calibri"/>
              </a:rPr>
              <a:t>Forces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Transition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Group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CAF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Canadian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Armed </a:t>
            </a:r>
            <a:r>
              <a:rPr sz="1200" i="1" dirty="0">
                <a:latin typeface="Calibri"/>
                <a:cs typeface="Calibri"/>
              </a:rPr>
              <a:t>Forces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Transition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Unit</a:t>
            </a:r>
            <a:r>
              <a:rPr sz="1200" i="1" spc="500" dirty="0"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TC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Transition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Centre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3438" y="4579746"/>
            <a:ext cx="67246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BC</a:t>
            </a:r>
            <a:endParaRPr sz="800">
              <a:latin typeface="Calibri"/>
              <a:cs typeface="Calibri"/>
            </a:endParaRPr>
          </a:p>
          <a:p>
            <a:pPr marL="88900" indent="-52069">
              <a:lnSpc>
                <a:spcPct val="100000"/>
              </a:lnSpc>
              <a:spcBef>
                <a:spcPts val="10"/>
              </a:spcBef>
              <a:buFont typeface="Calibri"/>
              <a:buChar char="-"/>
              <a:tabLst>
                <a:tab pos="8890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Esquimalt</a:t>
            </a:r>
            <a:endParaRPr sz="800">
              <a:latin typeface="Calibri"/>
              <a:cs typeface="Calibri"/>
            </a:endParaRPr>
          </a:p>
          <a:p>
            <a:pPr marL="88900" indent="-52069">
              <a:lnSpc>
                <a:spcPct val="100000"/>
              </a:lnSpc>
              <a:buFont typeface="Calibri"/>
              <a:buChar char="-"/>
              <a:tabLst>
                <a:tab pos="8890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Vancouver</a:t>
            </a:r>
            <a:endParaRPr sz="800">
              <a:latin typeface="Calibri"/>
              <a:cs typeface="Calibri"/>
            </a:endParaRPr>
          </a:p>
          <a:p>
            <a:pPr marL="88900" indent="-52069">
              <a:lnSpc>
                <a:spcPct val="100000"/>
              </a:lnSpc>
              <a:buFont typeface="Calibri"/>
              <a:buChar char="-"/>
              <a:tabLst>
                <a:tab pos="8890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Chilliwack</a:t>
            </a:r>
            <a:endParaRPr sz="800">
              <a:latin typeface="Calibri"/>
              <a:cs typeface="Calibri"/>
            </a:endParaRPr>
          </a:p>
          <a:p>
            <a:pPr marL="88900" indent="-52069">
              <a:lnSpc>
                <a:spcPct val="100000"/>
              </a:lnSpc>
              <a:buFont typeface="Calibri"/>
              <a:buChar char="-"/>
              <a:tabLst>
                <a:tab pos="8890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Comox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2829" y="2264410"/>
            <a:ext cx="76136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05"/>
              </a:lnSpc>
              <a:spcBef>
                <a:spcPts val="105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AB/North</a:t>
            </a:r>
            <a:endParaRPr sz="800" dirty="0">
              <a:latin typeface="Calibri"/>
              <a:cs typeface="Calibri"/>
            </a:endParaRPr>
          </a:p>
          <a:p>
            <a:pPr marL="64769" indent="-52069">
              <a:lnSpc>
                <a:spcPts val="905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Edmonton</a:t>
            </a:r>
            <a:endParaRPr sz="800" dirty="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Calgary</a:t>
            </a:r>
            <a:endParaRPr sz="800" dirty="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Wainwright</a:t>
            </a:r>
            <a:endParaRPr sz="800" dirty="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Cold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Lake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8846" y="3446526"/>
            <a:ext cx="675005" cy="51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55"/>
              </a:lnSpc>
              <a:spcBef>
                <a:spcPts val="105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SK/MB</a:t>
            </a:r>
            <a:endParaRPr sz="800">
              <a:latin typeface="Calibri"/>
              <a:cs typeface="Calibri"/>
            </a:endParaRPr>
          </a:p>
          <a:p>
            <a:pPr marL="71120" indent="-52069">
              <a:lnSpc>
                <a:spcPts val="955"/>
              </a:lnSpc>
              <a:buFont typeface="Calibri"/>
              <a:buChar char="-"/>
              <a:tabLst>
                <a:tab pos="711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Winnipeg</a:t>
            </a:r>
            <a:endParaRPr sz="800">
              <a:latin typeface="Calibri"/>
              <a:cs typeface="Calibri"/>
            </a:endParaRPr>
          </a:p>
          <a:p>
            <a:pPr marL="71120" indent="-52069">
              <a:lnSpc>
                <a:spcPct val="100000"/>
              </a:lnSpc>
              <a:buFont typeface="Calibri"/>
              <a:buChar char="-"/>
              <a:tabLst>
                <a:tab pos="711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Shilo</a:t>
            </a:r>
            <a:endParaRPr sz="800">
              <a:latin typeface="Calibri"/>
              <a:cs typeface="Calibri"/>
            </a:endParaRPr>
          </a:p>
          <a:p>
            <a:pPr marL="71120" indent="-52069">
              <a:lnSpc>
                <a:spcPct val="100000"/>
              </a:lnSpc>
              <a:buFont typeface="Calibri"/>
              <a:buChar char="-"/>
              <a:tabLst>
                <a:tab pos="711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Moose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Jaw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3396" y="3800602"/>
            <a:ext cx="65151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ON</a:t>
            </a:r>
            <a:endParaRPr sz="800">
              <a:latin typeface="Calibri"/>
              <a:cs typeface="Calibri"/>
            </a:endParaRPr>
          </a:p>
          <a:p>
            <a:pPr marL="78740" indent="-52069">
              <a:lnSpc>
                <a:spcPct val="100000"/>
              </a:lnSpc>
              <a:spcBef>
                <a:spcPts val="35"/>
              </a:spcBef>
              <a:buFont typeface="Calibri"/>
              <a:buChar char="-"/>
              <a:tabLst>
                <a:tab pos="7874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Petawawa</a:t>
            </a:r>
            <a:endParaRPr sz="800">
              <a:latin typeface="Calibri"/>
              <a:cs typeface="Calibri"/>
            </a:endParaRPr>
          </a:p>
          <a:p>
            <a:pPr marL="78740" indent="-52069">
              <a:lnSpc>
                <a:spcPct val="100000"/>
              </a:lnSpc>
              <a:buFont typeface="Calibri"/>
              <a:buChar char="-"/>
              <a:tabLst>
                <a:tab pos="7874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Kingston</a:t>
            </a:r>
            <a:endParaRPr sz="800">
              <a:latin typeface="Calibri"/>
              <a:cs typeface="Calibri"/>
            </a:endParaRPr>
          </a:p>
          <a:p>
            <a:pPr marL="78740" indent="-52069">
              <a:lnSpc>
                <a:spcPct val="100000"/>
              </a:lnSpc>
              <a:buFont typeface="Calibri"/>
              <a:buChar char="-"/>
              <a:tabLst>
                <a:tab pos="7874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Trenton</a:t>
            </a:r>
            <a:endParaRPr sz="800">
              <a:latin typeface="Calibri"/>
              <a:cs typeface="Calibri"/>
            </a:endParaRPr>
          </a:p>
          <a:p>
            <a:pPr marL="78740" indent="-52069">
              <a:lnSpc>
                <a:spcPct val="100000"/>
              </a:lnSpc>
              <a:buFont typeface="Calibri"/>
              <a:buChar char="-"/>
              <a:tabLst>
                <a:tab pos="7874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North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Bay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1831" y="5320029"/>
            <a:ext cx="528955" cy="255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05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NCR</a:t>
            </a:r>
            <a:endParaRPr sz="800">
              <a:latin typeface="Calibri"/>
              <a:cs typeface="Calibri"/>
            </a:endParaRPr>
          </a:p>
          <a:p>
            <a:pPr marL="29209">
              <a:lnSpc>
                <a:spcPts val="905"/>
              </a:lnSpc>
            </a:pPr>
            <a:r>
              <a:rPr sz="800" dirty="0">
                <a:latin typeface="Calibri"/>
                <a:cs typeface="Calibri"/>
              </a:rPr>
              <a:t>-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Ottawa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1650" y="4849114"/>
            <a:ext cx="5861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ON</a:t>
            </a:r>
            <a:endParaRPr sz="800">
              <a:latin typeface="Calibri"/>
              <a:cs typeface="Calibri"/>
            </a:endParaRPr>
          </a:p>
          <a:p>
            <a:pPr marL="85090" indent="-52069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8509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Toronto</a:t>
            </a:r>
            <a:endParaRPr sz="800">
              <a:latin typeface="Calibri"/>
              <a:cs typeface="Calibri"/>
            </a:endParaRPr>
          </a:p>
          <a:p>
            <a:pPr marL="85090" indent="-52069">
              <a:lnSpc>
                <a:spcPct val="100000"/>
              </a:lnSpc>
              <a:buFont typeface="Calibri"/>
              <a:buChar char="-"/>
              <a:tabLst>
                <a:tab pos="8509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London</a:t>
            </a:r>
            <a:endParaRPr sz="800">
              <a:latin typeface="Calibri"/>
              <a:cs typeface="Calibri"/>
            </a:endParaRPr>
          </a:p>
          <a:p>
            <a:pPr marL="85090" indent="-52069">
              <a:lnSpc>
                <a:spcPct val="100000"/>
              </a:lnSpc>
              <a:buFont typeface="Calibri"/>
              <a:buChar char="-"/>
              <a:tabLst>
                <a:tab pos="8509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Borden</a:t>
            </a:r>
            <a:endParaRPr sz="800">
              <a:latin typeface="Calibri"/>
              <a:cs typeface="Calibri"/>
            </a:endParaRPr>
          </a:p>
          <a:p>
            <a:pPr marL="85090" indent="-52069">
              <a:lnSpc>
                <a:spcPct val="100000"/>
              </a:lnSpc>
              <a:buFont typeface="Calibri"/>
              <a:buChar char="-"/>
              <a:tabLst>
                <a:tab pos="8509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Meaford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7992" y="4333595"/>
            <a:ext cx="629285" cy="6667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0"/>
              </a:spcBef>
            </a:pPr>
            <a:r>
              <a:rPr sz="800" b="1" dirty="0">
                <a:latin typeface="Calibri"/>
                <a:cs typeface="Calibri"/>
              </a:rPr>
              <a:t>CF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QC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spcBef>
                <a:spcPts val="125"/>
              </a:spcBef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Valcartier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Bagotville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Montréal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Saint-</a:t>
            </a:r>
            <a:r>
              <a:rPr sz="800" spc="-20" dirty="0">
                <a:latin typeface="Calibri"/>
                <a:cs typeface="Calibri"/>
              </a:rPr>
              <a:t>Jean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1375" y="4078351"/>
            <a:ext cx="80645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93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NB/PE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ts val="93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Gagetown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Moncton</a:t>
            </a:r>
            <a:endParaRPr sz="800">
              <a:latin typeface="Calibri"/>
              <a:cs typeface="Calibri"/>
            </a:endParaRPr>
          </a:p>
          <a:p>
            <a:pPr marL="64769" indent="-52069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64769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Charlottetown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16493" y="5261203"/>
            <a:ext cx="712470" cy="7874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800" b="1" dirty="0">
                <a:latin typeface="Calibri"/>
                <a:cs typeface="Calibri"/>
              </a:rPr>
              <a:t>CAF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20" dirty="0">
                <a:latin typeface="Calibri"/>
                <a:cs typeface="Calibri"/>
              </a:rPr>
              <a:t>NS/NL</a:t>
            </a:r>
            <a:endParaRPr sz="800">
              <a:latin typeface="Calibri"/>
              <a:cs typeface="Calibri"/>
            </a:endParaRPr>
          </a:p>
          <a:p>
            <a:pPr marL="83820" indent="-52069">
              <a:lnSpc>
                <a:spcPct val="100000"/>
              </a:lnSpc>
              <a:spcBef>
                <a:spcPts val="120"/>
              </a:spcBef>
              <a:buFont typeface="Calibri"/>
              <a:buChar char="-"/>
              <a:tabLst>
                <a:tab pos="838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Halifax</a:t>
            </a:r>
            <a:endParaRPr sz="800">
              <a:latin typeface="Calibri"/>
              <a:cs typeface="Calibri"/>
            </a:endParaRPr>
          </a:p>
          <a:p>
            <a:pPr marL="83820" indent="-52069">
              <a:lnSpc>
                <a:spcPct val="100000"/>
              </a:lnSpc>
              <a:buFont typeface="Calibri"/>
              <a:buChar char="-"/>
              <a:tabLst>
                <a:tab pos="838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Saint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John’s</a:t>
            </a:r>
            <a:endParaRPr sz="800">
              <a:latin typeface="Calibri"/>
              <a:cs typeface="Calibri"/>
            </a:endParaRPr>
          </a:p>
          <a:p>
            <a:pPr marL="83820" indent="-52069">
              <a:lnSpc>
                <a:spcPct val="100000"/>
              </a:lnSpc>
              <a:buFont typeface="Calibri"/>
              <a:buChar char="-"/>
              <a:tabLst>
                <a:tab pos="838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Greenwood</a:t>
            </a:r>
            <a:endParaRPr sz="800">
              <a:latin typeface="Calibri"/>
              <a:cs typeface="Calibri"/>
            </a:endParaRPr>
          </a:p>
          <a:p>
            <a:pPr marL="83820" indent="-52069">
              <a:lnSpc>
                <a:spcPct val="100000"/>
              </a:lnSpc>
              <a:buFont typeface="Calibri"/>
              <a:buChar char="-"/>
              <a:tabLst>
                <a:tab pos="838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Gander</a:t>
            </a:r>
            <a:endParaRPr sz="800">
              <a:latin typeface="Calibri"/>
              <a:cs typeface="Calibri"/>
            </a:endParaRPr>
          </a:p>
          <a:p>
            <a:pPr marL="83820" indent="-52069">
              <a:lnSpc>
                <a:spcPct val="100000"/>
              </a:lnSpc>
              <a:buFont typeface="Calibri"/>
              <a:buChar char="-"/>
              <a:tabLst>
                <a:tab pos="83820" algn="l"/>
              </a:tabLst>
            </a:pPr>
            <a:r>
              <a:rPr sz="800" b="1" dirty="0">
                <a:latin typeface="Calibri"/>
                <a:cs typeface="Calibri"/>
              </a:rPr>
              <a:t>TC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Sydney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295" y="3297935"/>
            <a:ext cx="2074545" cy="1470660"/>
          </a:xfrm>
          <a:prstGeom prst="rect">
            <a:avLst/>
          </a:prstGeom>
          <a:solidFill>
            <a:srgbClr val="BC745F"/>
          </a:solidFill>
        </p:spPr>
        <p:txBody>
          <a:bodyPr vert="horz" wrap="square" lIns="0" tIns="59055" rIns="0" bIns="0" rtlCol="0">
            <a:spAutoFit/>
          </a:bodyPr>
          <a:lstStyle/>
          <a:p>
            <a:pPr marL="102235" marR="137160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latin typeface="Calibri"/>
                <a:cs typeface="Calibri"/>
              </a:rPr>
              <a:t>VAC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operates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38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Offices </a:t>
            </a:r>
            <a:r>
              <a:rPr sz="1200" dirty="0">
                <a:latin typeface="Calibri"/>
                <a:cs typeface="Calibri"/>
              </a:rPr>
              <a:t>across 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country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is </a:t>
            </a:r>
            <a:r>
              <a:rPr sz="1200" dirty="0">
                <a:latin typeface="Calibri"/>
                <a:cs typeface="Calibri"/>
              </a:rPr>
              <a:t>working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Transition </a:t>
            </a:r>
            <a:r>
              <a:rPr sz="1200" dirty="0">
                <a:latin typeface="Calibri"/>
                <a:cs typeface="Calibri"/>
              </a:rPr>
              <a:t>Centres,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CAF </a:t>
            </a:r>
            <a:r>
              <a:rPr sz="1200" dirty="0">
                <a:latin typeface="Calibri"/>
                <a:cs typeface="Calibri"/>
              </a:rPr>
              <a:t>bases,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where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VAC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generally co-located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CAF </a:t>
            </a:r>
            <a:r>
              <a:rPr sz="1200" spc="-10" dirty="0">
                <a:latin typeface="Calibri"/>
                <a:cs typeface="Calibri"/>
              </a:rPr>
              <a:t>colleagues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09644" y="4160519"/>
            <a:ext cx="266700" cy="289560"/>
          </a:xfrm>
          <a:custGeom>
            <a:avLst/>
            <a:gdLst/>
            <a:ahLst/>
            <a:cxnLst/>
            <a:rect l="l" t="t" r="r" b="b"/>
            <a:pathLst>
              <a:path w="266700" h="289560">
                <a:moveTo>
                  <a:pt x="45720" y="266700"/>
                </a:moveTo>
                <a:lnTo>
                  <a:pt x="43903" y="257835"/>
                </a:lnTo>
                <a:lnTo>
                  <a:pt x="39001" y="250558"/>
                </a:lnTo>
                <a:lnTo>
                  <a:pt x="31724" y="245656"/>
                </a:lnTo>
                <a:lnTo>
                  <a:pt x="22860" y="243840"/>
                </a:lnTo>
                <a:lnTo>
                  <a:pt x="13982" y="245656"/>
                </a:lnTo>
                <a:lnTo>
                  <a:pt x="6705" y="250558"/>
                </a:lnTo>
                <a:lnTo>
                  <a:pt x="1803" y="257835"/>
                </a:lnTo>
                <a:lnTo>
                  <a:pt x="0" y="266700"/>
                </a:lnTo>
                <a:lnTo>
                  <a:pt x="1803" y="275577"/>
                </a:lnTo>
                <a:lnTo>
                  <a:pt x="6705" y="282854"/>
                </a:lnTo>
                <a:lnTo>
                  <a:pt x="13982" y="287756"/>
                </a:lnTo>
                <a:lnTo>
                  <a:pt x="22860" y="289560"/>
                </a:lnTo>
                <a:lnTo>
                  <a:pt x="31724" y="287756"/>
                </a:lnTo>
                <a:lnTo>
                  <a:pt x="39001" y="282854"/>
                </a:lnTo>
                <a:lnTo>
                  <a:pt x="43903" y="275577"/>
                </a:lnTo>
                <a:lnTo>
                  <a:pt x="45720" y="266700"/>
                </a:lnTo>
                <a:close/>
              </a:path>
              <a:path w="266700" h="289560">
                <a:moveTo>
                  <a:pt x="266700" y="22860"/>
                </a:moveTo>
                <a:lnTo>
                  <a:pt x="264883" y="13995"/>
                </a:lnTo>
                <a:lnTo>
                  <a:pt x="259981" y="6718"/>
                </a:lnTo>
                <a:lnTo>
                  <a:pt x="252704" y="1816"/>
                </a:lnTo>
                <a:lnTo>
                  <a:pt x="243840" y="0"/>
                </a:lnTo>
                <a:lnTo>
                  <a:pt x="234962" y="1816"/>
                </a:lnTo>
                <a:lnTo>
                  <a:pt x="227685" y="6718"/>
                </a:lnTo>
                <a:lnTo>
                  <a:pt x="222783" y="13995"/>
                </a:lnTo>
                <a:lnTo>
                  <a:pt x="220980" y="22860"/>
                </a:lnTo>
                <a:lnTo>
                  <a:pt x="222783" y="31737"/>
                </a:lnTo>
                <a:lnTo>
                  <a:pt x="227685" y="39014"/>
                </a:lnTo>
                <a:lnTo>
                  <a:pt x="234962" y="43916"/>
                </a:lnTo>
                <a:lnTo>
                  <a:pt x="243840" y="45720"/>
                </a:lnTo>
                <a:lnTo>
                  <a:pt x="252704" y="43916"/>
                </a:lnTo>
                <a:lnTo>
                  <a:pt x="259981" y="39014"/>
                </a:lnTo>
                <a:lnTo>
                  <a:pt x="264883" y="31737"/>
                </a:lnTo>
                <a:lnTo>
                  <a:pt x="266700" y="22860"/>
                </a:lnTo>
                <a:close/>
              </a:path>
            </a:pathLst>
          </a:custGeom>
          <a:solidFill>
            <a:srgbClr val="FBD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97884" y="4455414"/>
            <a:ext cx="2730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Calgary</a:t>
            </a:r>
            <a:endParaRPr sz="5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74921" y="4212716"/>
            <a:ext cx="3397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Edmonton</a:t>
            </a:r>
            <a:endParaRPr sz="500">
              <a:latin typeface="Century Gothic"/>
              <a:cs typeface="Century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5300" y="1072896"/>
            <a:ext cx="3221736" cy="1568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487D-900C-84CE-AF95-6C605917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1" y="779779"/>
            <a:ext cx="9653803" cy="677108"/>
          </a:xfrm>
        </p:spPr>
        <p:txBody>
          <a:bodyPr/>
          <a:lstStyle/>
          <a:p>
            <a:r>
              <a:rPr lang="en-CA" dirty="0"/>
              <a:t>Transition Centre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038E-0B6B-CF65-E586-3045A461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1" y="1931669"/>
            <a:ext cx="5712460" cy="46474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Support platoons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posted to TCs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Transition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My Transition (formerly SCAN)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Transition counselling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Releases 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Integrated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CBI 211 benefits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CSM (including DA training)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Return to work (RTD training)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800" dirty="0"/>
          </a:p>
          <a:p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C68630-9E43-918C-D419-CD7DFDC013E3}"/>
              </a:ext>
            </a:extLst>
          </p:cNvPr>
          <p:cNvSpPr txBox="1">
            <a:spLocks/>
          </p:cNvSpPr>
          <p:nvPr/>
        </p:nvSpPr>
        <p:spPr>
          <a:xfrm>
            <a:off x="6629400" y="1904550"/>
            <a:ext cx="5712460" cy="3908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OSI Social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posted to TCs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TC Partners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VAC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MFRC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Soldier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14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487D-900C-84CE-AF95-6C605917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1" y="779779"/>
            <a:ext cx="9653803" cy="677108"/>
          </a:xfrm>
        </p:spPr>
        <p:txBody>
          <a:bodyPr/>
          <a:lstStyle/>
          <a:p>
            <a:r>
              <a:rPr lang="en-CA" dirty="0"/>
              <a:t>TU Command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038E-0B6B-CF65-E586-3045A461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1" y="1931669"/>
            <a:ext cx="5712460" cy="51398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BC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Cdr Crossman / CPO1 Stevens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AB / North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Han / CWO Crane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MB / 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LCol Chmelyk / CWO Moore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Southern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LCol Lang / CWO Parris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Eastern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Lidington / CWO Russell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800" dirty="0"/>
          </a:p>
          <a:p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C68630-9E43-918C-D419-CD7DFDC013E3}"/>
              </a:ext>
            </a:extLst>
          </p:cNvPr>
          <p:cNvSpPr txBox="1">
            <a:spLocks/>
          </p:cNvSpPr>
          <p:nvPr/>
        </p:nvSpPr>
        <p:spPr>
          <a:xfrm>
            <a:off x="6629400" y="1904550"/>
            <a:ext cx="5712460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NCR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Manley / MWO McGoldrick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QC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Theriault / CWO Cloutier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NB / 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James / CWO Leck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NS / NL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LCol</a:t>
            </a:r>
            <a:r>
              <a:rPr lang="en-CA" sz="2400" dirty="0"/>
              <a:t> Watson / CPO1 Landry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635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699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Contacts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/>
              <a:t>For</a:t>
            </a:r>
            <a:r>
              <a:rPr spc="-50" dirty="0"/>
              <a:t> </a:t>
            </a:r>
            <a:r>
              <a:rPr dirty="0"/>
              <a:t>more</a:t>
            </a:r>
            <a:r>
              <a:rPr spc="-35" dirty="0"/>
              <a:t> </a:t>
            </a:r>
            <a:r>
              <a:rPr dirty="0"/>
              <a:t>information</a:t>
            </a:r>
            <a:r>
              <a:rPr spc="-45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CAF</a:t>
            </a:r>
            <a:r>
              <a:rPr spc="-95" dirty="0"/>
              <a:t> </a:t>
            </a:r>
            <a:r>
              <a:rPr dirty="0"/>
              <a:t>TG</a:t>
            </a:r>
            <a:r>
              <a:rPr spc="-6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transition</a:t>
            </a:r>
            <a:r>
              <a:rPr spc="-60" dirty="0"/>
              <a:t> </a:t>
            </a:r>
            <a:r>
              <a:rPr dirty="0"/>
              <a:t>services</a:t>
            </a:r>
            <a:r>
              <a:rPr spc="-6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support</a:t>
            </a:r>
            <a:r>
              <a:rPr spc="-45" dirty="0"/>
              <a:t> </a:t>
            </a:r>
            <a:r>
              <a:rPr spc="-10" dirty="0"/>
              <a:t>offered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both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CAF</a:t>
            </a:r>
            <a:r>
              <a:rPr spc="-2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20" dirty="0"/>
              <a:t>VAC,</a:t>
            </a:r>
            <a:r>
              <a:rPr spc="-25" dirty="0"/>
              <a:t> </a:t>
            </a:r>
            <a:r>
              <a:rPr dirty="0"/>
              <a:t>please</a:t>
            </a:r>
            <a:r>
              <a:rPr spc="-40" dirty="0"/>
              <a:t> </a:t>
            </a:r>
            <a:r>
              <a:rPr dirty="0"/>
              <a:t>visit:</a:t>
            </a:r>
            <a:r>
              <a:rPr spc="-45" dirty="0"/>
              <a:t> </a:t>
            </a:r>
            <a:r>
              <a:rPr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https://www.canada.ca/military-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transition</a:t>
            </a:r>
            <a:r>
              <a:rPr spc="5" dirty="0">
                <a:solidFill>
                  <a:srgbClr val="0000FF"/>
                </a:solidFill>
              </a:rPr>
              <a:t> </a:t>
            </a:r>
            <a:r>
              <a:rPr spc="-25" dirty="0"/>
              <a:t>or </a:t>
            </a:r>
            <a:r>
              <a:rPr dirty="0"/>
              <a:t>contact</a:t>
            </a:r>
            <a:r>
              <a:rPr spc="-25" dirty="0"/>
              <a:t> </a:t>
            </a:r>
            <a:r>
              <a:rPr dirty="0"/>
              <a:t>us</a:t>
            </a:r>
            <a:r>
              <a:rPr spc="-25" dirty="0"/>
              <a:t> </a:t>
            </a:r>
            <a:r>
              <a:rPr dirty="0"/>
              <a:t>at</a:t>
            </a:r>
            <a:r>
              <a:rPr spc="-10" dirty="0"/>
              <a:t> 1800-</a:t>
            </a:r>
            <a:r>
              <a:rPr spc="-20" dirty="0"/>
              <a:t>883-</a:t>
            </a:r>
            <a:r>
              <a:rPr spc="-10" dirty="0"/>
              <a:t>6094.</a:t>
            </a:r>
          </a:p>
          <a:p>
            <a:pPr marL="354965" indent="-342265">
              <a:lnSpc>
                <a:spcPct val="100000"/>
              </a:lnSpc>
              <a:spcBef>
                <a:spcPts val="2115"/>
              </a:spcBef>
              <a:buChar char="•"/>
              <a:tabLst>
                <a:tab pos="354965" algn="l"/>
              </a:tabLst>
            </a:pPr>
            <a:r>
              <a:rPr dirty="0"/>
              <a:t>Additional</a:t>
            </a:r>
            <a:r>
              <a:rPr spc="-100" dirty="0"/>
              <a:t> </a:t>
            </a:r>
            <a:r>
              <a:rPr spc="-10" dirty="0"/>
              <a:t>transition-</a:t>
            </a:r>
            <a:r>
              <a:rPr dirty="0"/>
              <a:t>related</a:t>
            </a:r>
            <a:r>
              <a:rPr spc="-85" dirty="0"/>
              <a:t> </a:t>
            </a:r>
            <a:r>
              <a:rPr dirty="0"/>
              <a:t>contacts</a:t>
            </a:r>
            <a:r>
              <a:rPr spc="-95" dirty="0"/>
              <a:t> </a:t>
            </a:r>
            <a:r>
              <a:rPr spc="-10" dirty="0"/>
              <a:t>include:</a:t>
            </a: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sz="2000" spc="-35" dirty="0">
                <a:latin typeface="Arial"/>
                <a:cs typeface="Arial"/>
              </a:rPr>
              <a:t>VAC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Inquiries: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1-866-</a:t>
            </a:r>
            <a:r>
              <a:rPr sz="2000" spc="-10" dirty="0">
                <a:latin typeface="Arial"/>
                <a:cs typeface="Arial"/>
              </a:rPr>
              <a:t>522-</a:t>
            </a:r>
            <a:r>
              <a:rPr sz="2000" dirty="0">
                <a:latin typeface="Arial"/>
                <a:cs typeface="Arial"/>
              </a:rPr>
              <a:t>2122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(English),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1-866-</a:t>
            </a:r>
            <a:r>
              <a:rPr sz="2000" spc="-10" dirty="0">
                <a:latin typeface="Arial"/>
                <a:cs typeface="Arial"/>
              </a:rPr>
              <a:t>522-</a:t>
            </a:r>
            <a:r>
              <a:rPr sz="2000" dirty="0">
                <a:latin typeface="Arial"/>
                <a:cs typeface="Arial"/>
              </a:rPr>
              <a:t>2022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(Français)</a:t>
            </a:r>
            <a:endParaRPr sz="2000">
              <a:latin typeface="Arial"/>
              <a:cs typeface="Arial"/>
            </a:endParaRPr>
          </a:p>
          <a:p>
            <a:pPr marL="756285" marR="71755" lvl="1" indent="-287020">
              <a:lnSpc>
                <a:spcPct val="8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spc="-65" dirty="0">
                <a:latin typeface="Arial"/>
                <a:cs typeface="Arial"/>
              </a:rPr>
              <a:t>VAC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Assistance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1-800-</a:t>
            </a:r>
            <a:r>
              <a:rPr sz="2000" spc="-10" dirty="0">
                <a:latin typeface="Arial"/>
                <a:cs typeface="Arial"/>
              </a:rPr>
              <a:t>268-</a:t>
            </a:r>
            <a:r>
              <a:rPr sz="2000" dirty="0">
                <a:latin typeface="Arial"/>
                <a:cs typeface="Arial"/>
              </a:rPr>
              <a:t>7708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mental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(24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day,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365 </a:t>
            </a:r>
            <a:r>
              <a:rPr sz="2000" dirty="0">
                <a:latin typeface="Arial"/>
                <a:cs typeface="Arial"/>
              </a:rPr>
              <a:t>days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year)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Family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1-800-</a:t>
            </a:r>
            <a:r>
              <a:rPr sz="2000" spc="-10" dirty="0">
                <a:latin typeface="Arial"/>
                <a:cs typeface="Arial"/>
              </a:rPr>
              <a:t>866-</a:t>
            </a:r>
            <a:r>
              <a:rPr sz="2000" dirty="0">
                <a:latin typeface="Arial"/>
                <a:cs typeface="Arial"/>
              </a:rPr>
              <a:t>4546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(North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America)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Manulife/SISIP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Services: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1155700" algn="l"/>
              </a:tabLst>
            </a:pPr>
            <a:r>
              <a:rPr sz="1700" dirty="0">
                <a:latin typeface="Arial"/>
                <a:cs typeface="Arial"/>
              </a:rPr>
              <a:t>CAF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Long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Term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Disability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(LTD):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1-</a:t>
            </a:r>
            <a:r>
              <a:rPr sz="1700" spc="-10" dirty="0">
                <a:latin typeface="Arial"/>
                <a:cs typeface="Arial"/>
              </a:rPr>
              <a:t>800-565-</a:t>
            </a:r>
            <a:r>
              <a:rPr sz="1700" spc="-20" dirty="0">
                <a:latin typeface="Arial"/>
                <a:cs typeface="Arial"/>
              </a:rPr>
              <a:t>0701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1700" dirty="0">
                <a:latin typeface="Arial"/>
                <a:cs typeface="Arial"/>
              </a:rPr>
              <a:t>CAF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Vocational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Rehabilitation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Program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(VRP):1-800-565-</a:t>
            </a:r>
            <a:r>
              <a:rPr sz="1700" spc="-20" dirty="0">
                <a:latin typeface="Arial"/>
                <a:cs typeface="Arial"/>
              </a:rPr>
              <a:t>6463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1700" dirty="0">
                <a:latin typeface="Arial"/>
                <a:cs typeface="Arial"/>
              </a:rPr>
              <a:t>SISIP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Financial: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1-800-267-</a:t>
            </a:r>
            <a:r>
              <a:rPr sz="1700" spc="-20" dirty="0">
                <a:latin typeface="Arial"/>
                <a:cs typeface="Arial"/>
              </a:rPr>
              <a:t>6681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106" y="1932432"/>
            <a:ext cx="9603613" cy="1453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Domains</a:t>
            </a:r>
            <a:r>
              <a:rPr sz="3600" spc="-15" dirty="0"/>
              <a:t> </a:t>
            </a:r>
            <a:r>
              <a:rPr sz="3600" dirty="0"/>
              <a:t>of</a:t>
            </a:r>
            <a:r>
              <a:rPr sz="3600" spc="-10" dirty="0"/>
              <a:t> </a:t>
            </a:r>
            <a:r>
              <a:rPr sz="3600" spc="-30" dirty="0"/>
              <a:t>Well-</a:t>
            </a:r>
            <a:r>
              <a:rPr sz="3600" spc="-10" dirty="0"/>
              <a:t>Being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88340" y="3700652"/>
            <a:ext cx="816102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Domains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Well-</a:t>
            </a:r>
            <a:r>
              <a:rPr sz="1400" b="1" dirty="0">
                <a:latin typeface="Calibri"/>
                <a:cs typeface="Calibri"/>
              </a:rPr>
              <a:t>Being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inter-dependent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that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form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foundation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criteria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successful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transition.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seven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domains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defined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VAC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are: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Functioning </a:t>
            </a:r>
            <a:r>
              <a:rPr sz="1400" dirty="0">
                <a:latin typeface="Calibri"/>
                <a:cs typeface="Calibri"/>
              </a:rPr>
              <a:t>well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physically,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mentally,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socially,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spiritually.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Finances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Achieving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security.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Housing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Environment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safe,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adequate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affordable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housing.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Integration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Maintaining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mutually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supportive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relationships</a:t>
            </a:r>
            <a:r>
              <a:rPr sz="1400" dirty="0">
                <a:latin typeface="Calibri"/>
                <a:cs typeface="Calibri"/>
              </a:rPr>
              <a:t> 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engaged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community.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Purpose/Employment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Meaningful Activity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Engaged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activities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finds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beneficial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meaningful.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Life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Skills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Preparedness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ability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adapt,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cope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civilian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life.</a:t>
            </a:r>
            <a:endParaRPr sz="1400" dirty="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buAutoNum type="arabicParenBoth"/>
              <a:tabLst>
                <a:tab pos="2482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Environment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understood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valued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Canadians.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487D-900C-84CE-AF95-6C605917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1" y="779779"/>
            <a:ext cx="9653803" cy="677108"/>
          </a:xfrm>
        </p:spPr>
        <p:txBody>
          <a:bodyPr/>
          <a:lstStyle/>
          <a:p>
            <a:r>
              <a:rPr lang="en-CA" dirty="0"/>
              <a:t>Transition Centre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038E-0B6B-CF65-E586-3045A461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67006"/>
            <a:ext cx="11198859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on MELs / TCATs / PCATs should be posted to a TC;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Only members posted to TCs can access services;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Return to Work (RTW)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is solely a TC responsibility (unit, Wing RTD coordinators);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participation in RTW program is a member’s choice;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can pursue educational upgrading as their RTW placement.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with MELs stating “appointments only” are not required to meet with their CoC or adhere to dress &amp; deportment policies;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Members on MELs will not be placed on administrative or disciplinary measures;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All ill and injured members are entitled to a 3B release.</a:t>
            </a:r>
          </a:p>
        </p:txBody>
      </p:sp>
    </p:spTree>
    <p:extLst>
      <p:ext uri="{BB962C8B-B14F-4D97-AF65-F5344CB8AC3E}">
        <p14:creationId xmlns:p14="http://schemas.microsoft.com/office/powerpoint/2010/main" val="271259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057148"/>
            <a:ext cx="3908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4000" spc="-20" dirty="0"/>
              <a:t>Useful Links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956053"/>
            <a:ext cx="10773410" cy="26239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lang="en-CA" sz="2800" dirty="0">
                <a:hlinkClick r:id="rId2"/>
              </a:rPr>
              <a:t>Canadian Armed Forces Transition Centres</a:t>
            </a:r>
            <a:endParaRPr lang="en-CA" sz="2800" dirty="0">
              <a:hlinkClick r:id="rId3"/>
            </a:endParaRPr>
          </a:p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lang="en-CA" sz="2800" dirty="0">
                <a:hlinkClick r:id="rId3"/>
              </a:rPr>
              <a:t>Military Career Transition Portal</a:t>
            </a:r>
            <a:endParaRPr lang="en-CA" sz="2800" dirty="0"/>
          </a:p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lang="en-CA" sz="2800" dirty="0">
                <a:hlinkClick r:id="rId4"/>
              </a:rPr>
              <a:t>My Transition Guide</a:t>
            </a:r>
            <a:endParaRPr lang="en-CA" sz="2800" dirty="0"/>
          </a:p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lang="en-CA" sz="2800" dirty="0">
                <a:hlinkClick r:id="rId5"/>
              </a:rPr>
              <a:t>Soldier On</a:t>
            </a:r>
            <a:endParaRPr lang="en-CA" sz="2800" dirty="0"/>
          </a:p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endParaRPr lang="en-CA" sz="2800" dirty="0"/>
          </a:p>
          <a:p>
            <a:pPr marL="355600" marR="5080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ND Document" ma:contentTypeID="0x010100010C2ADD635BB5409CEF3A212D7D66C8001A8B4AA1EB9EEC4481D8563369336C17" ma:contentTypeVersion="14" ma:contentTypeDescription="This Content Type applies the default UIC, Unit Name and Parent Org to all documents in the site." ma:contentTypeScope="" ma:versionID="71e2de0384efe514db5bce08534d83cf">
  <xsd:schema xmlns:xsd="http://www.w3.org/2001/XMLSchema" xmlns:xs="http://www.w3.org/2001/XMLSchema" xmlns:p="http://schemas.microsoft.com/office/2006/metadata/properties" xmlns:ns1="http://schemas.microsoft.com/sharepoint/v3" xmlns:ns2="4e4e7067-1b66-4815-83c0-e5717f015141" xmlns:ns3="aa8a929f-e17f-40f1-8382-8c4bec3123f6" xmlns:ns4="1f86be55-5efb-4ba3-a4c9-920e0fb75160" targetNamespace="http://schemas.microsoft.com/office/2006/metadata/properties" ma:root="true" ma:fieldsID="08285cf0514b0705647bf2401d5e5268" ns1:_="" ns2:_="" ns3:_="" ns4:_="">
    <xsd:import namespace="http://schemas.microsoft.com/sharepoint/v3"/>
    <xsd:import namespace="4e4e7067-1b66-4815-83c0-e5717f015141"/>
    <xsd:import namespace="aa8a929f-e17f-40f1-8382-8c4bec3123f6"/>
    <xsd:import namespace="1f86be55-5efb-4ba3-a4c9-920e0fb75160"/>
    <xsd:element name="properties">
      <xsd:complexType>
        <xsd:sequence>
          <xsd:element name="documentManagement">
            <xsd:complexType>
              <xsd:all>
                <xsd:element ref="ns2:UIC"/>
                <xsd:element ref="ns2:Unit_x0020_Name"/>
                <xsd:element ref="ns2:Parent_Org"/>
                <xsd:element ref="ns3:_dlc_DocId" minOccurs="0"/>
                <xsd:element ref="ns3:_dlc_DocIdUrl" minOccurs="0"/>
                <xsd:element ref="ns3:_dlc_DocIdPersistId" minOccurs="0"/>
                <xsd:element ref="ns2:Function" minOccurs="0"/>
                <xsd:element ref="ns1:DocumentSetDescription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e7067-1b66-4815-83c0-e5717f015141" elementFormDefault="qualified">
    <xsd:import namespace="http://schemas.microsoft.com/office/2006/documentManagement/types"/>
    <xsd:import namespace="http://schemas.microsoft.com/office/infopath/2007/PartnerControls"/>
    <xsd:element name="UIC" ma:index="8" ma:displayName="UIC" ma:default="1661" ma:description="UIC" ma:internalName="UIC" ma:readOnly="false">
      <xsd:simpleType>
        <xsd:restriction base="dms:Text">
          <xsd:maxLength value="4"/>
        </xsd:restriction>
      </xsd:simpleType>
    </xsd:element>
    <xsd:element name="Unit_x0020_Name" ma:index="9" ma:displayName="Unit Name" ma:default="RCAF Barker College" ma:description="Unit Name" ma:internalName="Unit_x0020_Name" ma:readOnly="false">
      <xsd:simpleType>
        <xsd:restriction base="dms:Text">
          <xsd:maxLength value="255"/>
        </xsd:restriction>
      </xsd:simpleType>
    </xsd:element>
    <xsd:element name="Parent_Org" ma:index="10" ma:displayName="Parent_Org" ma:default="RCAF" ma:format="Dropdown" ma:internalName="Parent_Org" ma:readOnly="false">
      <xsd:simpleType>
        <xsd:restriction base="dms:Choice">
          <xsd:enumeration value="O365_Admin"/>
          <xsd:enumeration value="CJOC"/>
          <xsd:enumeration value="ADM(RS)"/>
          <xsd:enumeration value="ADM(IE)"/>
          <xsd:enumeration value="ADM(Fin)"/>
          <xsd:enumeration value="ADM(S&amp;T)"/>
          <xsd:enumeration value="ADM(DIA)"/>
          <xsd:enumeration value="ADM(HR Civ)"/>
          <xsd:enumeration value="ADM(IM)"/>
          <xsd:enumeration value="ADM(Mat)"/>
          <xsd:enumeration value="ADM(PA)"/>
          <xsd:enumeration value="ADM(POL)"/>
          <xsd:enumeration value="CANSOFCOM"/>
          <xsd:enumeration value="CFINTCOM"/>
          <xsd:enumeration value="CMJ"/>
          <xsd:enumeration value="MPC"/>
          <xsd:enumeration value="Corp Sec"/>
          <xsd:enumeration value="CFHA"/>
          <xsd:enumeration value="JAG"/>
          <xsd:enumeration value="RCAF"/>
          <xsd:enumeration value="RCN"/>
          <xsd:enumeration value="SJS"/>
          <xsd:enumeration value="VCDS"/>
          <xsd:enumeration value="CA"/>
          <xsd:enumeration value="Ombudsman"/>
        </xsd:restriction>
      </xsd:simpleType>
    </xsd:element>
    <xsd:element name="Function" ma:index="14" nillable="true" ma:displayName="Function" ma:format="Dropdown" ma:internalName="Function">
      <xsd:simpleType>
        <xsd:restriction base="dms:Choice">
          <xsd:enumeration value="Acquisitions-Procurement"/>
          <xsd:enumeration value="Travel and Events"/>
          <xsd:enumeration value="Environment"/>
          <xsd:enumeration value="Finances"/>
          <xsd:enumeration value="Human Resources"/>
          <xsd:enumeration value="Information Management"/>
          <xsd:enumeration value="Information Technology"/>
          <xsd:enumeration value="Management and Oversight"/>
          <xsd:enumeration value="Materiel"/>
          <xsd:enumeration value="Military Personnel"/>
          <xsd:enumeration value="Occupational Health and Safety"/>
          <xsd:enumeration value="Public Affairs"/>
          <xsd:enumeration value="Real Property"/>
          <xsd:enumeration value="Ready Forces"/>
          <xsd:enumeration value="Operations"/>
          <xsd:enumeration value="Communications"/>
          <xsd:enumeration value="Legal Services"/>
          <xsd:enumeration value="Future Force Design"/>
          <xsd:enumeration value="Defence Team"/>
          <xsd:enumeration value="Sustainable Bases Information Technology System &amp; Infrastructure"/>
          <xsd:enumeration value="Procurement of Capabiliti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929f-e17f-40f1-8382-8c4bec3123f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be55-5efb-4ba3-a4c9-920e0fb7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t_x0020_Name xmlns="4e4e7067-1b66-4815-83c0-e5717f015141">RCAF Barker College</Unit_x0020_Name>
    <DocumentSetDescription xmlns="http://schemas.microsoft.com/sharepoint/v3" xsi:nil="true"/>
    <UIC xmlns="4e4e7067-1b66-4815-83c0-e5717f015141">1661</UIC>
    <Parent_Org xmlns="4e4e7067-1b66-4815-83c0-e5717f015141">RCAF</Parent_Org>
    <Function xmlns="4e4e7067-1b66-4815-83c0-e5717f015141" xsi:nil="true"/>
    <_dlc_DocId xmlns="aa8a929f-e17f-40f1-8382-8c4bec3123f6">R34XM6XYDTFE-1902396871-50</_dlc_DocId>
    <_dlc_DocIdUrl xmlns="aa8a929f-e17f-40f1-8382-8c4bec3123f6">
      <Url>https://018gc.sharepoint.com/sites/ORG-1661-007-000/_layouts/15/DocIdRedir.aspx?ID=R34XM6XYDTFE-1902396871-50</Url>
      <Description>R34XM6XYDTFE-1902396871-50</Description>
    </_dlc_DocIdUrl>
  </documentManagement>
</p:properties>
</file>

<file path=customXml/itemProps1.xml><?xml version="1.0" encoding="utf-8"?>
<ds:datastoreItem xmlns:ds="http://schemas.openxmlformats.org/officeDocument/2006/customXml" ds:itemID="{D09222B2-6474-40E8-9DC6-981C8CF7B3F7}"/>
</file>

<file path=customXml/itemProps2.xml><?xml version="1.0" encoding="utf-8"?>
<ds:datastoreItem xmlns:ds="http://schemas.openxmlformats.org/officeDocument/2006/customXml" ds:itemID="{9534E8C1-1A4D-43E3-830C-5F201EEF6E9D}"/>
</file>

<file path=customXml/itemProps3.xml><?xml version="1.0" encoding="utf-8"?>
<ds:datastoreItem xmlns:ds="http://schemas.openxmlformats.org/officeDocument/2006/customXml" ds:itemID="{0C4A68A9-5750-45DF-A07D-805AC6C1A205}"/>
</file>

<file path=customXml/itemProps4.xml><?xml version="1.0" encoding="utf-8"?>
<ds:datastoreItem xmlns:ds="http://schemas.openxmlformats.org/officeDocument/2006/customXml" ds:itemID="{61B5D1A4-EAF7-4F57-8E19-0A94FD1B5B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716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RUCTOP 2024</vt:lpstr>
      <vt:lpstr>CAF TG Mission:</vt:lpstr>
      <vt:lpstr>CAF TG</vt:lpstr>
      <vt:lpstr>Transition Centre Services</vt:lpstr>
      <vt:lpstr>TU Command Teams</vt:lpstr>
      <vt:lpstr>Contacts</vt:lpstr>
      <vt:lpstr>Domains of Well-Being</vt:lpstr>
      <vt:lpstr>Transition Centre Myths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Chmelyk LCol CR@MILPERSCOM CAF Transition Unit MB/SK@Winnipeg</dc:creator>
  <cp:lastModifiedBy>Chmelyk LCol CR@MILPERSCOM CAF Transition Unit MB/SK@Defence365</cp:lastModifiedBy>
  <cp:revision>5</cp:revision>
  <dcterms:created xsi:type="dcterms:W3CDTF">2024-09-11T12:37:08Z</dcterms:created>
  <dcterms:modified xsi:type="dcterms:W3CDTF">2024-09-11T17:14:32Z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2018-12-10T00:00:00Z</vt:filetime>
  </property>
  <property fmtid="{D5CDD505-2E9C-101B-9397-08002B2CF9AE}" pid="3" name="LastSaved">
    <vt:filetime>2024-09-11T00:00:00Z</vt:filetime>
  </property>
  <property fmtid="{D5CDD505-2E9C-101B-9397-08002B2CF9AE}" pid="4" name="MSIP_Label_3e33c1f9-43dd-4e5b-bd09-632e008e075a_Enabled">
    <vt:lpwstr>true</vt:lpwstr>
  </property>
  <property fmtid="{D5CDD505-2E9C-101B-9397-08002B2CF9AE}" pid="5" name="MSIP_Label_3e33c1f9-43dd-4e5b-bd09-632e008e075a_SetDate">
    <vt:lpwstr>2024-09-11T12:57:32Z</vt:lpwstr>
  </property>
  <property fmtid="{D5CDD505-2E9C-101B-9397-08002B2CF9AE}" pid="6" name="MSIP_Label_3e33c1f9-43dd-4e5b-bd09-632e008e075a_Method">
    <vt:lpwstr>Standard</vt:lpwstr>
  </property>
  <property fmtid="{D5CDD505-2E9C-101B-9397-08002B2CF9AE}" pid="7" name="MSIP_Label_3e33c1f9-43dd-4e5b-bd09-632e008e075a_Name">
    <vt:lpwstr>UNCLASSIFIED INTERNAL</vt:lpwstr>
  </property>
  <property fmtid="{D5CDD505-2E9C-101B-9397-08002B2CF9AE}" pid="8" name="MSIP_Label_3e33c1f9-43dd-4e5b-bd09-632e008e075a_SiteId">
    <vt:lpwstr>325b4494-1587-40d5-bb31-8b660b7f1038</vt:lpwstr>
  </property>
  <property fmtid="{D5CDD505-2E9C-101B-9397-08002B2CF9AE}" pid="9" name="MSIP_Label_3e33c1f9-43dd-4e5b-bd09-632e008e075a_ActionId">
    <vt:lpwstr>67c16478-6332-4675-b2ac-3dcb541c48a3</vt:lpwstr>
  </property>
  <property fmtid="{D5CDD505-2E9C-101B-9397-08002B2CF9AE}" pid="10" name="MSIP_Label_3e33c1f9-43dd-4e5b-bd09-632e008e075a_ContentBits">
    <vt:lpwstr>0</vt:lpwstr>
  </property>
  <property fmtid="{D5CDD505-2E9C-101B-9397-08002B2CF9AE}" pid="11" name="ContentTypeId">
    <vt:lpwstr>0x010100010C2ADD635BB5409CEF3A212D7D66C8001A8B4AA1EB9EEC4481D8563369336C17</vt:lpwstr>
  </property>
  <property fmtid="{D5CDD505-2E9C-101B-9397-08002B2CF9AE}" pid="12" name="_dlc_DocIdItemGuid">
    <vt:lpwstr>59ccdedd-0568-4274-a715-90e6bcac55e4</vt:lpwstr>
  </property>
</Properties>
</file>