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tags/tag1.xml" ContentType="application/vnd.openxmlformats-officedocument.presentationml.tag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2"/>
  </p:notesMasterIdLst>
  <p:sldIdLst>
    <p:sldId id="256" r:id="rId5"/>
    <p:sldId id="258" r:id="rId6"/>
    <p:sldId id="271" r:id="rId7"/>
    <p:sldId id="257" r:id="rId8"/>
    <p:sldId id="263" r:id="rId9"/>
    <p:sldId id="265" r:id="rId10"/>
    <p:sldId id="264" r:id="rId11"/>
    <p:sldId id="272" r:id="rId12"/>
    <p:sldId id="261" r:id="rId13"/>
    <p:sldId id="267" r:id="rId14"/>
    <p:sldId id="268" r:id="rId15"/>
    <p:sldId id="273" r:id="rId16"/>
    <p:sldId id="260" r:id="rId17"/>
    <p:sldId id="269" r:id="rId18"/>
    <p:sldId id="452" r:id="rId19"/>
    <p:sldId id="454" r:id="rId20"/>
    <p:sldId id="262" r:id="rId21"/>
  </p:sldIdLst>
  <p:sldSz cx="9144000" cy="5143500" type="screen16x9"/>
  <p:notesSz cx="7023100" cy="93091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0308"/>
    <a:srgbClr val="A50021"/>
    <a:srgbClr val="990033"/>
    <a:srgbClr val="A93E44"/>
    <a:srgbClr val="66FF33"/>
    <a:srgbClr val="F2DCDB"/>
    <a:srgbClr val="71131D"/>
    <a:srgbClr val="DBAEB1"/>
    <a:srgbClr val="FFCCCC"/>
    <a:srgbClr val="5D0A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1" autoAdjust="0"/>
  </p:normalViewPr>
  <p:slideViewPr>
    <p:cSldViewPr snapToGrid="0" snapToObjects="1">
      <p:cViewPr varScale="1">
        <p:scale>
          <a:sx n="138" d="100"/>
          <a:sy n="138" d="100"/>
        </p:scale>
        <p:origin x="834" y="10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09ECDC0-069C-44E6-A1C3-8F49A884E1DB}" type="datetimeFigureOut">
              <a:rPr lang="en-CA" smtClean="0"/>
              <a:t>2024-09-12</a:t>
            </a:fld>
            <a:endParaRPr lang="en-CA"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3606BA-68D2-4FEE-B22A-A2ECAEEB03DC}" type="slidenum">
              <a:rPr lang="en-CA" smtClean="0"/>
              <a:t>‹#›</a:t>
            </a:fld>
            <a:endParaRPr lang="en-CA" dirty="0"/>
          </a:p>
        </p:txBody>
      </p:sp>
    </p:spTree>
    <p:extLst>
      <p:ext uri="{BB962C8B-B14F-4D97-AF65-F5344CB8AC3E}">
        <p14:creationId xmlns:p14="http://schemas.microsoft.com/office/powerpoint/2010/main" val="380350599"/>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FA3606BA-68D2-4FEE-B22A-A2ECAEEB03DC}" type="slidenum">
              <a:rPr lang="en-CA" smtClean="0"/>
              <a:t>1</a:t>
            </a:fld>
            <a:endParaRPr lang="en-CA" dirty="0"/>
          </a:p>
        </p:txBody>
      </p:sp>
    </p:spTree>
    <p:extLst>
      <p:ext uri="{BB962C8B-B14F-4D97-AF65-F5344CB8AC3E}">
        <p14:creationId xmlns:p14="http://schemas.microsoft.com/office/powerpoint/2010/main" val="166458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A3606BA-68D2-4FEE-B22A-A2ECAEEB03DC}" type="slidenum">
              <a:rPr lang="en-CA" smtClean="0"/>
              <a:t>3</a:t>
            </a:fld>
            <a:endParaRPr lang="en-CA" dirty="0"/>
          </a:p>
        </p:txBody>
      </p:sp>
    </p:spTree>
    <p:extLst>
      <p:ext uri="{BB962C8B-B14F-4D97-AF65-F5344CB8AC3E}">
        <p14:creationId xmlns:p14="http://schemas.microsoft.com/office/powerpoint/2010/main" val="244738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A3606BA-68D2-4FEE-B22A-A2ECAEEB03DC}" type="slidenum">
              <a:rPr lang="en-CA" smtClean="0"/>
              <a:t>4</a:t>
            </a:fld>
            <a:endParaRPr lang="en-CA" dirty="0"/>
          </a:p>
        </p:txBody>
      </p:sp>
    </p:spTree>
    <p:extLst>
      <p:ext uri="{BB962C8B-B14F-4D97-AF65-F5344CB8AC3E}">
        <p14:creationId xmlns:p14="http://schemas.microsoft.com/office/powerpoint/2010/main" val="229169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7"/>
          </a:xfrm>
        </p:spPr>
        <p:txBody>
          <a:bodyPr/>
          <a:lstStyle/>
          <a:p>
            <a:pPr lvl="1">
              <a:lnSpc>
                <a:spcPct val="150000"/>
              </a:lnSpc>
              <a:buFontTx/>
              <a:buChar char="•"/>
            </a:pPr>
            <a:r>
              <a:rPr lang="en-CA" altLang="en-US" dirty="0">
                <a:latin typeface="Arial" panose="020B0604020202020204" pitchFamily="34" charset="0"/>
              </a:rPr>
              <a:t>DND/CAF is facing a net growth without a coordinated offset plan</a:t>
            </a:r>
          </a:p>
          <a:p>
            <a:pPr lvl="1">
              <a:buFontTx/>
              <a:buChar char="•"/>
            </a:pPr>
            <a:r>
              <a:rPr lang="en-CA" altLang="en-US" dirty="0">
                <a:latin typeface="Arial" panose="020B0604020202020204" pitchFamily="34" charset="0"/>
              </a:rPr>
              <a:t>Units that have to be manned to 100% (e.g. CFRG, CFLRS, TG and Priority 1 (OUTCAN) require resources making them unavailable for other priorities</a:t>
            </a:r>
          </a:p>
          <a:p>
            <a:pPr lvl="1">
              <a:lnSpc>
                <a:spcPct val="150000"/>
              </a:lnSpc>
              <a:buFontTx/>
              <a:buChar char="•"/>
            </a:pPr>
            <a:r>
              <a:rPr lang="en-CA" altLang="en-US" dirty="0">
                <a:latin typeface="Arial" panose="020B0604020202020204" pitchFamily="34" charset="0"/>
              </a:rPr>
              <a:t>OUTCAN posts are bound by rigorous screening (i.e. harder to fill in some cases)</a:t>
            </a:r>
          </a:p>
          <a:p>
            <a:pPr lvl="1">
              <a:lnSpc>
                <a:spcPct val="150000"/>
              </a:lnSpc>
              <a:buFontTx/>
              <a:buChar char="•"/>
            </a:pPr>
            <a:r>
              <a:rPr lang="en-CA" altLang="en-US" dirty="0">
                <a:latin typeface="Arial" panose="020B0604020202020204" pitchFamily="34" charset="0"/>
              </a:rPr>
              <a:t>Qualified personnel (TES) is the limiting factor in the short term</a:t>
            </a:r>
          </a:p>
          <a:p>
            <a:pPr lvl="1">
              <a:buFontTx/>
              <a:buChar char="•"/>
            </a:pPr>
            <a:r>
              <a:rPr lang="en-CA" altLang="en-US" dirty="0">
                <a:latin typeface="Arial" panose="020B0604020202020204" pitchFamily="34" charset="0"/>
              </a:rPr>
              <a:t>TES Shortfall combined</a:t>
            </a:r>
            <a:r>
              <a:rPr lang="en-CA" altLang="en-US" baseline="0" dirty="0">
                <a:latin typeface="Arial" panose="020B0604020202020204" pitchFamily="34" charset="0"/>
              </a:rPr>
              <a:t> with LWOP (MATA/PATA) and non-accountable positions leaves ~10,000 (~20%) vacancies within CAF establishment, mostly at middle-management ranks (Maj-LCol and Sgt-MWO). As an example, we’re currently short ~600 Majs, ~600 WO</a:t>
            </a:r>
          </a:p>
          <a:p>
            <a:pPr lvl="1">
              <a:buFontTx/>
              <a:buChar char="•"/>
            </a:pPr>
            <a:r>
              <a:rPr lang="en-CA" altLang="en-US" dirty="0">
                <a:latin typeface="Arial" panose="020B0604020202020204" pitchFamily="34" charset="0"/>
              </a:rPr>
              <a:t>Current challenge requires a longer term fix as it takes 3-7 years to generate the qualified/experienced cadre</a:t>
            </a:r>
          </a:p>
          <a:p>
            <a:pPr marL="457200" lvl="1">
              <a:tabLst>
                <a:tab pos="914400" algn="l"/>
              </a:tabLst>
            </a:pPr>
            <a:r>
              <a:rPr lang="en-CA" sz="1200" dirty="0">
                <a:effectLst/>
                <a:latin typeface="Arial" panose="020B0604020202020204" pitchFamily="34" charset="0"/>
                <a:ea typeface="Times New Roman" panose="02020603050405020304" pitchFamily="18" charset="0"/>
                <a:cs typeface="Times New Roman" panose="02020603050405020304" pitchFamily="18" charset="0"/>
              </a:rPr>
              <a:t>NEW AWSE Policy is still be reviewed by all L1s we are not sure when it will be issued</a:t>
            </a:r>
            <a:r>
              <a:rPr lang="en-CA"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COs deems position should be filled by AWSE member,  a request to and approval from DGMC is required  for AWSE prior to assigning all duties and responsibilities to the individual. COs must consider cascading effect as you AWSE from lower Ranks there will be no backfill  creating a more hollow Unit.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lvl="1">
              <a:buFontTx/>
              <a:buChar char="•"/>
            </a:pPr>
            <a:endParaRPr lang="en-CA" altLang="en-US" dirty="0">
              <a:latin typeface="Arial" panose="020B0604020202020204" pitchFamily="34" charset="0"/>
            </a:endParaRPr>
          </a:p>
          <a:p>
            <a:r>
              <a:rPr lang="en-CA" dirty="0"/>
              <a:t>Note last year brief 7,200 short on TES</a:t>
            </a:r>
          </a:p>
        </p:txBody>
      </p:sp>
      <p:sp>
        <p:nvSpPr>
          <p:cNvPr id="4" name="Slide Number Placeholder 3"/>
          <p:cNvSpPr>
            <a:spLocks noGrp="1"/>
          </p:cNvSpPr>
          <p:nvPr>
            <p:ph type="sldNum" sz="quarter" idx="10"/>
          </p:nvPr>
        </p:nvSpPr>
        <p:spPr/>
        <p:txBody>
          <a:bodyPr/>
          <a:lstStyle/>
          <a:p>
            <a:fld id="{FA3606BA-68D2-4FEE-B22A-A2ECAEEB03DC}" type="slidenum">
              <a:rPr lang="en-CA" smtClean="0"/>
              <a:t>10</a:t>
            </a:fld>
            <a:endParaRPr lang="en-CA" dirty="0"/>
          </a:p>
        </p:txBody>
      </p:sp>
    </p:spTree>
    <p:extLst>
      <p:ext uri="{BB962C8B-B14F-4D97-AF65-F5344CB8AC3E}">
        <p14:creationId xmlns:p14="http://schemas.microsoft.com/office/powerpoint/2010/main" val="92157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Currently the CAF is </a:t>
            </a:r>
          </a:p>
        </p:txBody>
      </p:sp>
      <p:sp>
        <p:nvSpPr>
          <p:cNvPr id="4" name="Slide Number Placeholder 3"/>
          <p:cNvSpPr>
            <a:spLocks noGrp="1"/>
          </p:cNvSpPr>
          <p:nvPr>
            <p:ph type="sldNum" sz="quarter" idx="10"/>
          </p:nvPr>
        </p:nvSpPr>
        <p:spPr/>
        <p:txBody>
          <a:bodyPr/>
          <a:lstStyle/>
          <a:p>
            <a:fld id="{FA3606BA-68D2-4FEE-B22A-A2ECAEEB03DC}" type="slidenum">
              <a:rPr lang="en-CA" smtClean="0"/>
              <a:t>11</a:t>
            </a:fld>
            <a:endParaRPr lang="en-CA" dirty="0"/>
          </a:p>
        </p:txBody>
      </p:sp>
    </p:spTree>
    <p:extLst>
      <p:ext uri="{BB962C8B-B14F-4D97-AF65-F5344CB8AC3E}">
        <p14:creationId xmlns:p14="http://schemas.microsoft.com/office/powerpoint/2010/main" val="201326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A3606BA-68D2-4FEE-B22A-A2ECAEEB03DC}" type="slidenum">
              <a:rPr lang="en-CA" smtClean="0"/>
              <a:t>14</a:t>
            </a:fld>
            <a:endParaRPr lang="en-CA" dirty="0"/>
          </a:p>
        </p:txBody>
      </p:sp>
    </p:spTree>
    <p:extLst>
      <p:ext uri="{BB962C8B-B14F-4D97-AF65-F5344CB8AC3E}">
        <p14:creationId xmlns:p14="http://schemas.microsoft.com/office/powerpoint/2010/main" val="3107785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2" name="Group 21"/>
          <p:cNvGrpSpPr/>
          <p:nvPr userDrawn="1"/>
        </p:nvGrpSpPr>
        <p:grpSpPr>
          <a:xfrm>
            <a:off x="0" y="0"/>
            <a:ext cx="9144000" cy="5143500"/>
            <a:chOff x="0" y="0"/>
            <a:chExt cx="9144000" cy="514350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 name="Picture 23" descr="Canada 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8079" y="4572000"/>
              <a:ext cx="1188720" cy="284225"/>
            </a:xfrm>
            <a:prstGeom prst="rect">
              <a:avLst/>
            </a:prstGeom>
          </p:spPr>
        </p:pic>
        <p:sp>
          <p:nvSpPr>
            <p:cNvPr id="25" name="Rectangle 24"/>
            <p:cNvSpPr/>
            <p:nvPr userDrawn="1"/>
          </p:nvSpPr>
          <p:spPr>
            <a:xfrm>
              <a:off x="0" y="0"/>
              <a:ext cx="9144000" cy="640080"/>
            </a:xfrm>
            <a:prstGeom prst="rect">
              <a:avLst/>
            </a:prstGeom>
            <a:gradFill flip="none" rotWithShape="1">
              <a:gsLst>
                <a:gs pos="75000">
                  <a:srgbClr val="AE2030"/>
                </a:gs>
                <a:gs pos="50000">
                  <a:srgbClr val="87162A"/>
                </a:gs>
                <a:gs pos="25000">
                  <a:srgbClr val="3B1218"/>
                </a:gs>
                <a:gs pos="0">
                  <a:srgbClr val="060405"/>
                </a:gs>
                <a:gs pos="100000">
                  <a:srgbClr val="9C1B3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p:cNvSpPr/>
            <p:nvPr userDrawn="1"/>
          </p:nvSpPr>
          <p:spPr>
            <a:xfrm>
              <a:off x="0" y="640080"/>
              <a:ext cx="9144000" cy="182880"/>
            </a:xfrm>
            <a:prstGeom prst="rect">
              <a:avLst/>
            </a:prstGeom>
            <a:gradFill flip="none" rotWithShape="1">
              <a:gsLst>
                <a:gs pos="75000">
                  <a:srgbClr val="A93E44"/>
                </a:gs>
                <a:gs pos="50000">
                  <a:srgbClr val="A93E44"/>
                </a:gs>
                <a:gs pos="25000">
                  <a:srgbClr val="A93E44"/>
                </a:gs>
                <a:gs pos="0">
                  <a:srgbClr val="A93E44"/>
                </a:gs>
                <a:gs pos="100000">
                  <a:srgbClr val="A93E4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Rectangle 26"/>
            <p:cNvSpPr/>
            <p:nvPr userDrawn="1"/>
          </p:nvSpPr>
          <p:spPr>
            <a:xfrm>
              <a:off x="0" y="822960"/>
              <a:ext cx="9144000" cy="182880"/>
            </a:xfrm>
            <a:prstGeom prst="rect">
              <a:avLst/>
            </a:prstGeom>
            <a:gradFill flip="none" rotWithShape="1">
              <a:gsLst>
                <a:gs pos="0">
                  <a:srgbClr val="DBAEB1"/>
                </a:gs>
                <a:gs pos="75000">
                  <a:srgbClr val="DBAEB1"/>
                </a:gs>
                <a:gs pos="50000">
                  <a:srgbClr val="DBAEB1"/>
                </a:gs>
                <a:gs pos="25000">
                  <a:srgbClr val="DBAEB1"/>
                </a:gs>
                <a:gs pos="100000">
                  <a:srgbClr val="DBAEB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nvGrpSpPr>
            <p:cNvPr id="28" name="Group 27"/>
            <p:cNvGrpSpPr/>
            <p:nvPr userDrawn="1"/>
          </p:nvGrpSpPr>
          <p:grpSpPr>
            <a:xfrm>
              <a:off x="7863840" y="0"/>
              <a:ext cx="820396" cy="1188720"/>
              <a:chOff x="7892770" y="0"/>
              <a:chExt cx="820396" cy="1188720"/>
            </a:xfrm>
          </p:grpSpPr>
          <p:sp>
            <p:nvSpPr>
              <p:cNvPr id="34" name="Round Same Side Corner Rectangle 33"/>
              <p:cNvSpPr/>
              <p:nvPr userDrawn="1"/>
            </p:nvSpPr>
            <p:spPr>
              <a:xfrm rot="10800000">
                <a:off x="7982928" y="0"/>
                <a:ext cx="640080" cy="1188720"/>
              </a:xfrm>
              <a:prstGeom prst="round2SameRect">
                <a:avLst/>
              </a:prstGeom>
              <a:gradFill>
                <a:gsLst>
                  <a:gs pos="50000">
                    <a:srgbClr val="321215"/>
                  </a:gs>
                  <a:gs pos="0">
                    <a:srgbClr val="000000"/>
                  </a:gs>
                  <a:gs pos="100000">
                    <a:srgbClr val="98171D"/>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35" name="Picture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2770" y="365760"/>
                <a:ext cx="820396" cy="731520"/>
              </a:xfrm>
              <a:prstGeom prst="rect">
                <a:avLst/>
              </a:prstGeom>
            </p:spPr>
          </p:pic>
        </p:grpSp>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457200" y="160020"/>
              <a:ext cx="1271952" cy="320040"/>
            </a:xfrm>
            <a:prstGeom prst="rect">
              <a:avLst/>
            </a:prstGeom>
            <a:noFill/>
            <a:ln>
              <a:noFill/>
            </a:ln>
          </p:spPr>
        </p:pic>
        <p:sp>
          <p:nvSpPr>
            <p:cNvPr id="30" name="TextBox 3"/>
            <p:cNvSpPr txBox="1">
              <a:spLocks noChangeArrowheads="1"/>
            </p:cNvSpPr>
            <p:nvPr userDrawn="1"/>
          </p:nvSpPr>
          <p:spPr bwMode="auto">
            <a:xfrm>
              <a:off x="914400" y="822960"/>
              <a:ext cx="1371600"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1000" b="1" dirty="0">
                  <a:solidFill>
                    <a:srgbClr val="810308"/>
                  </a:solidFill>
                </a:rPr>
                <a:t>DGMC</a:t>
              </a:r>
              <a:endParaRPr lang="en-US" altLang="x-none" sz="1000" b="1" dirty="0">
                <a:solidFill>
                  <a:srgbClr val="810308"/>
                </a:solidFill>
              </a:endParaRPr>
            </a:p>
          </p:txBody>
        </p:sp>
        <p:sp>
          <p:nvSpPr>
            <p:cNvPr id="31" name="TextBox 4"/>
            <p:cNvSpPr txBox="1">
              <a:spLocks noChangeArrowheads="1"/>
            </p:cNvSpPr>
            <p:nvPr userDrawn="1"/>
          </p:nvSpPr>
          <p:spPr bwMode="auto">
            <a:xfrm>
              <a:off x="914400" y="640080"/>
              <a:ext cx="1371600"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en-US" sz="1000" b="1" dirty="0">
                  <a:solidFill>
                    <a:schemeClr val="bg1"/>
                  </a:solidFill>
                </a:rPr>
                <a:t>CMP / MILPERSCOM</a:t>
              </a:r>
            </a:p>
          </p:txBody>
        </p:sp>
        <p:sp>
          <p:nvSpPr>
            <p:cNvPr id="32" name="TextBox 4"/>
            <p:cNvSpPr txBox="1">
              <a:spLocks noChangeArrowheads="1"/>
            </p:cNvSpPr>
            <p:nvPr userDrawn="1"/>
          </p:nvSpPr>
          <p:spPr bwMode="auto">
            <a:xfrm>
              <a:off x="2743200" y="640079"/>
              <a:ext cx="1371600"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en-US" sz="1000" b="1" dirty="0">
                  <a:solidFill>
                    <a:schemeClr val="bg1"/>
                  </a:solidFill>
                </a:rPr>
                <a:t>CPM / COMPERSMIL</a:t>
              </a:r>
            </a:p>
          </p:txBody>
        </p:sp>
        <p:sp>
          <p:nvSpPr>
            <p:cNvPr id="33" name="TextBox 3"/>
            <p:cNvSpPr txBox="1">
              <a:spLocks noChangeArrowheads="1"/>
            </p:cNvSpPr>
            <p:nvPr userDrawn="1"/>
          </p:nvSpPr>
          <p:spPr bwMode="auto">
            <a:xfrm>
              <a:off x="2743200" y="822960"/>
              <a:ext cx="1371600" cy="18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no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CA" altLang="x-none" sz="1000" b="1" dirty="0">
                  <a:solidFill>
                    <a:srgbClr val="810308"/>
                  </a:solidFill>
                </a:rPr>
                <a:t>DGCM</a:t>
              </a:r>
              <a:endParaRPr lang="en-US" altLang="x-none" sz="1000" b="1" dirty="0">
                <a:solidFill>
                  <a:srgbClr val="810308"/>
                </a:solidFill>
              </a:endParaRPr>
            </a:p>
          </p:txBody>
        </p:sp>
      </p:grpSp>
      <p:sp>
        <p:nvSpPr>
          <p:cNvPr id="2" name="Title 1"/>
          <p:cNvSpPr>
            <a:spLocks noGrp="1"/>
          </p:cNvSpPr>
          <p:nvPr userDrawn="1">
            <p:ph type="ctrTitle"/>
          </p:nvPr>
        </p:nvSpPr>
        <p:spPr>
          <a:xfrm>
            <a:off x="822960" y="1188720"/>
            <a:ext cx="7498080" cy="2011680"/>
          </a:xfrm>
          <a:prstGeom prst="rect">
            <a:avLst/>
          </a:prstGeom>
        </p:spPr>
        <p:txBody>
          <a:bodyPr lIns="0" tIns="0" rIns="0" bIns="0" anchor="b" anchorCtr="0">
            <a:normAutofit/>
          </a:bodyPr>
          <a:lstStyle>
            <a:lvl1pPr algn="ctr">
              <a:defRPr sz="3600">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ubtitle 2"/>
          <p:cNvSpPr>
            <a:spLocks noGrp="1"/>
          </p:cNvSpPr>
          <p:nvPr userDrawn="1">
            <p:ph type="subTitle" idx="1"/>
          </p:nvPr>
        </p:nvSpPr>
        <p:spPr>
          <a:xfrm>
            <a:off x="822960" y="3291840"/>
            <a:ext cx="7498080" cy="1097280"/>
          </a:xfrm>
          <a:prstGeom prst="rect">
            <a:avLst/>
          </a:prstGeom>
        </p:spPr>
        <p:txBody>
          <a:bodyPr wrap="square" lIns="0" tIns="0" rIns="0" bIns="0" anchor="b" anchorCtr="0">
            <a:normAutofit/>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CA" dirty="0"/>
          </a:p>
        </p:txBody>
      </p:sp>
      <p:sp>
        <p:nvSpPr>
          <p:cNvPr id="5" name="Footer Placeholder 4"/>
          <p:cNvSpPr>
            <a:spLocks noGrp="1"/>
          </p:cNvSpPr>
          <p:nvPr userDrawn="1">
            <p:ph type="ftr" sz="quarter" idx="11"/>
          </p:nvPr>
        </p:nvSpPr>
        <p:spPr>
          <a:xfrm>
            <a:off x="2743200" y="4868864"/>
            <a:ext cx="3657600" cy="274637"/>
          </a:xfrm>
          <a:prstGeom prst="rect">
            <a:avLst/>
          </a:prstGeom>
        </p:spPr>
        <p:txBody>
          <a:bodyPr lIns="0" tIns="0" rIns="0" anchor="b" anchorCtr="0"/>
          <a:lstStyle>
            <a:lvl1pPr algn="ctr">
              <a:defRPr>
                <a:latin typeface="Arial" panose="020B0604020202020204" pitchFamily="34" charset="0"/>
                <a:cs typeface="Arial" panose="020B0604020202020204" pitchFamily="34" charset="0"/>
              </a:defRPr>
            </a:lvl1pPr>
          </a:lstStyle>
          <a:p>
            <a:r>
              <a:rPr lang="en-CA" dirty="0"/>
              <a:t>(U)</a:t>
            </a:r>
          </a:p>
        </p:txBody>
      </p:sp>
    </p:spTree>
    <p:extLst>
      <p:ext uri="{BB962C8B-B14F-4D97-AF65-F5344CB8AC3E}">
        <p14:creationId xmlns:p14="http://schemas.microsoft.com/office/powerpoint/2010/main" val="316960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907057"/>
            <a:ext cx="8229600" cy="2011680"/>
          </a:xfrm>
        </p:spPr>
        <p:txBody>
          <a:bodyPr lIns="91440" tIns="0" rIns="91440" anchor="ctr" anchorCtr="1">
            <a:normAutofit/>
          </a:bodyPr>
          <a:lstStyle>
            <a:lvl1pPr algn="ctr">
              <a:defRPr sz="4400">
                <a:solidFill>
                  <a:schemeClr val="tx1"/>
                </a:solidFill>
              </a:defRPr>
            </a:lvl1pPr>
          </a:lstStyle>
          <a:p>
            <a:r>
              <a:rPr lang="en-US"/>
              <a:t>Click to edit Master title style</a:t>
            </a:r>
            <a:endParaRPr lang="en-CA"/>
          </a:p>
        </p:txBody>
      </p:sp>
      <p:sp>
        <p:nvSpPr>
          <p:cNvPr id="4" name="Date Placeholder 3"/>
          <p:cNvSpPr>
            <a:spLocks noGrp="1"/>
          </p:cNvSpPr>
          <p:nvPr>
            <p:ph type="dt" sz="half" idx="10"/>
          </p:nvPr>
        </p:nvSpPr>
        <p:spPr/>
        <p:txBody>
          <a:bodyPr/>
          <a:lstStyle/>
          <a:p>
            <a:r>
              <a:rPr lang="en-US" dirty="0"/>
              <a:t>L3e / L3f</a:t>
            </a:r>
            <a:endParaRPr lang="en-CA" dirty="0"/>
          </a:p>
        </p:txBody>
      </p:sp>
      <p:sp>
        <p:nvSpPr>
          <p:cNvPr id="5" name="Footer Placeholder 4"/>
          <p:cNvSpPr>
            <a:spLocks noGrp="1"/>
          </p:cNvSpPr>
          <p:nvPr>
            <p:ph type="ftr" sz="quarter" idx="11"/>
          </p:nvPr>
        </p:nvSpPr>
        <p:spPr/>
        <p:txBody>
          <a:bodyPr/>
          <a:lstStyle/>
          <a:p>
            <a:r>
              <a:rPr lang="en-CA" dirty="0"/>
              <a:t>(U)</a:t>
            </a:r>
          </a:p>
        </p:txBody>
      </p:sp>
      <p:sp>
        <p:nvSpPr>
          <p:cNvPr id="6" name="Slide Number Placeholder 5"/>
          <p:cNvSpPr>
            <a:spLocks noGrp="1"/>
          </p:cNvSpPr>
          <p:nvPr>
            <p:ph type="sldNum" sz="quarter" idx="12"/>
          </p:nvPr>
        </p:nvSpPr>
        <p:spPr>
          <a:xfrm>
            <a:off x="7086600" y="4868864"/>
            <a:ext cx="2057400" cy="274637"/>
          </a:xfrm>
        </p:spPr>
        <p:txBody>
          <a:bodyPr/>
          <a:lstStyle/>
          <a:p>
            <a:fld id="{9506FB45-21CA-47B1-A64B-F45332DC2E13}" type="slidenum">
              <a:rPr lang="en-CA" smtClean="0"/>
              <a:t>‹#›</a:t>
            </a:fld>
            <a:endParaRPr lang="en-CA" dirty="0"/>
          </a:p>
        </p:txBody>
      </p:sp>
    </p:spTree>
    <p:extLst>
      <p:ext uri="{BB962C8B-B14F-4D97-AF65-F5344CB8AC3E}">
        <p14:creationId xmlns:p14="http://schemas.microsoft.com/office/powerpoint/2010/main" val="41807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vert="horz" lIns="0" tIns="4572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CA"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US" dirty="0"/>
              <a:t>L3e / L3f</a:t>
            </a:r>
            <a:endParaRPr lang="en-CA" dirty="0"/>
          </a:p>
        </p:txBody>
      </p:sp>
      <p:sp>
        <p:nvSpPr>
          <p:cNvPr id="5" name="Footer Placeholder 4"/>
          <p:cNvSpPr>
            <a:spLocks noGrp="1"/>
          </p:cNvSpPr>
          <p:nvPr>
            <p:ph type="ftr" sz="quarter" idx="11"/>
          </p:nvPr>
        </p:nvSpPr>
        <p:spPr/>
        <p:txBody>
          <a:bodyPr/>
          <a:lstStyle/>
          <a:p>
            <a:r>
              <a:rPr lang="en-CA" dirty="0"/>
              <a:t>(U)</a:t>
            </a:r>
          </a:p>
        </p:txBody>
      </p:sp>
      <p:sp>
        <p:nvSpPr>
          <p:cNvPr id="6" name="Slide Number Placeholder 5"/>
          <p:cNvSpPr>
            <a:spLocks noGrp="1"/>
          </p:cNvSpPr>
          <p:nvPr>
            <p:ph type="sldNum" sz="quarter" idx="12"/>
          </p:nvPr>
        </p:nvSpPr>
        <p:spPr/>
        <p:txBody>
          <a:bodyPr/>
          <a:lstStyle/>
          <a:p>
            <a:fld id="{9506FB45-21CA-47B1-A64B-F45332DC2E13}" type="slidenum">
              <a:rPr lang="en-CA" smtClean="0"/>
              <a:t>‹#›</a:t>
            </a:fld>
            <a:endParaRPr lang="en-CA" dirty="0"/>
          </a:p>
        </p:txBody>
      </p:sp>
    </p:spTree>
    <p:extLst>
      <p:ext uri="{BB962C8B-B14F-4D97-AF65-F5344CB8AC3E}">
        <p14:creationId xmlns:p14="http://schemas.microsoft.com/office/powerpoint/2010/main" val="236901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 y="914400"/>
            <a:ext cx="44805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572000" y="914400"/>
            <a:ext cx="44805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p:txBody>
          <a:bodyPr/>
          <a:lstStyle/>
          <a:p>
            <a:r>
              <a:rPr lang="en-US" dirty="0"/>
              <a:t>L3e / L3f</a:t>
            </a:r>
            <a:endParaRPr lang="en-CA" dirty="0"/>
          </a:p>
        </p:txBody>
      </p:sp>
      <p:sp>
        <p:nvSpPr>
          <p:cNvPr id="6" name="Footer Placeholder 5"/>
          <p:cNvSpPr>
            <a:spLocks noGrp="1"/>
          </p:cNvSpPr>
          <p:nvPr>
            <p:ph type="ftr" sz="quarter" idx="11"/>
          </p:nvPr>
        </p:nvSpPr>
        <p:spPr/>
        <p:txBody>
          <a:bodyPr/>
          <a:lstStyle/>
          <a:p>
            <a:r>
              <a:rPr lang="en-CA" dirty="0"/>
              <a:t>(U)</a:t>
            </a:r>
          </a:p>
        </p:txBody>
      </p:sp>
      <p:sp>
        <p:nvSpPr>
          <p:cNvPr id="7" name="Slide Number Placeholder 6"/>
          <p:cNvSpPr>
            <a:spLocks noGrp="1"/>
          </p:cNvSpPr>
          <p:nvPr>
            <p:ph type="sldNum" sz="quarter" idx="12"/>
          </p:nvPr>
        </p:nvSpPr>
        <p:spPr/>
        <p:txBody>
          <a:bodyPr/>
          <a:lstStyle/>
          <a:p>
            <a:fld id="{9506FB45-21CA-47B1-A64B-F45332DC2E13}" type="slidenum">
              <a:rPr lang="en-CA" smtClean="0"/>
              <a:t>‹#›</a:t>
            </a:fld>
            <a:endParaRPr lang="en-CA" dirty="0"/>
          </a:p>
        </p:txBody>
      </p:sp>
    </p:spTree>
    <p:extLst>
      <p:ext uri="{BB962C8B-B14F-4D97-AF65-F5344CB8AC3E}">
        <p14:creationId xmlns:p14="http://schemas.microsoft.com/office/powerpoint/2010/main" val="23824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91440" y="914400"/>
            <a:ext cx="4480560" cy="2011680"/>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572000" y="914400"/>
            <a:ext cx="4480560" cy="2011680"/>
          </a:xfrm>
        </p:spPr>
        <p:txBody>
          <a:bodyPr vert="horz" lIns="91440" tIns="0" rIns="91440" bIns="0" rtlCol="0">
            <a:normAutofit/>
          </a:bodyPr>
          <a:lstStyle>
            <a:lvl1pPr algn="l" defTabSz="914378" rtl="0" eaLnBrk="1" latinLnBrk="0" hangingPunct="1">
              <a:lnSpc>
                <a:spcPct val="100000"/>
              </a:lnSpc>
              <a:spcBef>
                <a:spcPts val="0"/>
              </a:spcBef>
              <a:spcAft>
                <a:spcPts val="600"/>
              </a:spcAft>
              <a:buFont typeface="Arial" panose="020B0604020202020204" pitchFamily="34" charset="0"/>
              <a:defRPr lang="en-US" sz="2000" kern="1200" dirty="0">
                <a:solidFill>
                  <a:schemeClr val="tx1"/>
                </a:solidFill>
                <a:latin typeface="Arial" panose="020B0604020202020204" pitchFamily="34" charset="0"/>
                <a:ea typeface="+mn-ea"/>
                <a:cs typeface="Arial" panose="020B0604020202020204" pitchFamily="34" charset="0"/>
              </a:defRPr>
            </a:lvl1pPr>
            <a:lvl2pPr algn="l" defTabSz="914378"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Arial" panose="020B0604020202020204" pitchFamily="34" charset="0"/>
                <a:ea typeface="+mn-ea"/>
                <a:cs typeface="Arial" panose="020B0604020202020204" pitchFamily="34" charset="0"/>
              </a:defRPr>
            </a:lvl2pPr>
            <a:lvl3pPr algn="l" defTabSz="914378"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Arial" panose="020B0604020202020204" pitchFamily="34" charset="0"/>
                <a:ea typeface="+mn-ea"/>
                <a:cs typeface="Arial" panose="020B0604020202020204" pitchFamily="34" charset="0"/>
              </a:defRPr>
            </a:lvl3pPr>
            <a:lvl4pPr algn="l" defTabSz="914378" rtl="0" eaLnBrk="1" latinLnBrk="0" hangingPunct="1">
              <a:lnSpc>
                <a:spcPct val="100000"/>
              </a:lnSpc>
              <a:spcBef>
                <a:spcPts val="0"/>
              </a:spcBef>
              <a:spcAft>
                <a:spcPts val="600"/>
              </a:spcAft>
              <a:buFont typeface="Arial" panose="020B0604020202020204" pitchFamily="34" charset="0"/>
              <a:defRPr lang="en-US" sz="1400" kern="1200" dirty="0">
                <a:solidFill>
                  <a:schemeClr val="tx1"/>
                </a:solidFill>
                <a:latin typeface="Arial" panose="020B0604020202020204" pitchFamily="34" charset="0"/>
                <a:ea typeface="+mn-ea"/>
                <a:cs typeface="Arial" panose="020B0604020202020204" pitchFamily="34" charset="0"/>
              </a:defRPr>
            </a:lvl4pPr>
            <a:lvl5pPr algn="l" defTabSz="914378" rtl="0" eaLnBrk="1" latinLnBrk="0" hangingPunct="1">
              <a:lnSpc>
                <a:spcPct val="100000"/>
              </a:lnSpc>
              <a:spcBef>
                <a:spcPts val="0"/>
              </a:spcBef>
              <a:spcAft>
                <a:spcPts val="600"/>
              </a:spcAft>
              <a:buFont typeface="Arial" panose="020B0604020202020204" pitchFamily="34" charset="0"/>
              <a:defRPr lang="en-CA" sz="12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p:cNvSpPr>
            <a:spLocks noGrp="1"/>
          </p:cNvSpPr>
          <p:nvPr>
            <p:ph type="dt" sz="half" idx="10"/>
          </p:nvPr>
        </p:nvSpPr>
        <p:spPr/>
        <p:txBody>
          <a:bodyPr/>
          <a:lstStyle/>
          <a:p>
            <a:r>
              <a:rPr lang="en-US" dirty="0">
                <a:solidFill>
                  <a:prstClr val="black"/>
                </a:solidFill>
              </a:rPr>
              <a:t>L3e / L3f</a:t>
            </a:r>
            <a:endParaRPr lang="en-CA" dirty="0">
              <a:solidFill>
                <a:prstClr val="black"/>
              </a:solidFill>
            </a:endParaRPr>
          </a:p>
        </p:txBody>
      </p:sp>
      <p:sp>
        <p:nvSpPr>
          <p:cNvPr id="6" name="Footer Placeholder 5"/>
          <p:cNvSpPr>
            <a:spLocks noGrp="1"/>
          </p:cNvSpPr>
          <p:nvPr>
            <p:ph type="ftr" sz="quarter" idx="11"/>
          </p:nvPr>
        </p:nvSpPr>
        <p:spPr/>
        <p:txBody>
          <a:bodyPr/>
          <a:lstStyle/>
          <a:p>
            <a:r>
              <a:rPr lang="en-CA" dirty="0">
                <a:solidFill>
                  <a:prstClr val="black"/>
                </a:solidFill>
              </a:rPr>
              <a:t>(U)</a:t>
            </a:r>
          </a:p>
        </p:txBody>
      </p:sp>
      <p:sp>
        <p:nvSpPr>
          <p:cNvPr id="7" name="Slide Number Placeholder 6"/>
          <p:cNvSpPr>
            <a:spLocks noGrp="1"/>
          </p:cNvSpPr>
          <p:nvPr>
            <p:ph type="sldNum" sz="quarter" idx="12"/>
          </p:nvPr>
        </p:nvSpPr>
        <p:spPr/>
        <p:txBody>
          <a:bodyPr/>
          <a:lstStyle/>
          <a:p>
            <a:fld id="{9506FB45-21CA-47B1-A64B-F45332DC2E13}" type="slidenum">
              <a:rPr lang="en-CA" smtClean="0">
                <a:solidFill>
                  <a:prstClr val="black"/>
                </a:solidFill>
              </a:rPr>
              <a:pPr/>
              <a:t>‹#›</a:t>
            </a:fld>
            <a:endParaRPr lang="en-CA" dirty="0">
              <a:solidFill>
                <a:prstClr val="black"/>
              </a:solidFill>
            </a:endParaRPr>
          </a:p>
        </p:txBody>
      </p:sp>
      <p:sp>
        <p:nvSpPr>
          <p:cNvPr id="8" name="Content Placeholder 2"/>
          <p:cNvSpPr>
            <a:spLocks noGrp="1"/>
          </p:cNvSpPr>
          <p:nvPr>
            <p:ph sz="half" idx="13"/>
          </p:nvPr>
        </p:nvSpPr>
        <p:spPr>
          <a:xfrm>
            <a:off x="91440" y="2926080"/>
            <a:ext cx="4480560" cy="2011680"/>
          </a:xfrm>
        </p:spPr>
        <p:txBody>
          <a:bodyPr bIns="45720">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Content Placeholder 3"/>
          <p:cNvSpPr>
            <a:spLocks noGrp="1"/>
          </p:cNvSpPr>
          <p:nvPr>
            <p:ph sz="half" idx="14"/>
          </p:nvPr>
        </p:nvSpPr>
        <p:spPr>
          <a:xfrm>
            <a:off x="4572000" y="2926080"/>
            <a:ext cx="4480560" cy="2011680"/>
          </a:xfrm>
        </p:spPr>
        <p:txBody>
          <a:bodyPr vert="horz" lIns="91440" tIns="0" rIns="91440" bIns="45720" rtlCol="0">
            <a:normAutofit/>
          </a:bodyPr>
          <a:lstStyle>
            <a:lvl1pPr>
              <a:defRPr lang="en-US" sz="2000" dirty="0" smtClean="0"/>
            </a:lvl1pPr>
            <a:lvl2pPr>
              <a:defRPr lang="en-US" sz="1800" dirty="0" smtClean="0"/>
            </a:lvl2pPr>
            <a:lvl3pPr>
              <a:defRPr lang="en-US" sz="1600" dirty="0" smtClean="0"/>
            </a:lvl3pPr>
            <a:lvl4pPr>
              <a:defRPr lang="en-US" sz="1400" dirty="0" smtClean="0"/>
            </a:lvl4pPr>
            <a:lvl5pPr>
              <a:defRPr lang="en-CA"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1" name="Straight Connector 10"/>
          <p:cNvCxnSpPr/>
          <p:nvPr userDrawn="1"/>
        </p:nvCxnSpPr>
        <p:spPr>
          <a:xfrm>
            <a:off x="91440" y="2926080"/>
            <a:ext cx="896112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572000" y="914400"/>
            <a:ext cx="0" cy="402336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57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5461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383280" y="960119"/>
            <a:ext cx="5669280" cy="3931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91440" y="825500"/>
            <a:ext cx="3200401" cy="4023360"/>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70465C-AF98-4557-B68C-BFAFEB6C56DB}" type="datetimeFigureOut">
              <a:rPr lang="en-CA" smtClean="0"/>
              <a:t>2024-09-12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6F22AA1E-9BF5-49DD-86B6-0179E40D60C7}" type="slidenum">
              <a:rPr lang="en-CA" smtClean="0"/>
              <a:t>‹#›</a:t>
            </a:fld>
            <a:endParaRPr lang="en-CA" dirty="0"/>
          </a:p>
        </p:txBody>
      </p:sp>
    </p:spTree>
    <p:extLst>
      <p:ext uri="{BB962C8B-B14F-4D97-AF65-F5344CB8AC3E}">
        <p14:creationId xmlns:p14="http://schemas.microsoft.com/office/powerpoint/2010/main" val="323524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r>
              <a:rPr lang="en-US" dirty="0"/>
              <a:t>L3e / L3f</a:t>
            </a:r>
            <a:endParaRPr lang="en-CA" dirty="0"/>
          </a:p>
        </p:txBody>
      </p:sp>
      <p:sp>
        <p:nvSpPr>
          <p:cNvPr id="4" name="Footer Placeholder 3"/>
          <p:cNvSpPr>
            <a:spLocks noGrp="1"/>
          </p:cNvSpPr>
          <p:nvPr>
            <p:ph type="ftr" sz="quarter" idx="11"/>
          </p:nvPr>
        </p:nvSpPr>
        <p:spPr/>
        <p:txBody>
          <a:bodyPr/>
          <a:lstStyle/>
          <a:p>
            <a:r>
              <a:rPr lang="en-CA" dirty="0"/>
              <a:t>(U)</a:t>
            </a:r>
          </a:p>
        </p:txBody>
      </p:sp>
      <p:sp>
        <p:nvSpPr>
          <p:cNvPr id="5" name="Slide Number Placeholder 4"/>
          <p:cNvSpPr>
            <a:spLocks noGrp="1"/>
          </p:cNvSpPr>
          <p:nvPr>
            <p:ph type="sldNum" sz="quarter" idx="12"/>
          </p:nvPr>
        </p:nvSpPr>
        <p:spPr/>
        <p:txBody>
          <a:bodyPr/>
          <a:lstStyle/>
          <a:p>
            <a:fld id="{9506FB45-21CA-47B1-A64B-F45332DC2E13}" type="slidenum">
              <a:rPr lang="en-CA" smtClean="0"/>
              <a:t>‹#›</a:t>
            </a:fld>
            <a:endParaRPr lang="en-CA" dirty="0"/>
          </a:p>
        </p:txBody>
      </p:sp>
    </p:spTree>
    <p:extLst>
      <p:ext uri="{BB962C8B-B14F-4D97-AF65-F5344CB8AC3E}">
        <p14:creationId xmlns:p14="http://schemas.microsoft.com/office/powerpoint/2010/main" val="92480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 name="Date Placeholder 3"/>
          <p:cNvSpPr>
            <a:spLocks noGrp="1"/>
          </p:cNvSpPr>
          <p:nvPr>
            <p:ph type="dt" sz="half" idx="2"/>
          </p:nvPr>
        </p:nvSpPr>
        <p:spPr>
          <a:xfrm>
            <a:off x="0" y="4868864"/>
            <a:ext cx="2286000" cy="274637"/>
          </a:xfrm>
          <a:prstGeom prst="rect">
            <a:avLst/>
          </a:prstGeom>
        </p:spPr>
        <p:txBody>
          <a:bodyPr vert="horz" lIns="182880" tIns="0" rIns="0" bIns="45720" rtlCol="0" anchor="b"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L3e / L3f</a:t>
            </a:r>
            <a:endParaRPr lang="en-CA" dirty="0"/>
          </a:p>
        </p:txBody>
      </p:sp>
      <p:sp>
        <p:nvSpPr>
          <p:cNvPr id="21" name="Footer Placeholder 4"/>
          <p:cNvSpPr>
            <a:spLocks noGrp="1"/>
          </p:cNvSpPr>
          <p:nvPr>
            <p:ph type="ftr" sz="quarter" idx="3"/>
          </p:nvPr>
        </p:nvSpPr>
        <p:spPr>
          <a:xfrm>
            <a:off x="2743200" y="4868864"/>
            <a:ext cx="3657600" cy="274320"/>
          </a:xfrm>
          <a:prstGeom prst="rect">
            <a:avLst/>
          </a:prstGeom>
        </p:spPr>
        <p:txBody>
          <a:bodyPr vert="horz" lIns="0" tIns="0" rIns="0" bIns="45720" rtlCol="0" anchor="b" anchorCtr="0"/>
          <a:lstStyle>
            <a:lvl1pPr algn="ctr">
              <a:defRPr sz="1000">
                <a:solidFill>
                  <a:schemeClr val="tx1"/>
                </a:solidFill>
                <a:latin typeface="Arial" panose="020B0604020202020204" pitchFamily="34" charset="0"/>
                <a:cs typeface="Arial" panose="020B0604020202020204" pitchFamily="34" charset="0"/>
              </a:defRPr>
            </a:lvl1pPr>
          </a:lstStyle>
          <a:p>
            <a:r>
              <a:rPr lang="en-CA" dirty="0"/>
              <a:t>(U)</a:t>
            </a:r>
          </a:p>
        </p:txBody>
      </p:sp>
      <p:sp>
        <p:nvSpPr>
          <p:cNvPr id="22" name="Slide Number Placeholder 5"/>
          <p:cNvSpPr>
            <a:spLocks noGrp="1"/>
          </p:cNvSpPr>
          <p:nvPr>
            <p:ph type="sldNum" sz="quarter" idx="4"/>
          </p:nvPr>
        </p:nvSpPr>
        <p:spPr>
          <a:xfrm>
            <a:off x="7132320" y="4869180"/>
            <a:ext cx="2011680" cy="274320"/>
          </a:xfrm>
          <a:prstGeom prst="rect">
            <a:avLst/>
          </a:prstGeom>
        </p:spPr>
        <p:txBody>
          <a:bodyPr vert="horz" lIns="0" tIns="0" rIns="182880" bIns="45720" rtlCol="0" anchor="b" anchorCtr="0"/>
          <a:lstStyle>
            <a:lvl1pPr algn="r">
              <a:defRPr sz="1100">
                <a:solidFill>
                  <a:schemeClr val="tx1"/>
                </a:solidFill>
                <a:latin typeface="Arial" panose="020B0604020202020204" pitchFamily="34" charset="0"/>
                <a:cs typeface="Arial" panose="020B0604020202020204" pitchFamily="34" charset="0"/>
              </a:defRPr>
            </a:lvl1pPr>
          </a:lstStyle>
          <a:p>
            <a:fld id="{9506FB45-21CA-47B1-A64B-F45332DC2E13}" type="slidenum">
              <a:rPr lang="en-CA" smtClean="0"/>
              <a:pPr/>
              <a:t>‹#›</a:t>
            </a:fld>
            <a:endParaRPr lang="en-CA" dirty="0"/>
          </a:p>
        </p:txBody>
      </p:sp>
    </p:spTree>
    <p:extLst>
      <p:ext uri="{BB962C8B-B14F-4D97-AF65-F5344CB8AC3E}">
        <p14:creationId xmlns:p14="http://schemas.microsoft.com/office/powerpoint/2010/main" val="208209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960120"/>
            <a:chOff x="0" y="0"/>
            <a:chExt cx="9144000" cy="960120"/>
          </a:xfrm>
        </p:grpSpPr>
        <p:sp>
          <p:nvSpPr>
            <p:cNvPr id="15" name="Rectangle 14"/>
            <p:cNvSpPr/>
            <p:nvPr userDrawn="1"/>
          </p:nvSpPr>
          <p:spPr>
            <a:xfrm>
              <a:off x="0" y="0"/>
              <a:ext cx="9144000" cy="548640"/>
            </a:xfrm>
            <a:prstGeom prst="rect">
              <a:avLst/>
            </a:prstGeom>
            <a:gradFill flip="none" rotWithShape="1">
              <a:gsLst>
                <a:gs pos="75000">
                  <a:srgbClr val="AE2030"/>
                </a:gs>
                <a:gs pos="50000">
                  <a:srgbClr val="87162A"/>
                </a:gs>
                <a:gs pos="25000">
                  <a:srgbClr val="3B1218"/>
                </a:gs>
                <a:gs pos="0">
                  <a:srgbClr val="060405"/>
                </a:gs>
                <a:gs pos="100000">
                  <a:srgbClr val="9C1B3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6" name="Rectangle 15"/>
            <p:cNvSpPr/>
            <p:nvPr userDrawn="1"/>
          </p:nvSpPr>
          <p:spPr>
            <a:xfrm>
              <a:off x="0" y="548640"/>
              <a:ext cx="9144000" cy="137160"/>
            </a:xfrm>
            <a:prstGeom prst="rect">
              <a:avLst/>
            </a:prstGeom>
            <a:gradFill flip="none" rotWithShape="1">
              <a:gsLst>
                <a:gs pos="75000">
                  <a:srgbClr val="A93E44"/>
                </a:gs>
                <a:gs pos="50000">
                  <a:srgbClr val="A93E44"/>
                </a:gs>
                <a:gs pos="25000">
                  <a:srgbClr val="A93E44"/>
                </a:gs>
                <a:gs pos="0">
                  <a:srgbClr val="A93E44"/>
                </a:gs>
                <a:gs pos="100000">
                  <a:srgbClr val="A93E4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Rectangle 16"/>
            <p:cNvSpPr/>
            <p:nvPr userDrawn="1"/>
          </p:nvSpPr>
          <p:spPr>
            <a:xfrm>
              <a:off x="0" y="685800"/>
              <a:ext cx="9144000" cy="137160"/>
            </a:xfrm>
            <a:prstGeom prst="rect">
              <a:avLst/>
            </a:prstGeom>
            <a:gradFill flip="none" rotWithShape="1">
              <a:gsLst>
                <a:gs pos="0">
                  <a:srgbClr val="DBAEB1"/>
                </a:gs>
                <a:gs pos="75000">
                  <a:srgbClr val="DBAEB1"/>
                </a:gs>
                <a:gs pos="50000">
                  <a:srgbClr val="DBAEB1"/>
                </a:gs>
                <a:gs pos="25000">
                  <a:srgbClr val="DBAEB1"/>
                </a:gs>
                <a:gs pos="100000">
                  <a:srgbClr val="DBAEB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 name="Round Same Side Corner Rectangle 17"/>
            <p:cNvSpPr/>
            <p:nvPr userDrawn="1"/>
          </p:nvSpPr>
          <p:spPr>
            <a:xfrm rot="10800000">
              <a:off x="7772400" y="0"/>
              <a:ext cx="640080" cy="960120"/>
            </a:xfrm>
            <a:prstGeom prst="round2SameRect">
              <a:avLst/>
            </a:prstGeom>
            <a:gradFill>
              <a:gsLst>
                <a:gs pos="50000">
                  <a:srgbClr val="321215"/>
                </a:gs>
                <a:gs pos="0">
                  <a:srgbClr val="000000"/>
                </a:gs>
                <a:gs pos="100000">
                  <a:srgbClr val="98171D"/>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19" name="Picture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80960" y="148144"/>
              <a:ext cx="820396" cy="731520"/>
            </a:xfrm>
            <a:prstGeom prst="rect">
              <a:avLst/>
            </a:prstGeom>
          </p:spPr>
        </p:pic>
      </p:grpSp>
      <p:sp>
        <p:nvSpPr>
          <p:cNvPr id="3" name="Text Placeholder 2"/>
          <p:cNvSpPr>
            <a:spLocks noGrp="1"/>
          </p:cNvSpPr>
          <p:nvPr userDrawn="1">
            <p:ph type="body" idx="1"/>
          </p:nvPr>
        </p:nvSpPr>
        <p:spPr>
          <a:xfrm>
            <a:off x="91440" y="914400"/>
            <a:ext cx="8961120" cy="4023360"/>
          </a:xfrm>
          <a:prstGeom prst="rect">
            <a:avLst/>
          </a:prstGeom>
        </p:spPr>
        <p:txBody>
          <a:bodyPr vert="horz" lIns="9144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userDrawn="1">
            <p:ph type="dt" sz="half" idx="2"/>
          </p:nvPr>
        </p:nvSpPr>
        <p:spPr>
          <a:xfrm>
            <a:off x="0" y="4868864"/>
            <a:ext cx="2286000" cy="274637"/>
          </a:xfrm>
          <a:prstGeom prst="rect">
            <a:avLst/>
          </a:prstGeom>
        </p:spPr>
        <p:txBody>
          <a:bodyPr vert="horz" lIns="182880" tIns="0" rIns="0" bIns="45720" rtlCol="0" anchor="b" anchorCtr="0"/>
          <a:lstStyle>
            <a:lvl1pPr algn="l">
              <a:defRPr sz="1200">
                <a:solidFill>
                  <a:schemeClr val="tx1"/>
                </a:solidFill>
                <a:latin typeface="Arial" panose="020B0604020202020204" pitchFamily="34" charset="0"/>
                <a:cs typeface="Arial" panose="020B0604020202020204" pitchFamily="34" charset="0"/>
              </a:defRPr>
            </a:lvl1pPr>
          </a:lstStyle>
          <a:p>
            <a:r>
              <a:rPr lang="en-US" dirty="0"/>
              <a:t>L3e / L3f</a:t>
            </a:r>
            <a:endParaRPr lang="en-CA" dirty="0"/>
          </a:p>
        </p:txBody>
      </p:sp>
      <p:sp>
        <p:nvSpPr>
          <p:cNvPr id="5" name="Footer Placeholder 4"/>
          <p:cNvSpPr>
            <a:spLocks noGrp="1"/>
          </p:cNvSpPr>
          <p:nvPr userDrawn="1">
            <p:ph type="ftr" sz="quarter" idx="3"/>
          </p:nvPr>
        </p:nvSpPr>
        <p:spPr>
          <a:xfrm>
            <a:off x="2743200" y="4868864"/>
            <a:ext cx="3657600" cy="274320"/>
          </a:xfrm>
          <a:prstGeom prst="rect">
            <a:avLst/>
          </a:prstGeom>
        </p:spPr>
        <p:txBody>
          <a:bodyPr vert="horz" lIns="0" tIns="0" rIns="0" bIns="45720" rtlCol="0" anchor="b" anchorCtr="0"/>
          <a:lstStyle>
            <a:lvl1pPr algn="ctr">
              <a:defRPr sz="1000">
                <a:solidFill>
                  <a:schemeClr val="tx1"/>
                </a:solidFill>
                <a:latin typeface="Arial" panose="020B0604020202020204" pitchFamily="34" charset="0"/>
                <a:cs typeface="Arial" panose="020B0604020202020204" pitchFamily="34" charset="0"/>
              </a:defRPr>
            </a:lvl1pPr>
          </a:lstStyle>
          <a:p>
            <a:r>
              <a:rPr lang="en-CA" dirty="0"/>
              <a:t>(U)</a:t>
            </a:r>
          </a:p>
        </p:txBody>
      </p:sp>
      <p:sp>
        <p:nvSpPr>
          <p:cNvPr id="6" name="Slide Number Placeholder 5"/>
          <p:cNvSpPr>
            <a:spLocks noGrp="1"/>
          </p:cNvSpPr>
          <p:nvPr userDrawn="1">
            <p:ph type="sldNum" sz="quarter" idx="4"/>
          </p:nvPr>
        </p:nvSpPr>
        <p:spPr>
          <a:xfrm>
            <a:off x="7132320" y="4869180"/>
            <a:ext cx="2011680" cy="274320"/>
          </a:xfrm>
          <a:prstGeom prst="rect">
            <a:avLst/>
          </a:prstGeom>
        </p:spPr>
        <p:txBody>
          <a:bodyPr vert="horz" lIns="0" tIns="0" rIns="182880" bIns="45720" rtlCol="0" anchor="b" anchorCtr="0"/>
          <a:lstStyle>
            <a:lvl1pPr algn="r">
              <a:defRPr sz="1100">
                <a:solidFill>
                  <a:schemeClr val="tx1"/>
                </a:solidFill>
                <a:latin typeface="Arial" panose="020B0604020202020204" pitchFamily="34" charset="0"/>
                <a:cs typeface="Arial" panose="020B0604020202020204" pitchFamily="34" charset="0"/>
              </a:defRPr>
            </a:lvl1pPr>
          </a:lstStyle>
          <a:p>
            <a:fld id="{9506FB45-21CA-47B1-A64B-F45332DC2E13}" type="slidenum">
              <a:rPr lang="en-CA" smtClean="0"/>
              <a:pPr/>
              <a:t>‹#›</a:t>
            </a:fld>
            <a:endParaRPr lang="en-CA" dirty="0"/>
          </a:p>
        </p:txBody>
      </p:sp>
      <p:sp>
        <p:nvSpPr>
          <p:cNvPr id="2" name="Title Placeholder 1"/>
          <p:cNvSpPr>
            <a:spLocks noGrp="1"/>
          </p:cNvSpPr>
          <p:nvPr userDrawn="1">
            <p:ph type="title"/>
          </p:nvPr>
        </p:nvSpPr>
        <p:spPr>
          <a:xfrm>
            <a:off x="0" y="0"/>
            <a:ext cx="7772400" cy="548640"/>
          </a:xfrm>
          <a:prstGeom prst="rect">
            <a:avLst/>
          </a:prstGeom>
        </p:spPr>
        <p:txBody>
          <a:bodyPr vert="horz" lIns="182880" tIns="45720" rIns="0" bIns="0" rtlCol="0" anchor="t" anchorCtr="0">
            <a:normAutofit/>
          </a:bodyPr>
          <a:lstStyle/>
          <a:p>
            <a:r>
              <a:rPr lang="en-US" dirty="0"/>
              <a:t>Click to edit Master title style</a:t>
            </a:r>
            <a:endParaRPr lang="en-CA" dirty="0"/>
          </a:p>
        </p:txBody>
      </p:sp>
    </p:spTree>
    <p:extLst>
      <p:ext uri="{BB962C8B-B14F-4D97-AF65-F5344CB8AC3E}">
        <p14:creationId xmlns:p14="http://schemas.microsoft.com/office/powerpoint/2010/main" val="2906483521"/>
      </p:ext>
    </p:extLst>
  </p:cSld>
  <p:clrMap bg1="lt1" tx1="dk1" bg2="lt2" tx2="dk2" accent1="accent1" accent2="accent2" accent3="accent3" accent4="accent4" accent5="accent5" accent6="accent6" hlink="hlink" folHlink="folHlink"/>
  <p:sldLayoutIdLst>
    <p:sldLayoutId id="2147483674" r:id="rId1"/>
    <p:sldLayoutId id="2147483664" r:id="rId2"/>
    <p:sldLayoutId id="2147483663" r:id="rId3"/>
    <p:sldLayoutId id="2147483665" r:id="rId4"/>
    <p:sldLayoutId id="2147483680" r:id="rId5"/>
    <p:sldLayoutId id="2147483690" r:id="rId6"/>
    <p:sldLayoutId id="2147483667" r:id="rId7"/>
    <p:sldLayoutId id="2147483681" r:id="rId8"/>
  </p:sldLayoutIdLst>
  <p:hf hdr="0"/>
  <p:txStyles>
    <p:titleStyle>
      <a:lvl1pPr algn="l" defTabSz="914378"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100000"/>
        </a:lnSpc>
        <a:spcBef>
          <a:spcPts val="0"/>
        </a:spcBef>
        <a:spcAft>
          <a:spcPts val="600"/>
        </a:spcAft>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1pPr>
      <a:lvl2pPr marL="473869" indent="-227410" algn="l" defTabSz="914378" rtl="0" eaLnBrk="1" latinLnBrk="0" hangingPunct="1">
        <a:lnSpc>
          <a:spcPct val="100000"/>
        </a:lnSpc>
        <a:spcBef>
          <a:spcPts val="0"/>
        </a:spcBef>
        <a:spcAft>
          <a:spcPts val="600"/>
        </a:spcAft>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2pPr>
      <a:lvl3pPr marL="728663" indent="-227410" algn="l" defTabSz="914378"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982266" indent="-227410" algn="l" defTabSz="914378" rtl="0" eaLnBrk="1" latinLnBrk="0" hangingPunct="1">
        <a:lnSpc>
          <a:spcPct val="100000"/>
        </a:lnSpc>
        <a:spcBef>
          <a:spcPts val="0"/>
        </a:spcBef>
        <a:spcAft>
          <a:spcPts val="60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4pPr>
      <a:lvl5pPr marL="1244204" indent="-227410" algn="l" defTabSz="914378"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vcds.mil.ca/apps/canforgens/default-eng.asp?id=040-20&amp;type=canforgen" TargetMode="External"/><Relationship Id="rId2" Type="http://schemas.openxmlformats.org/officeDocument/2006/relationships/hyperlink" Target="http://cmp-cpm.mil.ca/assets/CMP_Intranet/docs/en/policies/cf-mil-pers-instr-01-22-remote-work.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22960" y="1188720"/>
            <a:ext cx="7498080" cy="1519844"/>
          </a:xfrm>
        </p:spPr>
        <p:txBody>
          <a:bodyPr>
            <a:normAutofit/>
          </a:bodyPr>
          <a:lstStyle/>
          <a:p>
            <a:br>
              <a:rPr lang="en-CA" sz="3600" dirty="0"/>
            </a:br>
            <a:endParaRPr lang="en-US" dirty="0"/>
          </a:p>
        </p:txBody>
      </p:sp>
      <p:sp>
        <p:nvSpPr>
          <p:cNvPr id="7" name="Subtitle 6"/>
          <p:cNvSpPr>
            <a:spLocks noGrp="1"/>
          </p:cNvSpPr>
          <p:nvPr>
            <p:ph type="subTitle" idx="1"/>
          </p:nvPr>
        </p:nvSpPr>
        <p:spPr/>
        <p:txBody>
          <a:bodyPr>
            <a:normAutofit/>
          </a:bodyPr>
          <a:lstStyle/>
          <a:p>
            <a:r>
              <a:rPr lang="en-CA" sz="2000" b="1" dirty="0">
                <a:solidFill>
                  <a:srgbClr val="71131D"/>
                </a:solidFill>
                <a:latin typeface="Arial"/>
                <a:ea typeface="ＭＳ Ｐゴシック" charset="0"/>
                <a:cs typeface="Arial"/>
              </a:rPr>
              <a:t>LCol Maryse Therrien, D Mil C 4</a:t>
            </a:r>
            <a:br>
              <a:rPr lang="en-CA" sz="2000" b="1" dirty="0">
                <a:solidFill>
                  <a:srgbClr val="71131D"/>
                </a:solidFill>
                <a:latin typeface="Arial"/>
                <a:ea typeface="ＭＳ Ｐゴシック" charset="0"/>
                <a:cs typeface="Arial"/>
              </a:rPr>
            </a:br>
            <a:r>
              <a:rPr lang="en-CA" sz="2000" b="1" dirty="0">
                <a:solidFill>
                  <a:srgbClr val="71131D"/>
                </a:solidFill>
                <a:latin typeface="Arial"/>
                <a:ea typeface="ＭＳ Ｐゴシック" charset="0"/>
                <a:cs typeface="Arial"/>
              </a:rPr>
              <a:t>13 Sept 24</a:t>
            </a:r>
            <a:endParaRPr lang="en-US" sz="2000" b="1" dirty="0">
              <a:solidFill>
                <a:srgbClr val="71131D"/>
              </a:solidFill>
              <a:latin typeface="Arial"/>
              <a:ea typeface="ＭＳ Ｐゴシック" charset="0"/>
              <a:cs typeface="Arial"/>
            </a:endParaRPr>
          </a:p>
        </p:txBody>
      </p:sp>
      <p:sp>
        <p:nvSpPr>
          <p:cNvPr id="4" name="Slide Number Placeholder 3"/>
          <p:cNvSpPr>
            <a:spLocks noGrp="1"/>
          </p:cNvSpPr>
          <p:nvPr>
            <p:ph type="sldNum" sz="quarter" idx="4294967295"/>
          </p:nvPr>
        </p:nvSpPr>
        <p:spPr>
          <a:xfrm>
            <a:off x="7086600" y="4868863"/>
            <a:ext cx="2057400" cy="274637"/>
          </a:xfrm>
        </p:spPr>
        <p:txBody>
          <a:bodyPr/>
          <a:lstStyle/>
          <a:p>
            <a:fld id="{1478CD10-E259-4391-A81C-63D014F7B591}" type="slidenum">
              <a:rPr lang="en-CA" smtClean="0"/>
              <a:pPr/>
              <a:t>1</a:t>
            </a:fld>
            <a:endParaRPr lang="en-CA" dirty="0"/>
          </a:p>
        </p:txBody>
      </p:sp>
      <p:sp>
        <p:nvSpPr>
          <p:cNvPr id="3" name="TextBox 2">
            <a:extLst>
              <a:ext uri="{FF2B5EF4-FFF2-40B4-BE49-F238E27FC236}">
                <a16:creationId xmlns:a16="http://schemas.microsoft.com/office/drawing/2014/main" id="{83ACF29F-5A97-F0ED-C154-AF6189881CD2}"/>
              </a:ext>
            </a:extLst>
          </p:cNvPr>
          <p:cNvSpPr txBox="1"/>
          <p:nvPr/>
        </p:nvSpPr>
        <p:spPr>
          <a:xfrm>
            <a:off x="1721427" y="1482309"/>
            <a:ext cx="5701145" cy="1569660"/>
          </a:xfrm>
          <a:prstGeom prst="rect">
            <a:avLst/>
          </a:prstGeom>
          <a:noFill/>
        </p:spPr>
        <p:txBody>
          <a:bodyPr wrap="square">
            <a:spAutoFit/>
          </a:bodyPr>
          <a:lstStyle/>
          <a:p>
            <a:pPr algn="ctr"/>
            <a:r>
              <a:rPr lang="en-CA" sz="3200" b="1" dirty="0">
                <a:solidFill>
                  <a:srgbClr val="71131D"/>
                </a:solidFill>
                <a:latin typeface="Arial"/>
                <a:ea typeface="ＭＳ Ｐゴシック" charset="0"/>
                <a:cs typeface="Arial"/>
              </a:rPr>
              <a:t>RCAF Unit Command Team Orientation Program (RUCTOP)</a:t>
            </a:r>
          </a:p>
        </p:txBody>
      </p:sp>
    </p:spTree>
    <p:extLst>
      <p:ext uri="{BB962C8B-B14F-4D97-AF65-F5344CB8AC3E}">
        <p14:creationId xmlns:p14="http://schemas.microsoft.com/office/powerpoint/2010/main" val="232396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Critical Career Management Challenges</a:t>
            </a:r>
          </a:p>
        </p:txBody>
      </p:sp>
      <p:sp>
        <p:nvSpPr>
          <p:cNvPr id="3" name="Content Placeholder 2"/>
          <p:cNvSpPr>
            <a:spLocks noGrp="1"/>
          </p:cNvSpPr>
          <p:nvPr>
            <p:ph idx="1"/>
          </p:nvPr>
        </p:nvSpPr>
        <p:spPr/>
        <p:txBody>
          <a:bodyPr/>
          <a:lstStyle/>
          <a:p>
            <a:r>
              <a:rPr lang="en-CA" altLang="en-US" sz="2400" dirty="0"/>
              <a:t>Staffing Pressures</a:t>
            </a:r>
          </a:p>
          <a:p>
            <a:endParaRPr lang="en-CA" altLang="en-US" sz="1800" dirty="0"/>
          </a:p>
          <a:p>
            <a:pPr marL="686440" lvl="1" indent="-343220">
              <a:buFontTx/>
              <a:buAutoNum type="arabicParenR"/>
            </a:pPr>
            <a:r>
              <a:rPr lang="en-CA" altLang="en-US" sz="2000" dirty="0"/>
              <a:t>The CAF is </a:t>
            </a:r>
            <a:r>
              <a:rPr lang="en-CA" altLang="en-US" sz="2000" b="1" dirty="0"/>
              <a:t>short approx. 11,000 personnel </a:t>
            </a:r>
            <a:r>
              <a:rPr lang="en-CA" altLang="en-US" sz="2000" dirty="0"/>
              <a:t>on Trained Effective Strength (TES) and </a:t>
            </a:r>
            <a:r>
              <a:rPr lang="en-CA" altLang="en-US" sz="2000" b="1" dirty="0"/>
              <a:t>the situation is not improving</a:t>
            </a:r>
            <a:endParaRPr lang="en-CA" altLang="en-US" sz="2000" dirty="0"/>
          </a:p>
          <a:p>
            <a:pPr marL="686440" lvl="1" indent="-343220">
              <a:buFontTx/>
              <a:buAutoNum type="arabicParenR"/>
            </a:pPr>
            <a:endParaRPr lang="en-CA" altLang="en-US" sz="2000" dirty="0"/>
          </a:p>
          <a:p>
            <a:pPr marL="686440" lvl="1" indent="-343220">
              <a:buFontTx/>
              <a:buAutoNum type="arabicParenR"/>
            </a:pPr>
            <a:r>
              <a:rPr lang="en-CA" altLang="en-US" sz="2000" dirty="0"/>
              <a:t>Current staffing demands (INCAN &amp; OUTCAN) may </a:t>
            </a:r>
            <a:r>
              <a:rPr lang="en-CA" altLang="en-US" sz="2000" b="1" dirty="0"/>
              <a:t>outstrip the CAF’s ability to FG</a:t>
            </a:r>
            <a:r>
              <a:rPr lang="en-CA" altLang="en-US" sz="2000" dirty="0"/>
              <a:t>. The demands continue to be greater at ranks / trades that are already “Red/Yellow”</a:t>
            </a:r>
          </a:p>
          <a:p>
            <a:pPr marL="686440" lvl="1" indent="-343220">
              <a:buFontTx/>
              <a:buAutoNum type="arabicParenR"/>
            </a:pPr>
            <a:endParaRPr lang="en-CA" altLang="en-US" sz="2000" dirty="0"/>
          </a:p>
          <a:p>
            <a:pPr marL="686440" lvl="1" indent="-343220">
              <a:buFontTx/>
              <a:buAutoNum type="arabicParenR"/>
            </a:pPr>
            <a:r>
              <a:rPr lang="en-CA" altLang="en-US" sz="2000" dirty="0"/>
              <a:t>Command Teams must </a:t>
            </a:r>
            <a:r>
              <a:rPr lang="en-CA" altLang="en-US" sz="2000" b="1" dirty="0"/>
              <a:t>Manage Vacancies</a:t>
            </a:r>
            <a:endParaRPr lang="en-CA" altLang="en-US" sz="1400" dirty="0"/>
          </a:p>
          <a:p>
            <a:endParaRPr lang="en-CA" dirty="0"/>
          </a:p>
        </p:txBody>
      </p:sp>
      <p:sp>
        <p:nvSpPr>
          <p:cNvPr id="6" name="Slide Number Placeholder 5"/>
          <p:cNvSpPr>
            <a:spLocks noGrp="1"/>
          </p:cNvSpPr>
          <p:nvPr>
            <p:ph type="sldNum" sz="quarter" idx="12"/>
          </p:nvPr>
        </p:nvSpPr>
        <p:spPr/>
        <p:txBody>
          <a:bodyPr/>
          <a:lstStyle/>
          <a:p>
            <a:fld id="{9506FB45-21CA-47B1-A64B-F45332DC2E13}" type="slidenum">
              <a:rPr lang="en-CA" smtClean="0"/>
              <a:t>10</a:t>
            </a:fld>
            <a:endParaRPr lang="en-CA" dirty="0"/>
          </a:p>
        </p:txBody>
      </p:sp>
    </p:spTree>
    <p:extLst>
      <p:ext uri="{BB962C8B-B14F-4D97-AF65-F5344CB8AC3E}">
        <p14:creationId xmlns:p14="http://schemas.microsoft.com/office/powerpoint/2010/main" val="417946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CAF Manning as of Jul 2024</a:t>
            </a:r>
          </a:p>
        </p:txBody>
      </p:sp>
      <p:sp>
        <p:nvSpPr>
          <p:cNvPr id="6" name="Slide Number Placeholder 5"/>
          <p:cNvSpPr>
            <a:spLocks noGrp="1"/>
          </p:cNvSpPr>
          <p:nvPr>
            <p:ph type="sldNum" sz="quarter" idx="12"/>
          </p:nvPr>
        </p:nvSpPr>
        <p:spPr/>
        <p:txBody>
          <a:bodyPr/>
          <a:lstStyle/>
          <a:p>
            <a:r>
              <a:rPr lang="en-CA" dirty="0"/>
              <a:t>12</a:t>
            </a:r>
          </a:p>
        </p:txBody>
      </p:sp>
      <p:pic>
        <p:nvPicPr>
          <p:cNvPr id="7" name="Content Placeholder 6">
            <a:extLst>
              <a:ext uri="{FF2B5EF4-FFF2-40B4-BE49-F238E27FC236}">
                <a16:creationId xmlns:a16="http://schemas.microsoft.com/office/drawing/2014/main" id="{C387AA56-2D09-0B5B-09D0-4F650377E719}"/>
              </a:ext>
            </a:extLst>
          </p:cNvPr>
          <p:cNvPicPr>
            <a:picLocks noGrp="1" noChangeAspect="1"/>
          </p:cNvPicPr>
          <p:nvPr>
            <p:ph idx="1"/>
          </p:nvPr>
        </p:nvPicPr>
        <p:blipFill rotWithShape="1">
          <a:blip r:embed="rId3"/>
          <a:srcRect l="36055" t="13131" r="35899" b="21574"/>
          <a:stretch/>
        </p:blipFill>
        <p:spPr>
          <a:xfrm>
            <a:off x="160543" y="944106"/>
            <a:ext cx="7838711" cy="4093547"/>
          </a:xfrm>
        </p:spPr>
      </p:pic>
    </p:spTree>
    <p:extLst>
      <p:ext uri="{BB962C8B-B14F-4D97-AF65-F5344CB8AC3E}">
        <p14:creationId xmlns:p14="http://schemas.microsoft.com/office/powerpoint/2010/main" val="342946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0EE3-297A-8933-4FDB-0B389E8CF98F}"/>
              </a:ext>
            </a:extLst>
          </p:cNvPr>
          <p:cNvSpPr>
            <a:spLocks noGrp="1"/>
          </p:cNvSpPr>
          <p:nvPr>
            <p:ph type="title"/>
          </p:nvPr>
        </p:nvSpPr>
        <p:spPr/>
        <p:txBody>
          <a:bodyPr>
            <a:normAutofit fontScale="90000"/>
          </a:bodyPr>
          <a:lstStyle/>
          <a:p>
            <a:r>
              <a:rPr lang="en-CA" dirty="0"/>
              <a:t>CO’s Responsibilities, how to help DGMC</a:t>
            </a:r>
          </a:p>
        </p:txBody>
      </p:sp>
      <p:sp>
        <p:nvSpPr>
          <p:cNvPr id="3" name="Content Placeholder 2">
            <a:extLst>
              <a:ext uri="{FF2B5EF4-FFF2-40B4-BE49-F238E27FC236}">
                <a16:creationId xmlns:a16="http://schemas.microsoft.com/office/drawing/2014/main" id="{7B0199DB-EF71-3212-C53C-2B73D189CA41}"/>
              </a:ext>
            </a:extLst>
          </p:cNvPr>
          <p:cNvSpPr>
            <a:spLocks noGrp="1"/>
          </p:cNvSpPr>
          <p:nvPr>
            <p:ph idx="1"/>
          </p:nvPr>
        </p:nvSpPr>
        <p:spPr/>
        <p:txBody>
          <a:bodyPr/>
          <a:lstStyle/>
          <a:p>
            <a:r>
              <a:rPr lang="en-CA" dirty="0"/>
              <a:t>Recommendation for release</a:t>
            </a:r>
          </a:p>
          <a:p>
            <a:pPr lvl="1"/>
            <a:r>
              <a:rPr lang="en-CA" dirty="0"/>
              <a:t>Support or not </a:t>
            </a:r>
          </a:p>
          <a:p>
            <a:r>
              <a:rPr lang="en-CA" dirty="0"/>
              <a:t>CCM/Compassionate Status</a:t>
            </a:r>
          </a:p>
          <a:p>
            <a:pPr lvl="1"/>
            <a:r>
              <a:rPr lang="en-CA" dirty="0"/>
              <a:t>Impact, new DAOD</a:t>
            </a:r>
          </a:p>
          <a:p>
            <a:r>
              <a:rPr lang="en-CA" dirty="0"/>
              <a:t>Promotion concurrence or not</a:t>
            </a:r>
          </a:p>
          <a:p>
            <a:pPr marL="0" indent="0">
              <a:buNone/>
            </a:pPr>
            <a:endParaRPr lang="en-CA" dirty="0"/>
          </a:p>
          <a:p>
            <a:endParaRPr lang="en-CA" dirty="0"/>
          </a:p>
          <a:p>
            <a:endParaRPr lang="en-CA" dirty="0"/>
          </a:p>
        </p:txBody>
      </p:sp>
      <p:sp>
        <p:nvSpPr>
          <p:cNvPr id="4" name="Date Placeholder 3">
            <a:extLst>
              <a:ext uri="{FF2B5EF4-FFF2-40B4-BE49-F238E27FC236}">
                <a16:creationId xmlns:a16="http://schemas.microsoft.com/office/drawing/2014/main" id="{AB46EFBF-3252-06D1-3B72-5B4BF2EAF87B}"/>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1965A5B2-0DAF-50DB-5E2F-FED73F4D3D7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61D4E4A6-89F2-379A-ED83-E071748F3C3B}"/>
              </a:ext>
            </a:extLst>
          </p:cNvPr>
          <p:cNvSpPr>
            <a:spLocks noGrp="1"/>
          </p:cNvSpPr>
          <p:nvPr>
            <p:ph type="sldNum" sz="quarter" idx="12"/>
          </p:nvPr>
        </p:nvSpPr>
        <p:spPr/>
        <p:txBody>
          <a:bodyPr/>
          <a:lstStyle/>
          <a:p>
            <a:fld id="{9506FB45-21CA-47B1-A64B-F45332DC2E13}" type="slidenum">
              <a:rPr lang="en-CA" smtClean="0"/>
              <a:t>12</a:t>
            </a:fld>
            <a:endParaRPr lang="en-CA" dirty="0"/>
          </a:p>
        </p:txBody>
      </p:sp>
    </p:spTree>
    <p:extLst>
      <p:ext uri="{BB962C8B-B14F-4D97-AF65-F5344CB8AC3E}">
        <p14:creationId xmlns:p14="http://schemas.microsoft.com/office/powerpoint/2010/main" val="365995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DGMC Retention Initiatives</a:t>
            </a:r>
          </a:p>
        </p:txBody>
      </p:sp>
      <p:sp>
        <p:nvSpPr>
          <p:cNvPr id="3" name="Content Placeholder 2"/>
          <p:cNvSpPr>
            <a:spLocks noGrp="1"/>
          </p:cNvSpPr>
          <p:nvPr>
            <p:ph sz="half" idx="1"/>
          </p:nvPr>
        </p:nvSpPr>
        <p:spPr/>
        <p:txBody>
          <a:bodyPr/>
          <a:lstStyle/>
          <a:p>
            <a:r>
              <a:rPr lang="en-CA" sz="2400" b="1" dirty="0"/>
              <a:t>AWA</a:t>
            </a:r>
          </a:p>
          <a:p>
            <a:r>
              <a:rPr lang="en-CA" dirty="0"/>
              <a:t>STARTED IN 2022</a:t>
            </a:r>
          </a:p>
          <a:p>
            <a:r>
              <a:rPr lang="en-CA" dirty="0">
                <a:hlinkClick r:id="rId2"/>
              </a:rPr>
              <a:t>CF MIL PERS INSTR 01-17</a:t>
            </a:r>
            <a:endParaRPr lang="en-CA" dirty="0"/>
          </a:p>
          <a:p>
            <a:r>
              <a:rPr lang="en-CA" dirty="0"/>
              <a:t>TO DATE APROX 110 APPLICATIONS</a:t>
            </a:r>
          </a:p>
          <a:p>
            <a:endParaRPr lang="en-CA" dirty="0"/>
          </a:p>
        </p:txBody>
      </p:sp>
      <p:sp>
        <p:nvSpPr>
          <p:cNvPr id="4" name="Content Placeholder 3"/>
          <p:cNvSpPr>
            <a:spLocks noGrp="1"/>
          </p:cNvSpPr>
          <p:nvPr>
            <p:ph sz="half" idx="2"/>
          </p:nvPr>
        </p:nvSpPr>
        <p:spPr/>
        <p:txBody>
          <a:bodyPr>
            <a:normAutofit/>
          </a:bodyPr>
          <a:lstStyle/>
          <a:p>
            <a:r>
              <a:rPr lang="en-CA" sz="2400" b="1" dirty="0"/>
              <a:t>AWSE</a:t>
            </a:r>
          </a:p>
          <a:p>
            <a:r>
              <a:rPr lang="en-CA" dirty="0">
                <a:hlinkClick r:id="rId3"/>
              </a:rPr>
              <a:t>CURRENTLY CANFORGEN 040/20</a:t>
            </a:r>
            <a:endParaRPr lang="en-CA" dirty="0"/>
          </a:p>
          <a:p>
            <a:r>
              <a:rPr lang="en-CA" dirty="0"/>
              <a:t>NEW CANFORGEN IS BEING REVIEWED</a:t>
            </a:r>
          </a:p>
        </p:txBody>
      </p:sp>
      <p:sp>
        <p:nvSpPr>
          <p:cNvPr id="7" name="Slide Number Placeholder 6"/>
          <p:cNvSpPr>
            <a:spLocks noGrp="1"/>
          </p:cNvSpPr>
          <p:nvPr>
            <p:ph type="sldNum" sz="quarter" idx="12"/>
          </p:nvPr>
        </p:nvSpPr>
        <p:spPr/>
        <p:txBody>
          <a:bodyPr/>
          <a:lstStyle/>
          <a:p>
            <a:fld id="{9506FB45-21CA-47B1-A64B-F45332DC2E13}" type="slidenum">
              <a:rPr lang="en-CA" smtClean="0">
                <a:solidFill>
                  <a:prstClr val="black"/>
                </a:solidFill>
              </a:rPr>
              <a:pPr/>
              <a:t>13</a:t>
            </a:fld>
            <a:endParaRPr lang="en-CA" dirty="0">
              <a:solidFill>
                <a:prstClr val="black"/>
              </a:solidFill>
            </a:endParaRPr>
          </a:p>
        </p:txBody>
      </p:sp>
      <p:sp>
        <p:nvSpPr>
          <p:cNvPr id="11" name="TextBox 10"/>
          <p:cNvSpPr txBox="1"/>
          <p:nvPr/>
        </p:nvSpPr>
        <p:spPr>
          <a:xfrm>
            <a:off x="4619500" y="2998768"/>
            <a:ext cx="4433059" cy="1292662"/>
          </a:xfrm>
          <a:prstGeom prst="rect">
            <a:avLst/>
          </a:prstGeom>
          <a:noFill/>
        </p:spPr>
        <p:txBody>
          <a:bodyPr wrap="square" rtlCol="0">
            <a:spAutoFit/>
          </a:bodyPr>
          <a:lstStyle/>
          <a:p>
            <a:pPr marL="342900" indent="-342900">
              <a:buFont typeface="Arial" panose="020B0604020202020204" pitchFamily="34" charset="0"/>
              <a:buChar char="•"/>
            </a:pPr>
            <a:r>
              <a:rPr lang="en-CA" sz="2400" b="1" dirty="0"/>
              <a:t>CS / CP / CCM</a:t>
            </a:r>
          </a:p>
          <a:p>
            <a:pPr marL="342900" indent="-342900">
              <a:buFont typeface="Arial" panose="020B0604020202020204" pitchFamily="34" charset="0"/>
              <a:buChar char="•"/>
            </a:pPr>
            <a:r>
              <a:rPr lang="en-CA" dirty="0"/>
              <a:t>ONGOING POLICY REVIEW</a:t>
            </a:r>
          </a:p>
          <a:p>
            <a:pPr marL="342900" indent="-342900">
              <a:buFont typeface="Arial" panose="020B0604020202020204" pitchFamily="34" charset="0"/>
              <a:buChar char="•"/>
            </a:pPr>
            <a:r>
              <a:rPr lang="en-CA" dirty="0"/>
              <a:t>CLARIFICATION OF POLICIES AND PROCEDURES </a:t>
            </a:r>
          </a:p>
        </p:txBody>
      </p:sp>
      <p:sp>
        <p:nvSpPr>
          <p:cNvPr id="5" name="TextBox 4">
            <a:extLst>
              <a:ext uri="{FF2B5EF4-FFF2-40B4-BE49-F238E27FC236}">
                <a16:creationId xmlns:a16="http://schemas.microsoft.com/office/drawing/2014/main" id="{7694EF7E-907E-986A-DB9D-7C32A4F31AC4}"/>
              </a:ext>
            </a:extLst>
          </p:cNvPr>
          <p:cNvSpPr txBox="1"/>
          <p:nvPr/>
        </p:nvSpPr>
        <p:spPr>
          <a:xfrm>
            <a:off x="384464" y="3231573"/>
            <a:ext cx="3823854" cy="369332"/>
          </a:xfrm>
          <a:prstGeom prst="rect">
            <a:avLst/>
          </a:prstGeom>
          <a:noFill/>
        </p:spPr>
        <p:txBody>
          <a:bodyPr wrap="square" rtlCol="0">
            <a:spAutoFit/>
          </a:bodyPr>
          <a:lstStyle/>
          <a:p>
            <a:r>
              <a:rPr lang="en-CA" sz="1800" b="1" dirty="0">
                <a:latin typeface="+mj-lt"/>
              </a:rPr>
              <a:t>De</a:t>
            </a:r>
            <a:r>
              <a:rPr lang="en-CA" b="1" dirty="0"/>
              <a:t> </a:t>
            </a:r>
            <a:r>
              <a:rPr lang="en-CA" sz="1800" b="1" dirty="0">
                <a:latin typeface="+mj-lt"/>
              </a:rPr>
              <a:t>Compressed APS 23</a:t>
            </a:r>
            <a:endParaRPr lang="en-CA" b="1" dirty="0"/>
          </a:p>
        </p:txBody>
      </p:sp>
    </p:spTree>
    <p:extLst>
      <p:ext uri="{BB962C8B-B14F-4D97-AF65-F5344CB8AC3E}">
        <p14:creationId xmlns:p14="http://schemas.microsoft.com/office/powerpoint/2010/main" val="184001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Final Points</a:t>
            </a:r>
          </a:p>
        </p:txBody>
      </p:sp>
      <p:sp>
        <p:nvSpPr>
          <p:cNvPr id="3" name="Content Placeholder 2"/>
          <p:cNvSpPr>
            <a:spLocks noGrp="1"/>
          </p:cNvSpPr>
          <p:nvPr>
            <p:ph idx="1"/>
          </p:nvPr>
        </p:nvSpPr>
        <p:spPr/>
        <p:txBody>
          <a:bodyPr>
            <a:normAutofit lnSpcReduction="10000"/>
          </a:bodyPr>
          <a:lstStyle/>
          <a:p>
            <a:pPr>
              <a:spcAft>
                <a:spcPts val="1000"/>
              </a:spcAft>
              <a:defRPr/>
            </a:pPr>
            <a:r>
              <a:rPr lang="en-CA" altLang="en-US" sz="2000" dirty="0"/>
              <a:t>Timely Decisions</a:t>
            </a:r>
          </a:p>
          <a:p>
            <a:pPr lvl="1">
              <a:spcAft>
                <a:spcPts val="1000"/>
              </a:spcAft>
              <a:defRPr/>
            </a:pPr>
            <a:r>
              <a:rPr lang="en-CA" altLang="en-US" sz="1800" dirty="0"/>
              <a:t>the more we know, the better</a:t>
            </a:r>
          </a:p>
          <a:p>
            <a:pPr lvl="1">
              <a:spcAft>
                <a:spcPts val="1000"/>
              </a:spcAft>
              <a:defRPr/>
            </a:pPr>
            <a:r>
              <a:rPr lang="en-CA" altLang="en-US" sz="1800" dirty="0"/>
              <a:t>the sooner we know, the better</a:t>
            </a:r>
            <a:endParaRPr lang="en-CA" altLang="en-US" sz="2000" dirty="0"/>
          </a:p>
          <a:p>
            <a:pPr>
              <a:spcAft>
                <a:spcPts val="1000"/>
              </a:spcAft>
              <a:defRPr/>
            </a:pPr>
            <a:r>
              <a:rPr lang="en-CA" altLang="en-US" sz="2000" dirty="0"/>
              <a:t>Standards and precedents of CAF-wide decisions</a:t>
            </a:r>
          </a:p>
          <a:p>
            <a:pPr>
              <a:spcAft>
                <a:spcPts val="1000"/>
              </a:spcAft>
              <a:defRPr/>
            </a:pPr>
            <a:r>
              <a:rPr lang="en-CA" altLang="en-US" sz="2000" dirty="0"/>
              <a:t>Balancing the</a:t>
            </a:r>
          </a:p>
          <a:p>
            <a:pPr lvl="1">
              <a:spcAft>
                <a:spcPts val="1000"/>
              </a:spcAft>
              <a:defRPr/>
            </a:pPr>
            <a:r>
              <a:rPr lang="en-CA" altLang="en-US" sz="1800" dirty="0"/>
              <a:t>the needs of the CAF </a:t>
            </a:r>
          </a:p>
          <a:p>
            <a:pPr lvl="1">
              <a:spcAft>
                <a:spcPts val="1000"/>
              </a:spcAft>
              <a:defRPr/>
            </a:pPr>
            <a:r>
              <a:rPr lang="en-CA" altLang="en-US" sz="1800" dirty="0"/>
              <a:t>best employment of the member’s skills and experience</a:t>
            </a:r>
          </a:p>
          <a:p>
            <a:pPr lvl="1">
              <a:spcAft>
                <a:spcPts val="1000"/>
              </a:spcAft>
              <a:defRPr/>
            </a:pPr>
            <a:r>
              <a:rPr lang="en-CA" altLang="en-US" sz="1800" dirty="0"/>
              <a:t>requests of the individuals</a:t>
            </a:r>
            <a:endParaRPr lang="en-CA" altLang="en-US" sz="2000" dirty="0"/>
          </a:p>
          <a:p>
            <a:pPr>
              <a:spcAft>
                <a:spcPts val="1000"/>
              </a:spcAft>
              <a:defRPr/>
            </a:pPr>
            <a:r>
              <a:rPr lang="en-CA" altLang="en-US" sz="2000" dirty="0"/>
              <a:t>The Admin Review process ensures fairness and transparency, peer review and consistency</a:t>
            </a:r>
          </a:p>
          <a:p>
            <a:endParaRPr lang="en-CA" dirty="0"/>
          </a:p>
        </p:txBody>
      </p:sp>
      <p:sp>
        <p:nvSpPr>
          <p:cNvPr id="6" name="Slide Number Placeholder 5"/>
          <p:cNvSpPr>
            <a:spLocks noGrp="1"/>
          </p:cNvSpPr>
          <p:nvPr>
            <p:ph type="sldNum" sz="quarter" idx="12"/>
          </p:nvPr>
        </p:nvSpPr>
        <p:spPr/>
        <p:txBody>
          <a:bodyPr/>
          <a:lstStyle/>
          <a:p>
            <a:fld id="{9506FB45-21CA-47B1-A64B-F45332DC2E13}" type="slidenum">
              <a:rPr lang="en-CA" smtClean="0"/>
              <a:t>14</a:t>
            </a:fld>
            <a:endParaRPr lang="en-CA" dirty="0"/>
          </a:p>
        </p:txBody>
      </p:sp>
    </p:spTree>
    <p:extLst>
      <p:ext uri="{BB962C8B-B14F-4D97-AF65-F5344CB8AC3E}">
        <p14:creationId xmlns:p14="http://schemas.microsoft.com/office/powerpoint/2010/main" val="323616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000" dirty="0">
                <a:solidFill>
                  <a:schemeClr val="accent2">
                    <a:lumMod val="20000"/>
                    <a:lumOff val="80000"/>
                  </a:schemeClr>
                </a:solidFill>
              </a:rPr>
              <a:t>Questions / Discussion</a:t>
            </a:r>
            <a:endParaRPr lang="en-CA" sz="2850" dirty="0">
              <a:solidFill>
                <a:schemeClr val="accent2">
                  <a:lumMod val="20000"/>
                  <a:lumOff val="80000"/>
                </a:schemeClr>
              </a:solidFill>
            </a:endParaRPr>
          </a:p>
        </p:txBody>
      </p:sp>
      <p:sp>
        <p:nvSpPr>
          <p:cNvPr id="3" name="Content Placeholder 2"/>
          <p:cNvSpPr>
            <a:spLocks noGrp="1"/>
          </p:cNvSpPr>
          <p:nvPr>
            <p:ph sz="half" idx="1"/>
          </p:nvPr>
        </p:nvSpPr>
        <p:spPr>
          <a:xfrm>
            <a:off x="91440" y="782270"/>
            <a:ext cx="4480560" cy="2011680"/>
          </a:xfrm>
        </p:spPr>
        <p:txBody>
          <a:bodyPr>
            <a:normAutofit fontScale="77500" lnSpcReduction="20000"/>
          </a:bodyPr>
          <a:lstStyle/>
          <a:p>
            <a:pPr marL="0" indent="0">
              <a:spcBef>
                <a:spcPct val="0"/>
              </a:spcBef>
              <a:spcAft>
                <a:spcPts val="450"/>
              </a:spcAft>
              <a:buNone/>
              <a:defRPr/>
            </a:pPr>
            <a:r>
              <a:rPr lang="en-US" altLang="en-US" sz="1950" b="1" dirty="0"/>
              <a:t>Possible DMCA Career Decisions</a:t>
            </a:r>
            <a:r>
              <a:rPr lang="en-CA" altLang="en-US" sz="1950" dirty="0"/>
              <a:t> </a:t>
            </a:r>
          </a:p>
          <a:p>
            <a:pPr>
              <a:spcBef>
                <a:spcPct val="0"/>
              </a:spcBef>
              <a:spcAft>
                <a:spcPts val="450"/>
              </a:spcAft>
              <a:buFont typeface="Wingdings" panose="05000000000000000000" pitchFamily="2" charset="2"/>
              <a:buChar char="Ø"/>
              <a:defRPr/>
            </a:pPr>
            <a:r>
              <a:rPr lang="en-CA" altLang="en-US" sz="1950" dirty="0"/>
              <a:t> Retention without restriction</a:t>
            </a:r>
          </a:p>
          <a:p>
            <a:pPr>
              <a:spcBef>
                <a:spcPct val="0"/>
              </a:spcBef>
              <a:spcAft>
                <a:spcPts val="450"/>
              </a:spcAft>
              <a:buFont typeface="Wingdings" panose="05000000000000000000" pitchFamily="2" charset="2"/>
              <a:buChar char="Ø"/>
              <a:defRPr/>
            </a:pPr>
            <a:r>
              <a:rPr lang="en-CA" altLang="en-US" sz="1950" dirty="0"/>
              <a:t> Remedial Measure (including 2</a:t>
            </a:r>
            <a:r>
              <a:rPr lang="en-CA" altLang="en-US" sz="1950" baseline="30000" dirty="0"/>
              <a:t>nd</a:t>
            </a:r>
            <a:r>
              <a:rPr lang="en-CA" altLang="en-US" sz="1950" dirty="0"/>
              <a:t> Counselling and Probation (C&amp;P))</a:t>
            </a:r>
          </a:p>
          <a:p>
            <a:pPr>
              <a:spcBef>
                <a:spcPct val="0"/>
              </a:spcBef>
              <a:spcAft>
                <a:spcPts val="450"/>
              </a:spcAft>
              <a:buFont typeface="Wingdings" panose="05000000000000000000" pitchFamily="2" charset="2"/>
              <a:buChar char="Ø"/>
              <a:defRPr/>
            </a:pPr>
            <a:r>
              <a:rPr lang="en-CA" altLang="en-US" sz="1950" dirty="0"/>
              <a:t> Retention with employment limitations</a:t>
            </a:r>
          </a:p>
          <a:p>
            <a:pPr>
              <a:spcBef>
                <a:spcPct val="0"/>
              </a:spcBef>
              <a:spcAft>
                <a:spcPts val="450"/>
              </a:spcAft>
              <a:buFont typeface="Wingdings" panose="05000000000000000000" pitchFamily="2" charset="2"/>
              <a:buChar char="Ø"/>
              <a:defRPr/>
            </a:pPr>
            <a:r>
              <a:rPr lang="en-CA" altLang="en-US" sz="1950" dirty="0"/>
              <a:t> Compulsory Military Occupational Transfer</a:t>
            </a:r>
          </a:p>
          <a:p>
            <a:pPr>
              <a:spcBef>
                <a:spcPct val="0"/>
              </a:spcBef>
              <a:spcAft>
                <a:spcPts val="450"/>
              </a:spcAft>
              <a:buFont typeface="Wingdings" panose="05000000000000000000" pitchFamily="2" charset="2"/>
              <a:buChar char="Ø"/>
              <a:defRPr/>
            </a:pPr>
            <a:r>
              <a:rPr lang="en-CA" altLang="en-US" sz="1950" dirty="0"/>
              <a:t> </a:t>
            </a:r>
            <a:r>
              <a:rPr lang="en-CA" altLang="en-US" sz="1950" b="1" dirty="0"/>
              <a:t>Release</a:t>
            </a:r>
          </a:p>
          <a:p>
            <a:pPr>
              <a:spcBef>
                <a:spcPct val="0"/>
              </a:spcBef>
              <a:spcAft>
                <a:spcPts val="450"/>
              </a:spcAft>
              <a:buFont typeface="Wingdings" panose="05000000000000000000" pitchFamily="2" charset="2"/>
              <a:buChar char="Ø"/>
              <a:defRPr/>
            </a:pPr>
            <a:r>
              <a:rPr lang="en-CA" altLang="en-US" sz="1950" dirty="0"/>
              <a:t> An offer of TOS</a:t>
            </a:r>
          </a:p>
          <a:p>
            <a:endParaRPr lang="en-CA" dirty="0"/>
          </a:p>
        </p:txBody>
      </p:sp>
      <p:sp>
        <p:nvSpPr>
          <p:cNvPr id="4" name="Content Placeholder 3"/>
          <p:cNvSpPr>
            <a:spLocks noGrp="1"/>
          </p:cNvSpPr>
          <p:nvPr>
            <p:ph sz="half" idx="2"/>
          </p:nvPr>
        </p:nvSpPr>
        <p:spPr>
          <a:xfrm>
            <a:off x="4692721" y="782270"/>
            <a:ext cx="4960877" cy="2011680"/>
          </a:xfrm>
        </p:spPr>
        <p:txBody>
          <a:bodyPr>
            <a:normAutofit/>
          </a:bodyPr>
          <a:lstStyle/>
          <a:p>
            <a:pPr marL="0" lvl="1" indent="0" defTabSz="685800">
              <a:lnSpc>
                <a:spcPct val="150000"/>
              </a:lnSpc>
              <a:spcAft>
                <a:spcPts val="450"/>
              </a:spcAft>
              <a:buNone/>
              <a:defRPr/>
            </a:pPr>
            <a:r>
              <a:rPr lang="en-US" altLang="en-US" sz="1500" b="1" dirty="0">
                <a:latin typeface="+mn-lt"/>
              </a:rPr>
              <a:t>DMCA KEY CONCEPTS / TAKE AWAY</a:t>
            </a:r>
          </a:p>
          <a:p>
            <a:pPr marL="407194" lvl="1" indent="-250031">
              <a:lnSpc>
                <a:spcPct val="150000"/>
              </a:lnSpc>
              <a:spcAft>
                <a:spcPts val="450"/>
              </a:spcAft>
              <a:buFont typeface="Wingdings" panose="05000000000000000000" pitchFamily="2" charset="2"/>
              <a:buChar char="Ø"/>
              <a:tabLst>
                <a:tab pos="390525" algn="l"/>
              </a:tabLst>
              <a:defRPr/>
            </a:pPr>
            <a:r>
              <a:rPr lang="en-US" altLang="en-US" sz="1500" dirty="0"/>
              <a:t>Balance of probability</a:t>
            </a:r>
          </a:p>
          <a:p>
            <a:pPr marL="407194" lvl="1" indent="-250031">
              <a:lnSpc>
                <a:spcPct val="150000"/>
              </a:lnSpc>
              <a:spcAft>
                <a:spcPts val="450"/>
              </a:spcAft>
              <a:buFont typeface="Wingdings" panose="05000000000000000000" pitchFamily="2" charset="2"/>
              <a:buChar char="Ø"/>
              <a:tabLst>
                <a:tab pos="390525" algn="l"/>
              </a:tabLst>
              <a:defRPr/>
            </a:pPr>
            <a:r>
              <a:rPr lang="en-CA" altLang="en-US" sz="1500" dirty="0"/>
              <a:t>Comd Team’s key role in CAF Pers Mgt</a:t>
            </a:r>
          </a:p>
          <a:p>
            <a:pPr marL="407194" lvl="1" indent="-250031">
              <a:lnSpc>
                <a:spcPct val="150000"/>
              </a:lnSpc>
              <a:spcAft>
                <a:spcPts val="450"/>
              </a:spcAft>
              <a:buFont typeface="Wingdings" panose="05000000000000000000" pitchFamily="2" charset="2"/>
              <a:buChar char="Ø"/>
              <a:tabLst>
                <a:tab pos="390525" algn="l"/>
              </a:tabLst>
              <a:defRPr/>
            </a:pPr>
            <a:r>
              <a:rPr lang="en-CA" altLang="en-US" sz="1500" dirty="0"/>
              <a:t>Impact on CULTURE</a:t>
            </a:r>
          </a:p>
          <a:p>
            <a:pPr marL="407194" lvl="1" indent="-250031">
              <a:lnSpc>
                <a:spcPct val="150000"/>
              </a:lnSpc>
              <a:spcAft>
                <a:spcPts val="450"/>
              </a:spcAft>
              <a:buFont typeface="Wingdings" panose="05000000000000000000" pitchFamily="2" charset="2"/>
              <a:buChar char="Ø"/>
              <a:tabLst>
                <a:tab pos="390525" algn="l"/>
              </a:tabLst>
              <a:defRPr/>
            </a:pPr>
            <a:r>
              <a:rPr lang="en-CA" altLang="en-US" sz="1500" dirty="0"/>
              <a:t>Impact on the INSTITUTION </a:t>
            </a:r>
          </a:p>
        </p:txBody>
      </p:sp>
      <p:sp>
        <p:nvSpPr>
          <p:cNvPr id="7" name="Slide Number Placeholder 6"/>
          <p:cNvSpPr>
            <a:spLocks noGrp="1"/>
          </p:cNvSpPr>
          <p:nvPr>
            <p:ph type="sldNum" sz="quarter" idx="12"/>
          </p:nvPr>
        </p:nvSpPr>
        <p:spPr/>
        <p:txBody>
          <a:bodyPr/>
          <a:lstStyle/>
          <a:p>
            <a:fld id="{9506FB45-21CA-47B1-A64B-F45332DC2E13}" type="slidenum">
              <a:rPr lang="en-CA" smtClean="0">
                <a:solidFill>
                  <a:prstClr val="black"/>
                </a:solidFill>
              </a:rPr>
              <a:pPr/>
              <a:t>15</a:t>
            </a:fld>
            <a:endParaRPr lang="en-CA" dirty="0">
              <a:solidFill>
                <a:prstClr val="black"/>
              </a:solidFill>
            </a:endParaRPr>
          </a:p>
        </p:txBody>
      </p:sp>
      <p:sp>
        <p:nvSpPr>
          <p:cNvPr id="5" name="TextBox 4">
            <a:extLst>
              <a:ext uri="{FF2B5EF4-FFF2-40B4-BE49-F238E27FC236}">
                <a16:creationId xmlns:a16="http://schemas.microsoft.com/office/drawing/2014/main" id="{7694EF7E-907E-986A-DB9D-7C32A4F31AC4}"/>
              </a:ext>
            </a:extLst>
          </p:cNvPr>
          <p:cNvSpPr txBox="1"/>
          <p:nvPr/>
        </p:nvSpPr>
        <p:spPr>
          <a:xfrm>
            <a:off x="91440" y="2919399"/>
            <a:ext cx="3823854" cy="2092881"/>
          </a:xfrm>
          <a:prstGeom prst="rect">
            <a:avLst/>
          </a:prstGeom>
          <a:noFill/>
        </p:spPr>
        <p:txBody>
          <a:bodyPr wrap="square" rtlCol="0">
            <a:spAutoFit/>
          </a:bodyPr>
          <a:lstStyle/>
          <a:p>
            <a:pPr marL="0" lvl="1">
              <a:spcAft>
                <a:spcPts val="450"/>
              </a:spcAft>
              <a:defRPr/>
            </a:pPr>
            <a:r>
              <a:rPr lang="en-US" altLang="en-US" sz="1500" b="1" dirty="0">
                <a:cs typeface="Arial" panose="020B0604020202020204" pitchFamily="34" charset="0"/>
              </a:rPr>
              <a:t>DMCA Procedural Fairness</a:t>
            </a:r>
          </a:p>
          <a:p>
            <a:pPr marL="407194" lvl="1" indent="-250031">
              <a:spcAft>
                <a:spcPts val="450"/>
              </a:spcAft>
              <a:buFont typeface="Wingdings" panose="05000000000000000000" pitchFamily="2" charset="2"/>
              <a:buChar char="Ø"/>
              <a:tabLst>
                <a:tab pos="390525" algn="l"/>
              </a:tabLst>
              <a:defRPr/>
            </a:pPr>
            <a:r>
              <a:rPr lang="en-US" altLang="en-US" sz="1500" dirty="0">
                <a:cs typeface="Arial" panose="020B0604020202020204" pitchFamily="34" charset="0"/>
              </a:rPr>
              <a:t>Notification</a:t>
            </a:r>
          </a:p>
          <a:p>
            <a:pPr marL="407194" lvl="1" indent="-250031">
              <a:spcAft>
                <a:spcPts val="450"/>
              </a:spcAft>
              <a:buFont typeface="Wingdings" panose="05000000000000000000" pitchFamily="2" charset="2"/>
              <a:buChar char="Ø"/>
              <a:tabLst>
                <a:tab pos="390525" algn="l"/>
              </a:tabLst>
              <a:defRPr/>
            </a:pPr>
            <a:r>
              <a:rPr lang="en-US" altLang="en-US" sz="1500" dirty="0">
                <a:cs typeface="Arial" panose="020B0604020202020204" pitchFamily="34" charset="0"/>
              </a:rPr>
              <a:t>Disclosure</a:t>
            </a:r>
          </a:p>
          <a:p>
            <a:pPr marL="407194" lvl="1" indent="-250031">
              <a:spcAft>
                <a:spcPts val="450"/>
              </a:spcAft>
              <a:buFont typeface="Wingdings" panose="05000000000000000000" pitchFamily="2" charset="2"/>
              <a:buChar char="Ø"/>
              <a:tabLst>
                <a:tab pos="390525" algn="l"/>
              </a:tabLst>
              <a:defRPr/>
            </a:pPr>
            <a:r>
              <a:rPr lang="en-US" altLang="en-US" sz="1500" dirty="0">
                <a:cs typeface="Arial" panose="020B0604020202020204" pitchFamily="34" charset="0"/>
              </a:rPr>
              <a:t>Waiver </a:t>
            </a:r>
          </a:p>
          <a:p>
            <a:pPr marL="407194" lvl="1" indent="-250031">
              <a:spcAft>
                <a:spcPts val="450"/>
              </a:spcAft>
              <a:buFont typeface="Wingdings" panose="05000000000000000000" pitchFamily="2" charset="2"/>
              <a:buChar char="Ø"/>
              <a:tabLst>
                <a:tab pos="390525" algn="l"/>
              </a:tabLst>
              <a:defRPr/>
            </a:pPr>
            <a:r>
              <a:rPr lang="en-US" altLang="en-US" sz="1500" dirty="0">
                <a:cs typeface="Arial" panose="020B0604020202020204" pitchFamily="34" charset="0"/>
              </a:rPr>
              <a:t>Representations</a:t>
            </a:r>
          </a:p>
          <a:p>
            <a:pPr marL="407194" lvl="1" indent="-250031">
              <a:spcAft>
                <a:spcPts val="450"/>
              </a:spcAft>
              <a:buFont typeface="Wingdings" panose="05000000000000000000" pitchFamily="2" charset="2"/>
              <a:buChar char="Ø"/>
              <a:defRPr/>
            </a:pPr>
            <a:r>
              <a:rPr lang="en-US" altLang="en-US" sz="1500" dirty="0">
                <a:cs typeface="Arial" panose="020B0604020202020204" pitchFamily="34" charset="0"/>
              </a:rPr>
              <a:t>Decision</a:t>
            </a:r>
          </a:p>
          <a:p>
            <a:pPr marL="407194" lvl="1" indent="-250031">
              <a:spcAft>
                <a:spcPts val="450"/>
              </a:spcAft>
              <a:buFont typeface="Wingdings" panose="05000000000000000000" pitchFamily="2" charset="2"/>
              <a:buChar char="Ø"/>
              <a:defRPr/>
            </a:pPr>
            <a:r>
              <a:rPr lang="en-US" altLang="en-US" sz="1500" dirty="0">
                <a:cs typeface="Arial" panose="020B0604020202020204" pitchFamily="34" charset="0"/>
              </a:rPr>
              <a:t>Dissemination of decision</a:t>
            </a:r>
            <a:endParaRPr lang="en-CA" altLang="en-US" sz="1500" dirty="0">
              <a:cs typeface="Arial" panose="020B0604020202020204" pitchFamily="34" charset="0"/>
            </a:endParaRPr>
          </a:p>
        </p:txBody>
      </p:sp>
      <p:sp>
        <p:nvSpPr>
          <p:cNvPr id="8" name="TextBox 7">
            <a:extLst>
              <a:ext uri="{FF2B5EF4-FFF2-40B4-BE49-F238E27FC236}">
                <a16:creationId xmlns:a16="http://schemas.microsoft.com/office/drawing/2014/main" id="{882E9737-31EC-0F18-48D9-1155E4DF6825}"/>
              </a:ext>
            </a:extLst>
          </p:cNvPr>
          <p:cNvSpPr txBox="1"/>
          <p:nvPr/>
        </p:nvSpPr>
        <p:spPr>
          <a:xfrm>
            <a:off x="4692721" y="2924026"/>
            <a:ext cx="5625101" cy="2585323"/>
          </a:xfrm>
          <a:prstGeom prst="rect">
            <a:avLst/>
          </a:prstGeom>
          <a:noFill/>
        </p:spPr>
        <p:txBody>
          <a:bodyPr wrap="square" rtlCol="0">
            <a:spAutoFit/>
          </a:bodyPr>
          <a:lstStyle/>
          <a:p>
            <a:pPr marL="0" lvl="1">
              <a:spcAft>
                <a:spcPts val="450"/>
              </a:spcAft>
              <a:defRPr/>
            </a:pPr>
            <a:r>
              <a:rPr lang="en-CA" sz="1500" b="1" dirty="0">
                <a:cs typeface="Arial" panose="020B0604020202020204" pitchFamily="34" charset="0"/>
              </a:rPr>
              <a:t>DMilC Take Away</a:t>
            </a:r>
          </a:p>
          <a:p>
            <a:pPr marL="407194" lvl="1" indent="-250031">
              <a:spcAft>
                <a:spcPts val="450"/>
              </a:spcAft>
              <a:buFont typeface="Wingdings" panose="05000000000000000000" pitchFamily="2" charset="2"/>
              <a:buChar char="Ø"/>
              <a:defRPr/>
            </a:pPr>
            <a:r>
              <a:rPr lang="en-CA" altLang="en-US" sz="1200" dirty="0">
                <a:cs typeface="Arial" panose="020B0604020202020204" pitchFamily="34" charset="0"/>
              </a:rPr>
              <a:t>Timely Decisions</a:t>
            </a:r>
          </a:p>
          <a:p>
            <a:pPr marL="407194" lvl="1" indent="-250031">
              <a:spcAft>
                <a:spcPts val="450"/>
              </a:spcAft>
              <a:buFont typeface="Wingdings" panose="05000000000000000000" pitchFamily="2" charset="2"/>
              <a:buChar char="Ø"/>
              <a:defRPr/>
            </a:pPr>
            <a:r>
              <a:rPr lang="en-CA" altLang="en-US" sz="1200" dirty="0">
                <a:cs typeface="Arial" panose="020B0604020202020204" pitchFamily="34" charset="0"/>
              </a:rPr>
              <a:t>Standards and precedents of CAF-wide decisions</a:t>
            </a:r>
          </a:p>
          <a:p>
            <a:pPr marL="407194" lvl="1" indent="-250031">
              <a:spcAft>
                <a:spcPts val="450"/>
              </a:spcAft>
              <a:buFont typeface="Wingdings" panose="05000000000000000000" pitchFamily="2" charset="2"/>
              <a:buChar char="Ø"/>
              <a:defRPr/>
            </a:pPr>
            <a:r>
              <a:rPr lang="en-CA" altLang="en-US" sz="1200" dirty="0">
                <a:cs typeface="Arial" panose="020B0604020202020204" pitchFamily="34" charset="0"/>
              </a:rPr>
              <a:t>Balancing:</a:t>
            </a:r>
          </a:p>
          <a:p>
            <a:pPr marL="750094" lvl="2" indent="-250031">
              <a:spcAft>
                <a:spcPts val="450"/>
              </a:spcAft>
              <a:buFont typeface="Wingdings" panose="05000000000000000000" pitchFamily="2" charset="2"/>
              <a:buChar char="Ø"/>
              <a:defRPr/>
            </a:pPr>
            <a:r>
              <a:rPr lang="en-CA" altLang="en-US" sz="1200" dirty="0">
                <a:cs typeface="Arial" panose="020B0604020202020204" pitchFamily="34" charset="0"/>
              </a:rPr>
              <a:t>the needs of the CAF </a:t>
            </a:r>
          </a:p>
          <a:p>
            <a:pPr marL="750094" lvl="2" indent="-250031">
              <a:spcAft>
                <a:spcPts val="450"/>
              </a:spcAft>
              <a:buFont typeface="Wingdings" panose="05000000000000000000" pitchFamily="2" charset="2"/>
              <a:buChar char="Ø"/>
              <a:defRPr/>
            </a:pPr>
            <a:r>
              <a:rPr lang="en-CA" altLang="en-US" sz="1200" dirty="0">
                <a:cs typeface="Arial" panose="020B0604020202020204" pitchFamily="34" charset="0"/>
              </a:rPr>
              <a:t>best employment of the mbr’s skills and experience</a:t>
            </a:r>
          </a:p>
          <a:p>
            <a:pPr marL="750094" lvl="2" indent="-250031">
              <a:spcAft>
                <a:spcPts val="450"/>
              </a:spcAft>
              <a:buFont typeface="Wingdings" panose="05000000000000000000" pitchFamily="2" charset="2"/>
              <a:buChar char="Ø"/>
              <a:defRPr/>
            </a:pPr>
            <a:r>
              <a:rPr lang="en-CA" altLang="en-US" sz="1200" dirty="0">
                <a:cs typeface="Arial" panose="020B0604020202020204" pitchFamily="34" charset="0"/>
              </a:rPr>
              <a:t>requests of the individuals</a:t>
            </a:r>
          </a:p>
          <a:p>
            <a:pPr marL="407194" lvl="1" indent="-250031">
              <a:spcAft>
                <a:spcPts val="450"/>
              </a:spcAft>
              <a:buFont typeface="Wingdings" panose="05000000000000000000" pitchFamily="2" charset="2"/>
              <a:buChar char="Ø"/>
              <a:defRPr/>
            </a:pPr>
            <a:r>
              <a:rPr lang="en-CA" altLang="en-US" sz="1200" dirty="0">
                <a:cs typeface="Arial" panose="020B0604020202020204" pitchFamily="34" charset="0"/>
              </a:rPr>
              <a:t>The Admin Review process ensures fairness and </a:t>
            </a:r>
          </a:p>
          <a:p>
            <a:pPr marL="157163" lvl="1">
              <a:spcAft>
                <a:spcPts val="450"/>
              </a:spcAft>
              <a:defRPr/>
            </a:pPr>
            <a:r>
              <a:rPr lang="en-CA" altLang="en-US" sz="1200" dirty="0">
                <a:cs typeface="Arial" panose="020B0604020202020204" pitchFamily="34" charset="0"/>
              </a:rPr>
              <a:t>       transparency, peer review and consistency</a:t>
            </a:r>
          </a:p>
          <a:p>
            <a:endParaRPr lang="en-CA" sz="1350" dirty="0"/>
          </a:p>
        </p:txBody>
      </p:sp>
    </p:spTree>
    <p:extLst>
      <p:ext uri="{BB962C8B-B14F-4D97-AF65-F5344CB8AC3E}">
        <p14:creationId xmlns:p14="http://schemas.microsoft.com/office/powerpoint/2010/main" val="6049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Key Points of Contact</a:t>
            </a:r>
          </a:p>
        </p:txBody>
      </p:sp>
      <p:sp>
        <p:nvSpPr>
          <p:cNvPr id="7" name="Slide Number Placeholder 6"/>
          <p:cNvSpPr>
            <a:spLocks noGrp="1"/>
          </p:cNvSpPr>
          <p:nvPr>
            <p:ph type="sldNum" sz="quarter" idx="12"/>
          </p:nvPr>
        </p:nvSpPr>
        <p:spPr/>
        <p:txBody>
          <a:bodyPr/>
          <a:lstStyle/>
          <a:p>
            <a:fld id="{9506FB45-21CA-47B1-A64B-F45332DC2E13}" type="slidenum">
              <a:rPr lang="en-CA" smtClean="0"/>
              <a:t>16</a:t>
            </a:fld>
            <a:endParaRPr lang="en-CA" dirty="0"/>
          </a:p>
        </p:txBody>
      </p:sp>
      <p:sp>
        <p:nvSpPr>
          <p:cNvPr id="8" name="Content Placeholder 2"/>
          <p:cNvSpPr>
            <a:spLocks noGrp="1"/>
          </p:cNvSpPr>
          <p:nvPr>
            <p:ph sz="half" idx="1"/>
            <p:custDataLst>
              <p:tags r:id="rId1"/>
            </p:custDataLst>
          </p:nvPr>
        </p:nvSpPr>
        <p:spPr>
          <a:xfrm>
            <a:off x="86518" y="1049868"/>
            <a:ext cx="8970963" cy="3569546"/>
          </a:xfrm>
        </p:spPr>
        <p:txBody>
          <a:bodyPr/>
          <a:lstStyle/>
          <a:p>
            <a:pPr eaLnBrk="1" hangingPunct="1">
              <a:buFontTx/>
              <a:buNone/>
              <a:defRPr/>
            </a:pPr>
            <a:r>
              <a:rPr lang="en-CA" altLang="en-US" sz="2000" dirty="0"/>
              <a:t>Col   C. Tetreault            D MIL C 		613-901-8086</a:t>
            </a:r>
          </a:p>
          <a:p>
            <a:pPr eaLnBrk="1" hangingPunct="1">
              <a:buFontTx/>
              <a:buNone/>
              <a:defRPr/>
            </a:pPr>
            <a:endParaRPr lang="en-CA" altLang="en-US" sz="2000" dirty="0"/>
          </a:p>
          <a:p>
            <a:pPr eaLnBrk="1" hangingPunct="1">
              <a:buFontTx/>
              <a:buNone/>
              <a:defRPr/>
            </a:pPr>
            <a:r>
              <a:rPr lang="en-CA" altLang="en-US" sz="2000" dirty="0"/>
              <a:t>Maj  M. Lee		D MIL C Coord 	             613-901-8154</a:t>
            </a:r>
          </a:p>
          <a:p>
            <a:pPr eaLnBrk="1" hangingPunct="1">
              <a:buFontTx/>
              <a:buNone/>
              <a:defRPr/>
            </a:pPr>
            <a:endParaRPr lang="en-CA" altLang="en-US" sz="2000" dirty="0"/>
          </a:p>
          <a:p>
            <a:pPr eaLnBrk="1" hangingPunct="1">
              <a:spcBef>
                <a:spcPct val="0"/>
              </a:spcBef>
              <a:buFontTx/>
              <a:buNone/>
              <a:defRPr/>
            </a:pPr>
            <a:r>
              <a:rPr lang="en-CA" altLang="en-US" sz="2000" dirty="0"/>
              <a:t>Cdr  R. </a:t>
            </a:r>
            <a:r>
              <a:rPr lang="en-CA" sz="2000" dirty="0"/>
              <a:t>Hodgson</a:t>
            </a:r>
            <a:r>
              <a:rPr lang="en-CA" altLang="en-US" sz="2000" dirty="0"/>
              <a:t>	(C2 - RCN) 		613-901-8119</a:t>
            </a:r>
          </a:p>
          <a:p>
            <a:pPr eaLnBrk="1" hangingPunct="1">
              <a:spcBef>
                <a:spcPct val="0"/>
              </a:spcBef>
              <a:buFontTx/>
              <a:buNone/>
              <a:defRPr/>
            </a:pPr>
            <a:r>
              <a:rPr lang="en-CA" altLang="en-US" sz="2000" dirty="0"/>
              <a:t>LCol P. Pappins		(C3 - CA) 		613-901-8111</a:t>
            </a:r>
          </a:p>
          <a:p>
            <a:pPr eaLnBrk="1" hangingPunct="1">
              <a:spcBef>
                <a:spcPct val="0"/>
              </a:spcBef>
              <a:buFontTx/>
              <a:buNone/>
              <a:defRPr/>
            </a:pPr>
            <a:r>
              <a:rPr lang="en-CA" altLang="en-US" sz="2000" dirty="0"/>
              <a:t>LCol M. Therrien	(C4 - RCAF)	             613-901-8141</a:t>
            </a:r>
          </a:p>
          <a:p>
            <a:pPr eaLnBrk="1" hangingPunct="1">
              <a:spcBef>
                <a:spcPct val="0"/>
              </a:spcBef>
              <a:buFontTx/>
              <a:buNone/>
              <a:defRPr/>
            </a:pPr>
            <a:r>
              <a:rPr lang="en-CA" altLang="en-US" sz="2000" dirty="0"/>
              <a:t>LCol O. Montplaisir	(C5 - Cbt Spt)		613-901-8135</a:t>
            </a:r>
          </a:p>
          <a:p>
            <a:pPr eaLnBrk="1" hangingPunct="1">
              <a:spcBef>
                <a:spcPct val="0"/>
              </a:spcBef>
              <a:buFontTx/>
              <a:buNone/>
              <a:defRPr/>
            </a:pPr>
            <a:r>
              <a:rPr lang="en-CA" altLang="en-US" sz="2000" dirty="0"/>
              <a:t>LCol A. Lavoie   	(C6 - Cbt Svc Spt)	613-901-8129</a:t>
            </a:r>
          </a:p>
          <a:p>
            <a:pPr eaLnBrk="1" hangingPunct="1">
              <a:buFontTx/>
              <a:buNone/>
              <a:defRPr/>
            </a:pPr>
            <a:endParaRPr lang="en-CA" altLang="en-US" sz="2000" b="1" dirty="0">
              <a:solidFill>
                <a:srgbClr val="00B050"/>
              </a:solidFill>
            </a:endParaRPr>
          </a:p>
          <a:p>
            <a:pPr marL="0" indent="0">
              <a:buNone/>
              <a:defRPr/>
            </a:pPr>
            <a:endParaRPr lang="en-CA" altLang="en-US" sz="2000" dirty="0"/>
          </a:p>
        </p:txBody>
      </p:sp>
    </p:spTree>
    <p:extLst>
      <p:ext uri="{BB962C8B-B14F-4D97-AF65-F5344CB8AC3E}">
        <p14:creationId xmlns:p14="http://schemas.microsoft.com/office/powerpoint/2010/main" val="285244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06FB45-21CA-47B1-A64B-F45332DC2E13}" type="slidenum">
              <a:rPr lang="en-CA" smtClean="0"/>
              <a:t>17</a:t>
            </a:fld>
            <a:endParaRPr lang="en-CA" dirty="0"/>
          </a:p>
        </p:txBody>
      </p:sp>
      <p:pic>
        <p:nvPicPr>
          <p:cNvPr id="6" name="Picture 5"/>
          <p:cNvPicPr>
            <a:picLocks noChangeAspect="1"/>
          </p:cNvPicPr>
          <p:nvPr/>
        </p:nvPicPr>
        <p:blipFill>
          <a:blip r:embed="rId2"/>
          <a:stretch>
            <a:fillRect/>
          </a:stretch>
        </p:blipFill>
        <p:spPr>
          <a:xfrm>
            <a:off x="5314931" y="1279606"/>
            <a:ext cx="2402032" cy="3017782"/>
          </a:xfrm>
          <a:prstGeom prst="rect">
            <a:avLst/>
          </a:prstGeom>
        </p:spPr>
      </p:pic>
      <p:pic>
        <p:nvPicPr>
          <p:cNvPr id="7" name="Picture 6"/>
          <p:cNvPicPr>
            <a:picLocks noChangeAspect="1"/>
          </p:cNvPicPr>
          <p:nvPr/>
        </p:nvPicPr>
        <p:blipFill>
          <a:blip r:embed="rId3"/>
          <a:stretch>
            <a:fillRect/>
          </a:stretch>
        </p:blipFill>
        <p:spPr>
          <a:xfrm>
            <a:off x="304604" y="2009809"/>
            <a:ext cx="4511431" cy="2139881"/>
          </a:xfrm>
          <a:prstGeom prst="rect">
            <a:avLst/>
          </a:prstGeom>
        </p:spPr>
      </p:pic>
    </p:spTree>
    <p:extLst>
      <p:ext uri="{BB962C8B-B14F-4D97-AF65-F5344CB8AC3E}">
        <p14:creationId xmlns:p14="http://schemas.microsoft.com/office/powerpoint/2010/main" val="368051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t>Intent</a:t>
            </a:r>
            <a:r>
              <a:rPr lang="en-CA" dirty="0"/>
              <a:t> </a:t>
            </a:r>
          </a:p>
        </p:txBody>
      </p:sp>
      <p:sp>
        <p:nvSpPr>
          <p:cNvPr id="6" name="Slide Number Placeholder 5"/>
          <p:cNvSpPr>
            <a:spLocks noGrp="1"/>
          </p:cNvSpPr>
          <p:nvPr>
            <p:ph type="sldNum" sz="quarter" idx="12"/>
          </p:nvPr>
        </p:nvSpPr>
        <p:spPr/>
        <p:txBody>
          <a:bodyPr/>
          <a:lstStyle/>
          <a:p>
            <a:fld id="{9506FB45-21CA-47B1-A64B-F45332DC2E13}" type="slidenum">
              <a:rPr lang="en-CA" smtClean="0"/>
              <a:t>2</a:t>
            </a:fld>
            <a:endParaRPr lang="en-CA" dirty="0"/>
          </a:p>
        </p:txBody>
      </p:sp>
      <p:sp>
        <p:nvSpPr>
          <p:cNvPr id="7" name="Rectangle 2"/>
          <p:cNvSpPr>
            <a:spLocks noGrp="1" noChangeArrowheads="1"/>
          </p:cNvSpPr>
          <p:nvPr>
            <p:ph idx="1"/>
          </p:nvPr>
        </p:nvSpPr>
        <p:spPr/>
        <p:txBody>
          <a:bodyPr/>
          <a:lstStyle/>
          <a:p>
            <a:pPr marL="0" indent="0" algn="ctr" eaLnBrk="1" hangingPunct="1">
              <a:buNone/>
            </a:pPr>
            <a:r>
              <a:rPr lang="en-CA" altLang="en-US" dirty="0">
                <a:solidFill>
                  <a:schemeClr val="accent2"/>
                </a:solidFill>
              </a:rPr>
              <a:t> </a:t>
            </a:r>
            <a:endParaRPr lang="en-CA" altLang="en-US" dirty="0"/>
          </a:p>
          <a:p>
            <a:pPr marL="0" indent="0" eaLnBrk="1" hangingPunct="1">
              <a:buNone/>
            </a:pPr>
            <a:r>
              <a:rPr lang="en-CA" altLang="en-US" dirty="0"/>
              <a:t>   </a:t>
            </a:r>
          </a:p>
          <a:p>
            <a:pPr marL="0" indent="0" eaLnBrk="1" hangingPunct="1">
              <a:buNone/>
            </a:pPr>
            <a:endParaRPr lang="en-CA" altLang="en-US" dirty="0"/>
          </a:p>
          <a:p>
            <a:pPr marL="0" indent="0" eaLnBrk="1" hangingPunct="1">
              <a:buNone/>
            </a:pPr>
            <a:r>
              <a:rPr lang="en-CA" altLang="en-US" dirty="0"/>
              <a:t>To provide a brief overview of DMILC and to discuss  Career Management issues.</a:t>
            </a:r>
          </a:p>
        </p:txBody>
      </p:sp>
    </p:spTree>
    <p:extLst>
      <p:ext uri="{BB962C8B-B14F-4D97-AF65-F5344CB8AC3E}">
        <p14:creationId xmlns:p14="http://schemas.microsoft.com/office/powerpoint/2010/main" val="137721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Agenda</a:t>
            </a:r>
          </a:p>
        </p:txBody>
      </p:sp>
      <p:sp>
        <p:nvSpPr>
          <p:cNvPr id="3" name="Content Placeholder 2"/>
          <p:cNvSpPr>
            <a:spLocks noGrp="1"/>
          </p:cNvSpPr>
          <p:nvPr>
            <p:ph idx="1"/>
          </p:nvPr>
        </p:nvSpPr>
        <p:spPr/>
        <p:txBody>
          <a:bodyPr>
            <a:normAutofit fontScale="92500" lnSpcReduction="20000"/>
          </a:bodyPr>
          <a:lstStyle/>
          <a:p>
            <a:pPr>
              <a:lnSpc>
                <a:spcPct val="90000"/>
              </a:lnSpc>
              <a:defRPr/>
            </a:pPr>
            <a:r>
              <a:rPr lang="en-CA" altLang="en-US" sz="2800" dirty="0"/>
              <a:t>Introduction</a:t>
            </a:r>
          </a:p>
          <a:p>
            <a:pPr lvl="1">
              <a:lnSpc>
                <a:spcPct val="90000"/>
              </a:lnSpc>
              <a:defRPr/>
            </a:pPr>
            <a:r>
              <a:rPr lang="en-CA" altLang="en-US" sz="2500" dirty="0"/>
              <a:t>Who we are</a:t>
            </a:r>
          </a:p>
          <a:p>
            <a:pPr>
              <a:lnSpc>
                <a:spcPct val="90000"/>
              </a:lnSpc>
              <a:defRPr/>
            </a:pPr>
            <a:endParaRPr lang="en-CA" altLang="en-US" sz="2800" i="1" dirty="0"/>
          </a:p>
          <a:p>
            <a:pPr>
              <a:lnSpc>
                <a:spcPct val="90000"/>
              </a:lnSpc>
              <a:defRPr/>
            </a:pPr>
            <a:r>
              <a:rPr lang="en-CA" altLang="en-US" sz="2800" dirty="0"/>
              <a:t>What We Do</a:t>
            </a:r>
          </a:p>
          <a:p>
            <a:pPr lvl="1">
              <a:lnSpc>
                <a:spcPct val="90000"/>
              </a:lnSpc>
              <a:defRPr/>
            </a:pPr>
            <a:r>
              <a:rPr lang="en-CA" altLang="en-US" sz="2500" dirty="0"/>
              <a:t>Responsibilities</a:t>
            </a:r>
          </a:p>
          <a:p>
            <a:pPr lvl="1">
              <a:lnSpc>
                <a:spcPct val="90000"/>
              </a:lnSpc>
              <a:defRPr/>
            </a:pPr>
            <a:r>
              <a:rPr lang="en-CA" altLang="en-US" sz="2500" dirty="0"/>
              <a:t>CM Cycle</a:t>
            </a:r>
          </a:p>
          <a:p>
            <a:pPr lvl="1">
              <a:lnSpc>
                <a:spcPct val="90000"/>
              </a:lnSpc>
              <a:defRPr/>
            </a:pPr>
            <a:r>
              <a:rPr lang="en-CA" altLang="en-US" sz="2500" dirty="0"/>
              <a:t>Guiding principles</a:t>
            </a:r>
          </a:p>
          <a:p>
            <a:pPr marL="0" indent="0">
              <a:lnSpc>
                <a:spcPct val="90000"/>
              </a:lnSpc>
              <a:buNone/>
              <a:defRPr/>
            </a:pPr>
            <a:endParaRPr lang="en-CA" altLang="en-US" sz="2800" dirty="0"/>
          </a:p>
          <a:p>
            <a:pPr>
              <a:lnSpc>
                <a:spcPct val="90000"/>
              </a:lnSpc>
              <a:defRPr/>
            </a:pPr>
            <a:r>
              <a:rPr lang="en-CA" altLang="en-US" sz="2800" dirty="0"/>
              <a:t>Challenges</a:t>
            </a:r>
          </a:p>
          <a:p>
            <a:pPr marL="0" indent="0">
              <a:lnSpc>
                <a:spcPct val="90000"/>
              </a:lnSpc>
              <a:buNone/>
              <a:defRPr/>
            </a:pPr>
            <a:endParaRPr lang="en-CA" altLang="en-US" sz="2800" dirty="0"/>
          </a:p>
          <a:p>
            <a:pPr>
              <a:lnSpc>
                <a:spcPct val="90000"/>
              </a:lnSpc>
              <a:defRPr/>
            </a:pPr>
            <a:r>
              <a:rPr lang="en-CA" altLang="en-US" sz="2800" dirty="0"/>
              <a:t>Questions</a:t>
            </a:r>
          </a:p>
          <a:p>
            <a:endParaRPr lang="en-CA" dirty="0"/>
          </a:p>
        </p:txBody>
      </p:sp>
      <p:sp>
        <p:nvSpPr>
          <p:cNvPr id="6" name="Slide Number Placeholder 5"/>
          <p:cNvSpPr>
            <a:spLocks noGrp="1"/>
          </p:cNvSpPr>
          <p:nvPr>
            <p:ph type="sldNum" sz="quarter" idx="12"/>
          </p:nvPr>
        </p:nvSpPr>
        <p:spPr/>
        <p:txBody>
          <a:bodyPr/>
          <a:lstStyle/>
          <a:p>
            <a:r>
              <a:rPr lang="en-CA" dirty="0"/>
              <a:t>4</a:t>
            </a:r>
          </a:p>
        </p:txBody>
      </p:sp>
    </p:spTree>
    <p:extLst>
      <p:ext uri="{BB962C8B-B14F-4D97-AF65-F5344CB8AC3E}">
        <p14:creationId xmlns:p14="http://schemas.microsoft.com/office/powerpoint/2010/main" val="337395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06FB45-21CA-47B1-A64B-F45332DC2E13}" type="slidenum">
              <a:rPr lang="en-CA" smtClean="0"/>
              <a:t>4</a:t>
            </a:fld>
            <a:endParaRPr lang="en-CA" dirty="0"/>
          </a:p>
        </p:txBody>
      </p:sp>
      <p:pic>
        <p:nvPicPr>
          <p:cNvPr id="17" name="Picture 16"/>
          <p:cNvPicPr>
            <a:picLocks noChangeAspect="1"/>
          </p:cNvPicPr>
          <p:nvPr/>
        </p:nvPicPr>
        <p:blipFill>
          <a:blip r:embed="rId3"/>
          <a:stretch>
            <a:fillRect/>
          </a:stretch>
        </p:blipFill>
        <p:spPr>
          <a:xfrm>
            <a:off x="566581" y="868707"/>
            <a:ext cx="8010838" cy="1377815"/>
          </a:xfrm>
          <a:prstGeom prst="rect">
            <a:avLst/>
          </a:prstGeom>
        </p:spPr>
      </p:pic>
      <p:pic>
        <p:nvPicPr>
          <p:cNvPr id="20" name="Picture 19"/>
          <p:cNvPicPr>
            <a:picLocks noChangeAspect="1"/>
          </p:cNvPicPr>
          <p:nvPr/>
        </p:nvPicPr>
        <p:blipFill>
          <a:blip r:embed="rId4"/>
          <a:stretch>
            <a:fillRect/>
          </a:stretch>
        </p:blipFill>
        <p:spPr>
          <a:xfrm>
            <a:off x="2152497" y="2212174"/>
            <a:ext cx="1560711" cy="2340950"/>
          </a:xfrm>
          <a:prstGeom prst="rect">
            <a:avLst/>
          </a:prstGeom>
        </p:spPr>
      </p:pic>
      <p:pic>
        <p:nvPicPr>
          <p:cNvPr id="22" name="Picture 21"/>
          <p:cNvPicPr>
            <a:picLocks noChangeAspect="1"/>
          </p:cNvPicPr>
          <p:nvPr/>
        </p:nvPicPr>
        <p:blipFill>
          <a:blip r:embed="rId5"/>
          <a:stretch>
            <a:fillRect/>
          </a:stretch>
        </p:blipFill>
        <p:spPr>
          <a:xfrm>
            <a:off x="5452730" y="2212174"/>
            <a:ext cx="1633870" cy="2816570"/>
          </a:xfrm>
          <a:prstGeom prst="rect">
            <a:avLst/>
          </a:prstGeom>
        </p:spPr>
      </p:pic>
      <p:pic>
        <p:nvPicPr>
          <p:cNvPr id="24" name="Picture 23"/>
          <p:cNvPicPr>
            <a:picLocks noChangeAspect="1"/>
          </p:cNvPicPr>
          <p:nvPr/>
        </p:nvPicPr>
        <p:blipFill>
          <a:blip r:embed="rId6"/>
          <a:stretch>
            <a:fillRect/>
          </a:stretch>
        </p:blipFill>
        <p:spPr>
          <a:xfrm>
            <a:off x="457200" y="948266"/>
            <a:ext cx="1982055" cy="610370"/>
          </a:xfrm>
          <a:prstGeom prst="rect">
            <a:avLst/>
          </a:prstGeom>
        </p:spPr>
      </p:pic>
      <p:pic>
        <p:nvPicPr>
          <p:cNvPr id="29" name="Picture 28"/>
          <p:cNvPicPr>
            <a:picLocks noChangeAspect="1"/>
          </p:cNvPicPr>
          <p:nvPr/>
        </p:nvPicPr>
        <p:blipFill>
          <a:blip r:embed="rId7"/>
          <a:stretch>
            <a:fillRect/>
          </a:stretch>
        </p:blipFill>
        <p:spPr>
          <a:xfrm>
            <a:off x="3881868" y="2246522"/>
            <a:ext cx="1402202" cy="2499081"/>
          </a:xfrm>
          <a:prstGeom prst="rect">
            <a:avLst/>
          </a:prstGeom>
        </p:spPr>
      </p:pic>
      <p:pic>
        <p:nvPicPr>
          <p:cNvPr id="2" name="Picture 1"/>
          <p:cNvPicPr>
            <a:picLocks noChangeAspect="1"/>
          </p:cNvPicPr>
          <p:nvPr/>
        </p:nvPicPr>
        <p:blipFill>
          <a:blip r:embed="rId8"/>
          <a:stretch>
            <a:fillRect/>
          </a:stretch>
        </p:blipFill>
        <p:spPr>
          <a:xfrm>
            <a:off x="494241" y="2215222"/>
            <a:ext cx="1658256" cy="2749534"/>
          </a:xfrm>
          <a:prstGeom prst="rect">
            <a:avLst/>
          </a:prstGeom>
        </p:spPr>
      </p:pic>
      <p:pic>
        <p:nvPicPr>
          <p:cNvPr id="3" name="Picture 2"/>
          <p:cNvPicPr>
            <a:picLocks noChangeAspect="1"/>
          </p:cNvPicPr>
          <p:nvPr/>
        </p:nvPicPr>
        <p:blipFill>
          <a:blip r:embed="rId9"/>
          <a:stretch>
            <a:fillRect/>
          </a:stretch>
        </p:blipFill>
        <p:spPr>
          <a:xfrm>
            <a:off x="6867805" y="2246522"/>
            <a:ext cx="2121592" cy="2782222"/>
          </a:xfrm>
          <a:prstGeom prst="rect">
            <a:avLst/>
          </a:prstGeom>
        </p:spPr>
      </p:pic>
      <p:sp>
        <p:nvSpPr>
          <p:cNvPr id="6" name="TextBox 5">
            <a:extLst>
              <a:ext uri="{FF2B5EF4-FFF2-40B4-BE49-F238E27FC236}">
                <a16:creationId xmlns:a16="http://schemas.microsoft.com/office/drawing/2014/main" id="{A194C172-9284-9575-E7B3-DE703CDDCE5B}"/>
              </a:ext>
            </a:extLst>
          </p:cNvPr>
          <p:cNvSpPr txBox="1"/>
          <p:nvPr/>
        </p:nvSpPr>
        <p:spPr>
          <a:xfrm>
            <a:off x="153255" y="30373"/>
            <a:ext cx="4572000" cy="523220"/>
          </a:xfrm>
          <a:prstGeom prst="rect">
            <a:avLst/>
          </a:prstGeom>
          <a:noFill/>
        </p:spPr>
        <p:txBody>
          <a:bodyPr wrap="square">
            <a:spAutoFit/>
          </a:bodyPr>
          <a:lstStyle/>
          <a:p>
            <a:r>
              <a:rPr lang="en-CA" sz="2800" b="1" dirty="0">
                <a:solidFill>
                  <a:schemeClr val="bg1"/>
                </a:solidFill>
              </a:rPr>
              <a:t>Who we are</a:t>
            </a:r>
            <a:endParaRPr lang="en-CA" sz="2800" dirty="0">
              <a:solidFill>
                <a:schemeClr val="bg1"/>
              </a:solidFill>
            </a:endParaRPr>
          </a:p>
        </p:txBody>
      </p:sp>
    </p:spTree>
    <p:extLst>
      <p:ext uri="{BB962C8B-B14F-4D97-AF65-F5344CB8AC3E}">
        <p14:creationId xmlns:p14="http://schemas.microsoft.com/office/powerpoint/2010/main" val="325228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Career Manager’s Responsibilities </a:t>
            </a:r>
          </a:p>
        </p:txBody>
      </p:sp>
      <p:sp>
        <p:nvSpPr>
          <p:cNvPr id="3" name="Content Placeholder 2"/>
          <p:cNvSpPr>
            <a:spLocks noGrp="1"/>
          </p:cNvSpPr>
          <p:nvPr>
            <p:ph idx="1"/>
          </p:nvPr>
        </p:nvSpPr>
        <p:spPr/>
        <p:txBody>
          <a:bodyPr>
            <a:normAutofit fontScale="85000" lnSpcReduction="10000"/>
          </a:bodyPr>
          <a:lstStyle/>
          <a:p>
            <a:pPr>
              <a:spcAft>
                <a:spcPts val="300"/>
              </a:spcAft>
              <a:defRPr/>
            </a:pPr>
            <a:r>
              <a:rPr lang="en-US" altLang="en-US" sz="3600" b="1" i="1" dirty="0"/>
              <a:t>Promotions</a:t>
            </a:r>
          </a:p>
          <a:p>
            <a:pPr>
              <a:spcAft>
                <a:spcPts val="300"/>
              </a:spcAft>
              <a:defRPr/>
            </a:pPr>
            <a:r>
              <a:rPr lang="en-US" altLang="en-US" sz="3600" b="1" i="1" dirty="0"/>
              <a:t>Postings</a:t>
            </a:r>
          </a:p>
          <a:p>
            <a:pPr>
              <a:spcAft>
                <a:spcPts val="300"/>
              </a:spcAft>
              <a:defRPr/>
            </a:pPr>
            <a:r>
              <a:rPr lang="en-US" altLang="en-US" sz="3600" dirty="0"/>
              <a:t>Staff files for administrative action (i.e., release, medical, compassionate postings, etc.) using Electronic Administrative Reviews (eARs) </a:t>
            </a:r>
          </a:p>
          <a:p>
            <a:pPr>
              <a:spcAft>
                <a:spcPts val="300"/>
              </a:spcAft>
              <a:defRPr/>
            </a:pPr>
            <a:r>
              <a:rPr lang="en-US" altLang="en-US" sz="3600" dirty="0"/>
              <a:t>Interview and counsel Officers and NCMs</a:t>
            </a:r>
          </a:p>
          <a:p>
            <a:pPr>
              <a:spcAft>
                <a:spcPts val="300"/>
              </a:spcAft>
              <a:defRPr/>
            </a:pPr>
            <a:r>
              <a:rPr lang="en-US" altLang="en-US" sz="3600" dirty="0"/>
              <a:t>Prepare files for Selection/Succession Boards</a:t>
            </a:r>
          </a:p>
          <a:p>
            <a:pPr>
              <a:spcAft>
                <a:spcPts val="300"/>
              </a:spcAft>
              <a:defRPr/>
            </a:pPr>
            <a:r>
              <a:rPr lang="en-US" altLang="en-US" sz="3200" dirty="0"/>
              <a:t>Submit nominations for career courses</a:t>
            </a:r>
          </a:p>
          <a:p>
            <a:pPr>
              <a:spcAft>
                <a:spcPts val="300"/>
              </a:spcAft>
              <a:defRPr/>
            </a:pPr>
            <a:r>
              <a:rPr lang="en-US" altLang="en-US" sz="2400" dirty="0"/>
              <a:t>Maintain Evaluation Reports, Information Systems and database files</a:t>
            </a:r>
          </a:p>
          <a:p>
            <a:endParaRPr lang="en-CA" dirty="0"/>
          </a:p>
        </p:txBody>
      </p:sp>
      <p:sp>
        <p:nvSpPr>
          <p:cNvPr id="6" name="Slide Number Placeholder 5"/>
          <p:cNvSpPr>
            <a:spLocks noGrp="1"/>
          </p:cNvSpPr>
          <p:nvPr>
            <p:ph type="sldNum" sz="quarter" idx="12"/>
          </p:nvPr>
        </p:nvSpPr>
        <p:spPr/>
        <p:txBody>
          <a:bodyPr/>
          <a:lstStyle/>
          <a:p>
            <a:fld id="{9506FB45-21CA-47B1-A64B-F45332DC2E13}" type="slidenum">
              <a:rPr lang="en-CA" smtClean="0"/>
              <a:t>5</a:t>
            </a:fld>
            <a:endParaRPr lang="en-CA" dirty="0"/>
          </a:p>
        </p:txBody>
      </p:sp>
    </p:spTree>
    <p:extLst>
      <p:ext uri="{BB962C8B-B14F-4D97-AF65-F5344CB8AC3E}">
        <p14:creationId xmlns:p14="http://schemas.microsoft.com/office/powerpoint/2010/main" val="3309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Career Manager Cycle</a:t>
            </a:r>
          </a:p>
        </p:txBody>
      </p:sp>
      <p:sp>
        <p:nvSpPr>
          <p:cNvPr id="7" name="Slide Number Placeholder 6"/>
          <p:cNvSpPr>
            <a:spLocks noGrp="1"/>
          </p:cNvSpPr>
          <p:nvPr>
            <p:ph type="sldNum" sz="quarter" idx="12"/>
          </p:nvPr>
        </p:nvSpPr>
        <p:spPr/>
        <p:txBody>
          <a:bodyPr/>
          <a:lstStyle/>
          <a:p>
            <a:fld id="{9506FB45-21CA-47B1-A64B-F45332DC2E13}" type="slidenum">
              <a:rPr lang="en-CA" smtClean="0"/>
              <a:t>6</a:t>
            </a:fld>
            <a:endParaRPr lang="en-CA" dirty="0"/>
          </a:p>
        </p:txBody>
      </p:sp>
      <p:pic>
        <p:nvPicPr>
          <p:cNvPr id="16" name="Picture 15"/>
          <p:cNvPicPr>
            <a:picLocks noChangeAspect="1"/>
          </p:cNvPicPr>
          <p:nvPr/>
        </p:nvPicPr>
        <p:blipFill>
          <a:blip r:embed="rId2"/>
          <a:stretch>
            <a:fillRect/>
          </a:stretch>
        </p:blipFill>
        <p:spPr>
          <a:xfrm>
            <a:off x="67732" y="927948"/>
            <a:ext cx="8222827" cy="4192692"/>
          </a:xfrm>
          <a:prstGeom prst="rect">
            <a:avLst/>
          </a:prstGeom>
        </p:spPr>
      </p:pic>
      <p:pic>
        <p:nvPicPr>
          <p:cNvPr id="17" name="Picture 16"/>
          <p:cNvPicPr>
            <a:picLocks noChangeAspect="1"/>
          </p:cNvPicPr>
          <p:nvPr/>
        </p:nvPicPr>
        <p:blipFill>
          <a:blip r:embed="rId3"/>
          <a:stretch>
            <a:fillRect/>
          </a:stretch>
        </p:blipFill>
        <p:spPr>
          <a:xfrm>
            <a:off x="3299194" y="836675"/>
            <a:ext cx="2206943" cy="1364660"/>
          </a:xfrm>
          <a:prstGeom prst="rect">
            <a:avLst/>
          </a:prstGeom>
        </p:spPr>
      </p:pic>
      <p:pic>
        <p:nvPicPr>
          <p:cNvPr id="18" name="Picture 17"/>
          <p:cNvPicPr>
            <a:picLocks noChangeAspect="1"/>
          </p:cNvPicPr>
          <p:nvPr/>
        </p:nvPicPr>
        <p:blipFill>
          <a:blip r:embed="rId4"/>
          <a:stretch>
            <a:fillRect/>
          </a:stretch>
        </p:blipFill>
        <p:spPr>
          <a:xfrm>
            <a:off x="5547167" y="1677226"/>
            <a:ext cx="2225233" cy="841321"/>
          </a:xfrm>
          <a:prstGeom prst="rect">
            <a:avLst/>
          </a:prstGeom>
        </p:spPr>
      </p:pic>
      <p:pic>
        <p:nvPicPr>
          <p:cNvPr id="19" name="Picture 18"/>
          <p:cNvPicPr>
            <a:picLocks noChangeAspect="1"/>
          </p:cNvPicPr>
          <p:nvPr/>
        </p:nvPicPr>
        <p:blipFill>
          <a:blip r:embed="rId5"/>
          <a:stretch>
            <a:fillRect/>
          </a:stretch>
        </p:blipFill>
        <p:spPr>
          <a:xfrm>
            <a:off x="6202599" y="2743200"/>
            <a:ext cx="1859441" cy="903884"/>
          </a:xfrm>
          <a:prstGeom prst="rect">
            <a:avLst/>
          </a:prstGeom>
        </p:spPr>
      </p:pic>
      <p:pic>
        <p:nvPicPr>
          <p:cNvPr id="21" name="Picture 20"/>
          <p:cNvPicPr>
            <a:picLocks noChangeAspect="1"/>
          </p:cNvPicPr>
          <p:nvPr/>
        </p:nvPicPr>
        <p:blipFill>
          <a:blip r:embed="rId6"/>
          <a:stretch>
            <a:fillRect/>
          </a:stretch>
        </p:blipFill>
        <p:spPr>
          <a:xfrm>
            <a:off x="5039360" y="3837471"/>
            <a:ext cx="1727200" cy="841321"/>
          </a:xfrm>
          <a:prstGeom prst="rect">
            <a:avLst/>
          </a:prstGeom>
        </p:spPr>
      </p:pic>
      <p:pic>
        <p:nvPicPr>
          <p:cNvPr id="24" name="Picture 23"/>
          <p:cNvPicPr>
            <a:picLocks noChangeAspect="1"/>
          </p:cNvPicPr>
          <p:nvPr/>
        </p:nvPicPr>
        <p:blipFill>
          <a:blip r:embed="rId7"/>
          <a:stretch>
            <a:fillRect/>
          </a:stretch>
        </p:blipFill>
        <p:spPr>
          <a:xfrm>
            <a:off x="548287" y="3450553"/>
            <a:ext cx="2675404" cy="1193753"/>
          </a:xfrm>
          <a:prstGeom prst="rect">
            <a:avLst/>
          </a:prstGeom>
        </p:spPr>
      </p:pic>
      <p:pic>
        <p:nvPicPr>
          <p:cNvPr id="25" name="Picture 24"/>
          <p:cNvPicPr>
            <a:picLocks noChangeAspect="1"/>
          </p:cNvPicPr>
          <p:nvPr/>
        </p:nvPicPr>
        <p:blipFill>
          <a:blip r:embed="rId8"/>
          <a:stretch>
            <a:fillRect/>
          </a:stretch>
        </p:blipFill>
        <p:spPr>
          <a:xfrm>
            <a:off x="315522" y="2312452"/>
            <a:ext cx="2115805" cy="999831"/>
          </a:xfrm>
          <a:prstGeom prst="rect">
            <a:avLst/>
          </a:prstGeom>
        </p:spPr>
      </p:pic>
      <p:pic>
        <p:nvPicPr>
          <p:cNvPr id="26" name="Picture 25"/>
          <p:cNvPicPr>
            <a:picLocks noChangeAspect="1"/>
          </p:cNvPicPr>
          <p:nvPr/>
        </p:nvPicPr>
        <p:blipFill>
          <a:blip r:embed="rId9"/>
          <a:stretch>
            <a:fillRect/>
          </a:stretch>
        </p:blipFill>
        <p:spPr>
          <a:xfrm>
            <a:off x="1545073" y="1232747"/>
            <a:ext cx="2017951" cy="1103955"/>
          </a:xfrm>
          <a:prstGeom prst="rect">
            <a:avLst/>
          </a:prstGeom>
        </p:spPr>
      </p:pic>
      <p:pic>
        <p:nvPicPr>
          <p:cNvPr id="27" name="Picture 26"/>
          <p:cNvPicPr>
            <a:picLocks noChangeAspect="1"/>
          </p:cNvPicPr>
          <p:nvPr/>
        </p:nvPicPr>
        <p:blipFill>
          <a:blip r:embed="rId10"/>
          <a:stretch>
            <a:fillRect/>
          </a:stretch>
        </p:blipFill>
        <p:spPr>
          <a:xfrm>
            <a:off x="2281610" y="862358"/>
            <a:ext cx="4546971" cy="3564655"/>
          </a:xfrm>
          <a:prstGeom prst="rect">
            <a:avLst/>
          </a:prstGeom>
        </p:spPr>
      </p:pic>
      <p:sp>
        <p:nvSpPr>
          <p:cNvPr id="3" name="TextBox 2"/>
          <p:cNvSpPr txBox="1"/>
          <p:nvPr/>
        </p:nvSpPr>
        <p:spPr>
          <a:xfrm>
            <a:off x="2992717" y="4073995"/>
            <a:ext cx="1720427" cy="923330"/>
          </a:xfrm>
          <a:prstGeom prst="rect">
            <a:avLst/>
          </a:prstGeom>
          <a:noFill/>
        </p:spPr>
        <p:txBody>
          <a:bodyPr wrap="square" rtlCol="0">
            <a:spAutoFit/>
          </a:bodyPr>
          <a:lstStyle/>
          <a:p>
            <a:pPr algn="ctr"/>
            <a:r>
              <a:rPr lang="en-CA" dirty="0"/>
              <a:t>CM Interviews</a:t>
            </a:r>
          </a:p>
          <a:p>
            <a:pPr algn="ctr"/>
            <a:r>
              <a:rPr lang="en-CA" dirty="0"/>
              <a:t>Plot Refining</a:t>
            </a:r>
          </a:p>
          <a:p>
            <a:pPr algn="ctr"/>
            <a:r>
              <a:rPr lang="en-CA" dirty="0"/>
              <a:t>Jan-Feb</a:t>
            </a:r>
          </a:p>
        </p:txBody>
      </p:sp>
    </p:spTree>
    <p:extLst>
      <p:ext uri="{BB962C8B-B14F-4D97-AF65-F5344CB8AC3E}">
        <p14:creationId xmlns:p14="http://schemas.microsoft.com/office/powerpoint/2010/main" val="167679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Career Manager Guiding Principles</a:t>
            </a:r>
          </a:p>
        </p:txBody>
      </p:sp>
      <p:sp>
        <p:nvSpPr>
          <p:cNvPr id="3" name="Content Placeholder 2"/>
          <p:cNvSpPr>
            <a:spLocks noGrp="1"/>
          </p:cNvSpPr>
          <p:nvPr>
            <p:ph idx="1"/>
          </p:nvPr>
        </p:nvSpPr>
        <p:spPr/>
        <p:txBody>
          <a:bodyPr>
            <a:normAutofit fontScale="40000" lnSpcReduction="20000"/>
          </a:bodyPr>
          <a:lstStyle/>
          <a:p>
            <a:pPr>
              <a:spcBef>
                <a:spcPct val="50000"/>
              </a:spcBef>
              <a:buFontTx/>
              <a:buNone/>
              <a:defRPr/>
            </a:pPr>
            <a:r>
              <a:rPr lang="en-US" altLang="en-US" sz="4000" b="1" dirty="0">
                <a:ea typeface="Tahoma" panose="020B0604030504040204" pitchFamily="34" charset="0"/>
              </a:rPr>
              <a:t>Fairness</a:t>
            </a:r>
            <a:r>
              <a:rPr lang="en-US" altLang="en-US" sz="3200" dirty="0">
                <a:cs typeface="Times New Roman" pitchFamily="18" charset="0"/>
              </a:rPr>
              <a:t>	                   </a:t>
            </a:r>
            <a:r>
              <a:rPr lang="en-US" altLang="en-US" sz="3200" dirty="0">
                <a:cs typeface="Arial" charset="0"/>
              </a:rPr>
              <a:t>Treat all individual and organizational issues in an objective, impartial and equitable manner</a:t>
            </a:r>
          </a:p>
          <a:p>
            <a:pPr>
              <a:spcBef>
                <a:spcPct val="50000"/>
              </a:spcBef>
              <a:buFontTx/>
              <a:buNone/>
              <a:defRPr/>
            </a:pPr>
            <a:r>
              <a:rPr lang="en-US" altLang="en-US" sz="4000" b="1" dirty="0">
                <a:cs typeface="Times New Roman" pitchFamily="18" charset="0"/>
              </a:rPr>
              <a:t>Transparency</a:t>
            </a:r>
            <a:r>
              <a:rPr lang="en-US" altLang="en-US" sz="3200" b="1" dirty="0">
                <a:cs typeface="Times New Roman" pitchFamily="18" charset="0"/>
              </a:rPr>
              <a:t>	</a:t>
            </a:r>
            <a:r>
              <a:rPr lang="en-US" altLang="en-US" sz="3200" dirty="0">
                <a:cs typeface="Times New Roman" pitchFamily="18" charset="0"/>
              </a:rPr>
              <a:t>We must be committed to articulate the rationale and the process that led to a decision </a:t>
            </a:r>
            <a:r>
              <a:rPr lang="en-CA" altLang="en-US" sz="3200" dirty="0">
                <a:cs typeface="Arial" charset="0"/>
              </a:rPr>
              <a:t> </a:t>
            </a:r>
          </a:p>
          <a:p>
            <a:pPr>
              <a:spcBef>
                <a:spcPct val="50000"/>
              </a:spcBef>
              <a:buFontTx/>
              <a:buNone/>
              <a:defRPr/>
            </a:pPr>
            <a:r>
              <a:rPr lang="en-US" altLang="en-US" sz="4000" b="1" dirty="0">
                <a:cs typeface="Times New Roman" pitchFamily="18" charset="0"/>
              </a:rPr>
              <a:t>Consistency</a:t>
            </a:r>
            <a:r>
              <a:rPr lang="en-US" altLang="en-US" sz="3200" dirty="0">
                <a:cs typeface="Times New Roman" pitchFamily="18" charset="0"/>
              </a:rPr>
              <a:t>	Similar interpretation and applications of rules, policies, etc</a:t>
            </a:r>
            <a:r>
              <a:rPr lang="en-CA" altLang="en-US" sz="3200" dirty="0">
                <a:cs typeface="Arial" charset="0"/>
              </a:rPr>
              <a:t> </a:t>
            </a:r>
          </a:p>
          <a:p>
            <a:pPr>
              <a:spcBef>
                <a:spcPct val="50000"/>
              </a:spcBef>
              <a:buFontTx/>
              <a:buNone/>
              <a:defRPr/>
            </a:pPr>
            <a:r>
              <a:rPr lang="en-US" altLang="en-US" sz="4000" b="1" dirty="0">
                <a:cs typeface="Times New Roman" pitchFamily="18" charset="0"/>
              </a:rPr>
              <a:t>Flexibility</a:t>
            </a:r>
            <a:r>
              <a:rPr lang="en-US" altLang="en-US" sz="3200" b="1" dirty="0">
                <a:cs typeface="Times New Roman" pitchFamily="18" charset="0"/>
              </a:rPr>
              <a:t>  </a:t>
            </a:r>
            <a:r>
              <a:rPr lang="en-US" altLang="en-US" sz="3200" dirty="0">
                <a:cs typeface="Times New Roman" pitchFamily="18" charset="0"/>
              </a:rPr>
              <a:t>	Willingness to reconsider a decision based on new information</a:t>
            </a:r>
            <a:r>
              <a:rPr lang="en-CA" altLang="en-US" sz="3200" dirty="0">
                <a:cs typeface="Arial" charset="0"/>
              </a:rPr>
              <a:t> *</a:t>
            </a:r>
          </a:p>
          <a:p>
            <a:pPr>
              <a:spcBef>
                <a:spcPct val="50000"/>
              </a:spcBef>
              <a:buFontTx/>
              <a:buNone/>
              <a:defRPr/>
            </a:pPr>
            <a:r>
              <a:rPr lang="en-US" altLang="en-US" sz="4000" b="1" dirty="0">
                <a:cs typeface="Times New Roman" pitchFamily="18" charset="0"/>
              </a:rPr>
              <a:t>Responsiveness</a:t>
            </a:r>
            <a:r>
              <a:rPr lang="en-US" altLang="en-US" sz="4800" dirty="0">
                <a:cs typeface="Times New Roman" pitchFamily="18" charset="0"/>
              </a:rPr>
              <a:t> 	</a:t>
            </a:r>
            <a:r>
              <a:rPr lang="en-US" altLang="en-US" sz="3200" dirty="0">
                <a:cs typeface="Times New Roman" pitchFamily="18" charset="0"/>
              </a:rPr>
              <a:t>Committed to addressing client issues in a timely, considerate, and approachable manner (Client: Anyone we assist in reaching their goals)</a:t>
            </a:r>
            <a:r>
              <a:rPr lang="en-CA" altLang="en-US" sz="3200" dirty="0">
                <a:cs typeface="Arial" charset="0"/>
              </a:rPr>
              <a:t> </a:t>
            </a:r>
          </a:p>
          <a:p>
            <a:pPr>
              <a:spcBef>
                <a:spcPct val="50000"/>
              </a:spcBef>
              <a:buFontTx/>
              <a:buNone/>
              <a:defRPr/>
            </a:pPr>
            <a:r>
              <a:rPr lang="en-US" altLang="en-US" sz="4000" b="1" dirty="0">
                <a:cs typeface="Times New Roman" pitchFamily="18" charset="0"/>
              </a:rPr>
              <a:t>Innovation  </a:t>
            </a:r>
            <a:r>
              <a:rPr lang="en-US" altLang="en-US" sz="3200" dirty="0">
                <a:cs typeface="Times New Roman" pitchFamily="18" charset="0"/>
              </a:rPr>
              <a:t>	Analyzing the current processes and where necessary implement improved ways of doing the business</a:t>
            </a:r>
          </a:p>
          <a:p>
            <a:pPr>
              <a:spcBef>
                <a:spcPct val="50000"/>
              </a:spcBef>
              <a:buFontTx/>
              <a:buNone/>
              <a:defRPr/>
            </a:pPr>
            <a:r>
              <a:rPr lang="en-US" altLang="en-US" sz="4000" b="1" dirty="0">
                <a:cs typeface="Times New Roman" pitchFamily="18" charset="0"/>
              </a:rPr>
              <a:t>Integrity </a:t>
            </a:r>
            <a:r>
              <a:rPr lang="en-US" altLang="en-US" sz="4000" dirty="0">
                <a:cs typeface="Times New Roman" pitchFamily="18" charset="0"/>
              </a:rPr>
              <a:t> </a:t>
            </a:r>
            <a:r>
              <a:rPr lang="en-US" altLang="en-US" sz="3200" dirty="0">
                <a:cs typeface="Times New Roman" pitchFamily="18" charset="0"/>
              </a:rPr>
              <a:t>	Behave in accordance with our guiding principles</a:t>
            </a:r>
            <a:endParaRPr lang="en-CA" altLang="en-US" sz="3200" dirty="0">
              <a:cs typeface="Arial" charset="0"/>
            </a:endParaRPr>
          </a:p>
          <a:p>
            <a:pPr>
              <a:spcBef>
                <a:spcPct val="50000"/>
              </a:spcBef>
              <a:buFontTx/>
              <a:buNone/>
              <a:defRPr/>
            </a:pPr>
            <a:r>
              <a:rPr lang="en-CA" altLang="en-US" sz="2400" dirty="0">
                <a:cs typeface="Arial" charset="0"/>
              </a:rPr>
              <a:t>* Note : Not flex of policy but rather flex of application and willingness to consider new info</a:t>
            </a:r>
            <a:r>
              <a:rPr lang="en-CA" altLang="en-US" sz="3200" dirty="0">
                <a:cs typeface="Arial" charset="0"/>
              </a:rPr>
              <a:t> </a:t>
            </a:r>
          </a:p>
          <a:p>
            <a:endParaRPr lang="en-CA" dirty="0"/>
          </a:p>
        </p:txBody>
      </p:sp>
      <p:sp>
        <p:nvSpPr>
          <p:cNvPr id="6" name="Slide Number Placeholder 5"/>
          <p:cNvSpPr>
            <a:spLocks noGrp="1"/>
          </p:cNvSpPr>
          <p:nvPr>
            <p:ph type="sldNum" sz="quarter" idx="12"/>
          </p:nvPr>
        </p:nvSpPr>
        <p:spPr/>
        <p:txBody>
          <a:bodyPr/>
          <a:lstStyle/>
          <a:p>
            <a:r>
              <a:rPr lang="en-CA" dirty="0"/>
              <a:t>9</a:t>
            </a:r>
          </a:p>
        </p:txBody>
      </p:sp>
    </p:spTree>
    <p:extLst>
      <p:ext uri="{BB962C8B-B14F-4D97-AF65-F5344CB8AC3E}">
        <p14:creationId xmlns:p14="http://schemas.microsoft.com/office/powerpoint/2010/main" val="136158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CM Guiding Principles Cont</a:t>
            </a:r>
          </a:p>
        </p:txBody>
      </p:sp>
      <p:sp>
        <p:nvSpPr>
          <p:cNvPr id="3" name="Content Placeholder 2"/>
          <p:cNvSpPr>
            <a:spLocks noGrp="1"/>
          </p:cNvSpPr>
          <p:nvPr>
            <p:ph idx="1"/>
          </p:nvPr>
        </p:nvSpPr>
        <p:spPr/>
        <p:txBody>
          <a:bodyPr/>
          <a:lstStyle/>
          <a:p>
            <a:r>
              <a:rPr lang="en-CA" dirty="0"/>
              <a:t>Right Person</a:t>
            </a:r>
          </a:p>
          <a:p>
            <a:r>
              <a:rPr lang="en-CA" dirty="0"/>
              <a:t>Right Qualifications</a:t>
            </a:r>
          </a:p>
          <a:p>
            <a:r>
              <a:rPr lang="en-CA" dirty="0"/>
              <a:t>Right Place</a:t>
            </a:r>
          </a:p>
          <a:p>
            <a:r>
              <a:rPr lang="en-CA" dirty="0"/>
              <a:t>Right Time</a:t>
            </a:r>
          </a:p>
        </p:txBody>
      </p:sp>
      <p:sp>
        <p:nvSpPr>
          <p:cNvPr id="6" name="Slide Number Placeholder 5"/>
          <p:cNvSpPr>
            <a:spLocks noGrp="1"/>
          </p:cNvSpPr>
          <p:nvPr>
            <p:ph type="sldNum" sz="quarter" idx="12"/>
          </p:nvPr>
        </p:nvSpPr>
        <p:spPr/>
        <p:txBody>
          <a:bodyPr/>
          <a:lstStyle/>
          <a:p>
            <a:fld id="{9506FB45-21CA-47B1-A64B-F45332DC2E13}" type="slidenum">
              <a:rPr lang="en-CA" smtClean="0"/>
              <a:t>8</a:t>
            </a:fld>
            <a:endParaRPr lang="en-CA" dirty="0"/>
          </a:p>
        </p:txBody>
      </p:sp>
    </p:spTree>
    <p:extLst>
      <p:ext uri="{BB962C8B-B14F-4D97-AF65-F5344CB8AC3E}">
        <p14:creationId xmlns:p14="http://schemas.microsoft.com/office/powerpoint/2010/main" val="342628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a:t>CM Pressures; Balancing Act…</a:t>
            </a:r>
          </a:p>
        </p:txBody>
      </p:sp>
      <p:pic>
        <p:nvPicPr>
          <p:cNvPr id="8" name="Content Placeholder 7"/>
          <p:cNvPicPr>
            <a:picLocks noGrp="1" noChangeAspect="1"/>
          </p:cNvPicPr>
          <p:nvPr>
            <p:ph idx="1"/>
          </p:nvPr>
        </p:nvPicPr>
        <p:blipFill>
          <a:blip r:embed="rId2"/>
          <a:stretch>
            <a:fillRect/>
          </a:stretch>
        </p:blipFill>
        <p:spPr>
          <a:xfrm>
            <a:off x="243839" y="1097212"/>
            <a:ext cx="8405707" cy="3515428"/>
          </a:xfrm>
          <a:prstGeom prst="rect">
            <a:avLst/>
          </a:prstGeom>
        </p:spPr>
      </p:pic>
      <p:sp>
        <p:nvSpPr>
          <p:cNvPr id="7" name="Slide Number Placeholder 6"/>
          <p:cNvSpPr>
            <a:spLocks noGrp="1"/>
          </p:cNvSpPr>
          <p:nvPr>
            <p:ph type="sldNum" sz="quarter" idx="12"/>
          </p:nvPr>
        </p:nvSpPr>
        <p:spPr/>
        <p:txBody>
          <a:bodyPr/>
          <a:lstStyle/>
          <a:p>
            <a:fld id="{6F22AA1E-9BF5-49DD-86B6-0179E40D60C7}" type="slidenum">
              <a:rPr lang="en-CA" smtClean="0"/>
              <a:t>9</a:t>
            </a:fld>
            <a:endParaRPr lang="en-CA" dirty="0"/>
          </a:p>
        </p:txBody>
      </p:sp>
      <p:pic>
        <p:nvPicPr>
          <p:cNvPr id="10" name="Picture 9"/>
          <p:cNvPicPr>
            <a:picLocks noChangeAspect="1"/>
          </p:cNvPicPr>
          <p:nvPr/>
        </p:nvPicPr>
        <p:blipFill>
          <a:blip r:embed="rId3"/>
          <a:stretch>
            <a:fillRect/>
          </a:stretch>
        </p:blipFill>
        <p:spPr>
          <a:xfrm>
            <a:off x="2290377" y="1625492"/>
            <a:ext cx="566977" cy="524301"/>
          </a:xfrm>
          <a:prstGeom prst="rect">
            <a:avLst/>
          </a:prstGeom>
        </p:spPr>
      </p:pic>
      <p:pic>
        <p:nvPicPr>
          <p:cNvPr id="11" name="Picture 10"/>
          <p:cNvPicPr>
            <a:picLocks noChangeAspect="1"/>
          </p:cNvPicPr>
          <p:nvPr/>
        </p:nvPicPr>
        <p:blipFill>
          <a:blip r:embed="rId3"/>
          <a:stretch>
            <a:fillRect/>
          </a:stretch>
        </p:blipFill>
        <p:spPr>
          <a:xfrm>
            <a:off x="6174475" y="1625492"/>
            <a:ext cx="566977" cy="524301"/>
          </a:xfrm>
          <a:prstGeom prst="rect">
            <a:avLst/>
          </a:prstGeom>
        </p:spPr>
      </p:pic>
      <p:pic>
        <p:nvPicPr>
          <p:cNvPr id="12" name="Picture 11"/>
          <p:cNvPicPr>
            <a:picLocks noChangeAspect="1"/>
          </p:cNvPicPr>
          <p:nvPr/>
        </p:nvPicPr>
        <p:blipFill>
          <a:blip r:embed="rId4"/>
          <a:stretch>
            <a:fillRect/>
          </a:stretch>
        </p:blipFill>
        <p:spPr>
          <a:xfrm>
            <a:off x="3151509" y="1510453"/>
            <a:ext cx="2714198" cy="707673"/>
          </a:xfrm>
          <a:prstGeom prst="rect">
            <a:avLst/>
          </a:prstGeom>
        </p:spPr>
      </p:pic>
    </p:spTree>
    <p:extLst>
      <p:ext uri="{BB962C8B-B14F-4D97-AF65-F5344CB8AC3E}">
        <p14:creationId xmlns:p14="http://schemas.microsoft.com/office/powerpoint/2010/main" val="211768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MP-DGMC-v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nit_x0020_Name xmlns="4e4e7067-1b66-4815-83c0-e5717f015141">RCAF Barker College</Unit_x0020_Name>
    <DocumentSetDescription xmlns="http://schemas.microsoft.com/sharepoint/v3" xsi:nil="true"/>
    <UIC xmlns="4e4e7067-1b66-4815-83c0-e5717f015141">1661</UIC>
    <Parent_Org xmlns="4e4e7067-1b66-4815-83c0-e5717f015141">RCAF</Parent_Org>
    <Function xmlns="4e4e7067-1b66-4815-83c0-e5717f015141" xsi:nil="true"/>
    <_dlc_DocId xmlns="aa8a929f-e17f-40f1-8382-8c4bec3123f6">R34XM6XYDTFE-1902396871-57</_dlc_DocId>
    <_dlc_DocIdUrl xmlns="aa8a929f-e17f-40f1-8382-8c4bec3123f6">
      <Url>https://018gc.sharepoint.com/sites/ORG-1661-007-000/_layouts/15/DocIdRedir.aspx?ID=R34XM6XYDTFE-1902396871-57</Url>
      <Description>R34XM6XYDTFE-1902396871-57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ND Document" ma:contentTypeID="0x010100010C2ADD635BB5409CEF3A212D7D66C8001A8B4AA1EB9EEC4481D8563369336C17" ma:contentTypeVersion="14" ma:contentTypeDescription="This Content Type applies the default UIC, Unit Name and Parent Org to all documents in the site." ma:contentTypeScope="" ma:versionID="71e2de0384efe514db5bce08534d83cf">
  <xsd:schema xmlns:xsd="http://www.w3.org/2001/XMLSchema" xmlns:xs="http://www.w3.org/2001/XMLSchema" xmlns:p="http://schemas.microsoft.com/office/2006/metadata/properties" xmlns:ns1="http://schemas.microsoft.com/sharepoint/v3" xmlns:ns2="4e4e7067-1b66-4815-83c0-e5717f015141" xmlns:ns3="aa8a929f-e17f-40f1-8382-8c4bec3123f6" xmlns:ns4="1f86be55-5efb-4ba3-a4c9-920e0fb75160" targetNamespace="http://schemas.microsoft.com/office/2006/metadata/properties" ma:root="true" ma:fieldsID="08285cf0514b0705647bf2401d5e5268" ns1:_="" ns2:_="" ns3:_="" ns4:_="">
    <xsd:import namespace="http://schemas.microsoft.com/sharepoint/v3"/>
    <xsd:import namespace="4e4e7067-1b66-4815-83c0-e5717f015141"/>
    <xsd:import namespace="aa8a929f-e17f-40f1-8382-8c4bec3123f6"/>
    <xsd:import namespace="1f86be55-5efb-4ba3-a4c9-920e0fb75160"/>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1661" ma:description="UIC" ma:internalName="UIC" ma:readOnly="false">
      <xsd:simpleType>
        <xsd:restriction base="dms:Text">
          <xsd:maxLength value="4"/>
        </xsd:restriction>
      </xsd:simpleType>
    </xsd:element>
    <xsd:element name="Unit_x0020_Name" ma:index="9" ma:displayName="Unit Name" ma:default="RCAF Barker College" ma:description="Unit Name" ma:internalName="Unit_x0020_Name" ma:readOnly="false">
      <xsd:simpleType>
        <xsd:restriction base="dms:Text">
          <xsd:maxLength value="255"/>
        </xsd:restriction>
      </xsd:simpleType>
    </xsd:element>
    <xsd:element name="Parent_Org" ma:index="10" ma:displayName="Parent_Org" ma:default="RCAF"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aa8a929f-e17f-40f1-8382-8c4bec3123f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86be55-5efb-4ba3-a4c9-920e0fb7516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AE1096-67EF-416E-A8B2-2C1D1FC090B2}">
  <ds:schemaRefs>
    <ds:schemaRef ds:uri="http://purl.org/dc/elements/1.1/"/>
    <ds:schemaRef ds:uri="http://schemas.microsoft.com/office/2006/metadata/properties"/>
    <ds:schemaRef ds:uri="http://purl.org/dc/terms/"/>
    <ds:schemaRef ds:uri="5298ee1f-07af-400e-8595-9244e6160ef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F68B92C-EA24-45B8-86DD-141604E549F1}"/>
</file>

<file path=customXml/itemProps3.xml><?xml version="1.0" encoding="utf-8"?>
<ds:datastoreItem xmlns:ds="http://schemas.openxmlformats.org/officeDocument/2006/customXml" ds:itemID="{D98949F7-2554-4357-8A63-0C7C21AD0207}">
  <ds:schemaRefs>
    <ds:schemaRef ds:uri="http://schemas.microsoft.com/sharepoint/v3/contenttype/forms"/>
  </ds:schemaRefs>
</ds:datastoreItem>
</file>

<file path=customXml/itemProps4.xml><?xml version="1.0" encoding="utf-8"?>
<ds:datastoreItem xmlns:ds="http://schemas.openxmlformats.org/officeDocument/2006/customXml" ds:itemID="{02F057AC-7062-4A1F-9815-4401E134043C}"/>
</file>

<file path=docProps/app.xml><?xml version="1.0" encoding="utf-8"?>
<Properties xmlns="http://schemas.openxmlformats.org/officeDocument/2006/extended-properties" xmlns:vt="http://schemas.openxmlformats.org/officeDocument/2006/docPropsVTypes">
  <Template/>
  <TotalTime>2665</TotalTime>
  <Words>941</Words>
  <Application>Microsoft Office PowerPoint</Application>
  <PresentationFormat>On-screen Show (16:9)</PresentationFormat>
  <Paragraphs>158</Paragraphs>
  <Slides>17</Slides>
  <Notes>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Times New Roman</vt:lpstr>
      <vt:lpstr>Wingdings</vt:lpstr>
      <vt:lpstr>CMP-DGMC-v9</vt:lpstr>
      <vt:lpstr> </vt:lpstr>
      <vt:lpstr>Intent </vt:lpstr>
      <vt:lpstr>Agenda</vt:lpstr>
      <vt:lpstr>PowerPoint Presentation</vt:lpstr>
      <vt:lpstr>Career Manager’s Responsibilities </vt:lpstr>
      <vt:lpstr>Career Manager Cycle</vt:lpstr>
      <vt:lpstr>Career Manager Guiding Principles</vt:lpstr>
      <vt:lpstr>CM Guiding Principles Cont</vt:lpstr>
      <vt:lpstr>CM Pressures; Balancing Act…</vt:lpstr>
      <vt:lpstr>Critical Career Management Challenges</vt:lpstr>
      <vt:lpstr>CAF Manning as of Jul 2024</vt:lpstr>
      <vt:lpstr>CO’s Responsibilities, how to help DGMC</vt:lpstr>
      <vt:lpstr>DGMC Retention Initiatives</vt:lpstr>
      <vt:lpstr>Final Points</vt:lpstr>
      <vt:lpstr>Questions / Discussion</vt:lpstr>
      <vt:lpstr>                Key Points of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TITLE TEXT</dc:title>
  <dc:creator>MMS</dc:creator>
  <cp:lastModifiedBy>Therrien LCol M@CMP D Mil C@Defence365</cp:lastModifiedBy>
  <cp:revision>159</cp:revision>
  <dcterms:created xsi:type="dcterms:W3CDTF">2019-06-14T14:57:03Z</dcterms:created>
  <dcterms:modified xsi:type="dcterms:W3CDTF">2024-09-12T20:20:01Z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0x010100010C2ADD635BB5409CEF3A212D7D66C8001A8B4AA1EB9EEC4481D8563369336C17</vt:lpwstr>
  </property>
  <property fmtid="{D5CDD505-2E9C-101B-9397-08002B2CF9AE}" pid="3" name="MSIP_Label_3e33c1f9-43dd-4e5b-bd09-632e008e075a_Enabled">
    <vt:lpwstr>true</vt:lpwstr>
  </property>
  <property fmtid="{D5CDD505-2E9C-101B-9397-08002B2CF9AE}" pid="4" name="MSIP_Label_3e33c1f9-43dd-4e5b-bd09-632e008e075a_SetDate">
    <vt:lpwstr>2024-08-28T18:54:26Z</vt:lpwstr>
  </property>
  <property fmtid="{D5CDD505-2E9C-101B-9397-08002B2CF9AE}" pid="5" name="MSIP_Label_3e33c1f9-43dd-4e5b-bd09-632e008e075a_Method">
    <vt:lpwstr>Standard</vt:lpwstr>
  </property>
  <property fmtid="{D5CDD505-2E9C-101B-9397-08002B2CF9AE}" pid="6" name="MSIP_Label_3e33c1f9-43dd-4e5b-bd09-632e008e075a_Name">
    <vt:lpwstr>UNCLASSIFIED INTERNAL</vt:lpwstr>
  </property>
  <property fmtid="{D5CDD505-2E9C-101B-9397-08002B2CF9AE}" pid="7" name="MSIP_Label_3e33c1f9-43dd-4e5b-bd09-632e008e075a_SiteId">
    <vt:lpwstr>325b4494-1587-40d5-bb31-8b660b7f1038</vt:lpwstr>
  </property>
  <property fmtid="{D5CDD505-2E9C-101B-9397-08002B2CF9AE}" pid="8" name="MSIP_Label_3e33c1f9-43dd-4e5b-bd09-632e008e075a_ActionId">
    <vt:lpwstr>133da189-7ebd-4b51-9041-8d94407ce492</vt:lpwstr>
  </property>
  <property fmtid="{D5CDD505-2E9C-101B-9397-08002B2CF9AE}" pid="9" name="MSIP_Label_3e33c1f9-43dd-4e5b-bd09-632e008e075a_ContentBits">
    <vt:lpwstr>0</vt:lpwstr>
  </property>
  <property fmtid="{D5CDD505-2E9C-101B-9397-08002B2CF9AE}" pid="10" name="_dlc_DocIdItemGuid">
    <vt:lpwstr>5584416b-b9aa-4af0-ac5a-7cfe11c4f0f8</vt:lpwstr>
  </property>
</Properties>
</file>