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authors.xml" ContentType="application/vnd.ms-powerpoint.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81" r:id="rId2"/>
    <p:sldId id="278" r:id="rId3"/>
    <p:sldId id="279" r:id="rId4"/>
    <p:sldId id="274" r:id="rId5"/>
    <p:sldId id="261" r:id="rId6"/>
    <p:sldId id="275" r:id="rId7"/>
    <p:sldId id="277" r:id="rId8"/>
    <p:sldId id="272" r:id="rId9"/>
    <p:sldId id="282" r:id="rId10"/>
    <p:sldId id="265" r:id="rId11"/>
    <p:sldId id="276" r:id="rId12"/>
    <p:sldId id="283" r:id="rId13"/>
    <p:sldId id="260" r:id="rId14"/>
    <p:sldId id="269" r:id="rId15"/>
    <p:sldId id="259" r:id="rId16"/>
    <p:sldId id="26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131D310-E565-0DFB-38AF-3F7AED8B5BE2}" name="Diotte Maj MJ@CMP D Mil C@Defence365" initials="MD" userId="S::MARIE-JOSE.Diotte@ecn.forces.gc.ca::66e41bf6-f50a-4620-8897-e807fdabec6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Relationship Id="rId27" Type="http://schemas.openxmlformats.org/officeDocument/2006/relationships/customXml" Target="../customXml/item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2ECEB-207A-410E-83F3-66C95366E07F}" type="datetimeFigureOut">
              <a:rPr lang="en-CA" smtClean="0"/>
              <a:t>2024-09-12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4DBA5-5BDA-4EA5-9536-2CE0F21180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5865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3606BA-68D2-4FEE-B22A-A2ECAEEB03DC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4586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3606BA-68D2-4FEE-B22A-A2ECAEEB03DC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4624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1A45A-896B-5F49-A118-B99294877DC2}" type="slidenum">
              <a:rPr lang="en-CA" altLang="en-US" smtClean="0"/>
              <a:t>5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756438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err="1"/>
              <a:t>Career</a:t>
            </a:r>
            <a:r>
              <a:rPr lang="fr-CA" dirty="0"/>
              <a:t> Management </a:t>
            </a:r>
            <a:r>
              <a:rPr lang="fr-CA" dirty="0" err="1"/>
              <a:t>Environment</a:t>
            </a:r>
            <a:r>
              <a:rPr lang="fr-CA" dirty="0"/>
              <a:t> – Environnement de gestion de carrières</a:t>
            </a:r>
          </a:p>
          <a:p>
            <a:r>
              <a:rPr lang="fr-CA" b="1" dirty="0" err="1"/>
              <a:t>Retention</a:t>
            </a:r>
            <a:r>
              <a:rPr lang="fr-CA" b="1" dirty="0"/>
              <a:t> – Maintien des effectifs</a:t>
            </a:r>
          </a:p>
          <a:p>
            <a:endParaRPr lang="fr-CA" dirty="0"/>
          </a:p>
          <a:p>
            <a:r>
              <a:rPr lang="fr-CA" u="sng" dirty="0"/>
              <a:t>Service </a:t>
            </a:r>
            <a:r>
              <a:rPr lang="fr-CA" u="sng" dirty="0" err="1"/>
              <a:t>requirements</a:t>
            </a:r>
            <a:r>
              <a:rPr lang="fr-CA" u="sng" dirty="0"/>
              <a:t> - Exigences liées aux conditions de service</a:t>
            </a:r>
          </a:p>
          <a:p>
            <a:r>
              <a:rPr lang="fr-CA" u="none" dirty="0"/>
              <a:t>Manning </a:t>
            </a:r>
            <a:r>
              <a:rPr lang="fr-CA" u="none" dirty="0" err="1"/>
              <a:t>priorities</a:t>
            </a:r>
            <a:r>
              <a:rPr lang="fr-CA" u="none" dirty="0"/>
              <a:t> - Priorités en matière de dotation</a:t>
            </a:r>
          </a:p>
          <a:p>
            <a:r>
              <a:rPr lang="fr-CA" u="none" dirty="0" err="1"/>
              <a:t>CoC</a:t>
            </a:r>
            <a:r>
              <a:rPr lang="fr-CA" u="none" dirty="0"/>
              <a:t> </a:t>
            </a:r>
            <a:r>
              <a:rPr lang="fr-CA" u="none" dirty="0" err="1"/>
              <a:t>desires</a:t>
            </a:r>
            <a:r>
              <a:rPr lang="fr-CA" u="none" dirty="0"/>
              <a:t> - Souhaits de la chaîne de commandement</a:t>
            </a:r>
          </a:p>
          <a:p>
            <a:r>
              <a:rPr lang="fr-CA" u="none" dirty="0" err="1"/>
              <a:t>Specific</a:t>
            </a:r>
            <a:r>
              <a:rPr lang="fr-CA" u="none" dirty="0"/>
              <a:t> qualifications - </a:t>
            </a:r>
            <a:r>
              <a:rPr lang="fr-CA" u="none" dirty="0" err="1"/>
              <a:t>Specific</a:t>
            </a:r>
            <a:r>
              <a:rPr lang="fr-CA" u="none" dirty="0"/>
              <a:t> qualifications – qualifications spécifiques</a:t>
            </a:r>
          </a:p>
          <a:p>
            <a:r>
              <a:rPr lang="fr-CA" u="none" dirty="0" err="1"/>
              <a:t>Career</a:t>
            </a:r>
            <a:r>
              <a:rPr lang="fr-CA" u="none" dirty="0"/>
              <a:t> progression - Avancement professionnel</a:t>
            </a:r>
          </a:p>
          <a:p>
            <a:r>
              <a:rPr lang="fr-CA" u="none" dirty="0"/>
              <a:t>New positions - Nouveaux postes </a:t>
            </a:r>
          </a:p>
          <a:p>
            <a:r>
              <a:rPr lang="fr-CA" u="none" dirty="0"/>
              <a:t>Succession planning - Planification de la relève</a:t>
            </a:r>
          </a:p>
          <a:p>
            <a:endParaRPr lang="fr-CA" u="none" dirty="0"/>
          </a:p>
          <a:p>
            <a:r>
              <a:rPr lang="fr-CA" u="sng" dirty="0" err="1"/>
              <a:t>Individual</a:t>
            </a:r>
            <a:r>
              <a:rPr lang="fr-CA" u="sng" dirty="0"/>
              <a:t> </a:t>
            </a:r>
            <a:r>
              <a:rPr lang="fr-CA" u="sng" dirty="0" err="1"/>
              <a:t>preferences</a:t>
            </a:r>
            <a:r>
              <a:rPr lang="fr-CA" u="sng" dirty="0"/>
              <a:t> – Préférences individuelles</a:t>
            </a:r>
          </a:p>
          <a:p>
            <a:r>
              <a:rPr lang="fr-CA" u="none" dirty="0" err="1"/>
              <a:t>Spousal</a:t>
            </a:r>
            <a:r>
              <a:rPr lang="fr-CA" u="none" dirty="0"/>
              <a:t> </a:t>
            </a:r>
            <a:r>
              <a:rPr lang="fr-CA" u="none" dirty="0" err="1"/>
              <a:t>Employment</a:t>
            </a:r>
            <a:r>
              <a:rPr lang="fr-CA" u="none" dirty="0"/>
              <a:t> - Emploi pour le conjoint/la conjointe</a:t>
            </a:r>
          </a:p>
          <a:p>
            <a:r>
              <a:rPr lang="fr-CA" u="none" dirty="0" err="1"/>
              <a:t>Children’s</a:t>
            </a:r>
            <a:r>
              <a:rPr lang="fr-CA" u="none" dirty="0"/>
              <a:t> </a:t>
            </a:r>
            <a:r>
              <a:rPr lang="fr-CA" u="none" dirty="0" err="1"/>
              <a:t>education</a:t>
            </a:r>
            <a:r>
              <a:rPr lang="fr-CA" u="none" dirty="0"/>
              <a:t> - Éduction des enfants</a:t>
            </a:r>
          </a:p>
          <a:p>
            <a:r>
              <a:rPr lang="fr-CA" u="none" dirty="0" err="1"/>
              <a:t>Homeowner</a:t>
            </a:r>
            <a:r>
              <a:rPr lang="fr-CA" u="none" dirty="0"/>
              <a:t> - Propriété d’habitation</a:t>
            </a:r>
          </a:p>
          <a:p>
            <a:r>
              <a:rPr lang="fr-CA" u="none" dirty="0" err="1"/>
              <a:t>Career</a:t>
            </a:r>
            <a:r>
              <a:rPr lang="fr-CA" u="none" dirty="0"/>
              <a:t> expectations - Attentes envers la carrière</a:t>
            </a:r>
          </a:p>
          <a:p>
            <a:r>
              <a:rPr lang="fr-CA" u="none" dirty="0" err="1"/>
              <a:t>Aging</a:t>
            </a:r>
            <a:r>
              <a:rPr lang="fr-CA" u="none" dirty="0"/>
              <a:t> parents - Parents qui prennent de l’âge</a:t>
            </a:r>
          </a:p>
          <a:p>
            <a:r>
              <a:rPr lang="fr-CA" u="none" dirty="0"/>
              <a:t>Marital </a:t>
            </a:r>
            <a:r>
              <a:rPr lang="fr-CA" u="none" dirty="0" err="1"/>
              <a:t>Status</a:t>
            </a:r>
            <a:r>
              <a:rPr lang="fr-CA" u="none" dirty="0"/>
              <a:t> - État civil </a:t>
            </a: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u="none" dirty="0" err="1"/>
              <a:t>Stability</a:t>
            </a:r>
            <a:r>
              <a:rPr lang="fr-CA" u="none" dirty="0"/>
              <a:t> - Stabilité</a:t>
            </a:r>
          </a:p>
          <a:p>
            <a:endParaRPr lang="fr-CA" u="none" dirty="0"/>
          </a:p>
          <a:p>
            <a:endParaRPr lang="fr-CA" u="none" dirty="0"/>
          </a:p>
          <a:p>
            <a:r>
              <a:rPr lang="fr-CA" u="none" dirty="0"/>
              <a:t>Management of </a:t>
            </a:r>
            <a:r>
              <a:rPr lang="fr-CA" u="none" dirty="0" err="1"/>
              <a:t>careers</a:t>
            </a:r>
            <a:r>
              <a:rPr lang="fr-CA" u="none" dirty="0"/>
              <a:t> – Gestion de carrières</a:t>
            </a:r>
          </a:p>
          <a:p>
            <a:r>
              <a:rPr lang="fr-CA" u="none" dirty="0"/>
              <a:t>Administration of </a:t>
            </a:r>
            <a:r>
              <a:rPr lang="fr-CA" u="none" dirty="0" err="1"/>
              <a:t>careers</a:t>
            </a:r>
            <a:r>
              <a:rPr lang="fr-CA" u="none" dirty="0"/>
              <a:t> – Administration de carrières</a:t>
            </a:r>
          </a:p>
          <a:p>
            <a:endParaRPr lang="fr-CA" u="none" dirty="0"/>
          </a:p>
          <a:p>
            <a:endParaRPr lang="fr-CA" u="none" dirty="0"/>
          </a:p>
          <a:p>
            <a:endParaRPr lang="fr-CA" u="none" dirty="0"/>
          </a:p>
          <a:p>
            <a:endParaRPr lang="fr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3606BA-68D2-4FEE-B22A-A2ECAEEB03DC}" type="slidenum">
              <a:rPr lang="en-CA" smtClean="0"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66851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1A45A-896B-5F49-A118-B99294877DC2}" type="slidenum">
              <a:rPr lang="en-CA" altLang="en-US" smtClean="0"/>
              <a:t>10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397507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3606BA-68D2-4FEE-B22A-A2ECAEEB03DC}" type="slidenum">
              <a:rPr lang="en-CA" smtClean="0"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90228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606BA-68D2-4FEE-B22A-A2ECAEEB03DC}" type="slidenum">
              <a:rPr lang="en-CA" smtClean="0"/>
              <a:t>14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07785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24" name="Picture 23" descr="Canada BLACK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8079" y="4572000"/>
              <a:ext cx="1188720" cy="284225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 userDrawn="1"/>
          </p:nvSpPr>
          <p:spPr>
            <a:xfrm>
              <a:off x="0" y="0"/>
              <a:ext cx="9144000" cy="640080"/>
            </a:xfrm>
            <a:prstGeom prst="rect">
              <a:avLst/>
            </a:prstGeom>
            <a:gradFill flip="none" rotWithShape="1">
              <a:gsLst>
                <a:gs pos="75000">
                  <a:srgbClr val="AE2030"/>
                </a:gs>
                <a:gs pos="50000">
                  <a:srgbClr val="87162A"/>
                </a:gs>
                <a:gs pos="25000">
                  <a:srgbClr val="3B1218"/>
                </a:gs>
                <a:gs pos="0">
                  <a:srgbClr val="060405"/>
                </a:gs>
                <a:gs pos="100000">
                  <a:srgbClr val="9C1B31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400" dirty="0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0" y="640080"/>
              <a:ext cx="9144000" cy="182880"/>
            </a:xfrm>
            <a:prstGeom prst="rect">
              <a:avLst/>
            </a:prstGeom>
            <a:gradFill flip="none" rotWithShape="1">
              <a:gsLst>
                <a:gs pos="75000">
                  <a:srgbClr val="A93E44"/>
                </a:gs>
                <a:gs pos="50000">
                  <a:srgbClr val="A93E44"/>
                </a:gs>
                <a:gs pos="25000">
                  <a:srgbClr val="A93E44"/>
                </a:gs>
                <a:gs pos="0">
                  <a:srgbClr val="A93E44"/>
                </a:gs>
                <a:gs pos="100000">
                  <a:srgbClr val="A93E44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400" dirty="0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0" y="822960"/>
              <a:ext cx="9144000" cy="182880"/>
            </a:xfrm>
            <a:prstGeom prst="rect">
              <a:avLst/>
            </a:prstGeom>
            <a:gradFill flip="none" rotWithShape="1">
              <a:gsLst>
                <a:gs pos="0">
                  <a:srgbClr val="DBAEB1"/>
                </a:gs>
                <a:gs pos="75000">
                  <a:srgbClr val="DBAEB1"/>
                </a:gs>
                <a:gs pos="50000">
                  <a:srgbClr val="DBAEB1"/>
                </a:gs>
                <a:gs pos="25000">
                  <a:srgbClr val="DBAEB1"/>
                </a:gs>
                <a:gs pos="100000">
                  <a:srgbClr val="DBAEB1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400" dirty="0"/>
            </a:p>
          </p:txBody>
        </p:sp>
        <p:grpSp>
          <p:nvGrpSpPr>
            <p:cNvPr id="28" name="Group 27"/>
            <p:cNvGrpSpPr/>
            <p:nvPr userDrawn="1"/>
          </p:nvGrpSpPr>
          <p:grpSpPr>
            <a:xfrm>
              <a:off x="7863840" y="0"/>
              <a:ext cx="820396" cy="1188720"/>
              <a:chOff x="7892770" y="0"/>
              <a:chExt cx="820396" cy="1188720"/>
            </a:xfrm>
          </p:grpSpPr>
          <p:sp>
            <p:nvSpPr>
              <p:cNvPr id="34" name="Round Same Side Corner Rectangle 33"/>
              <p:cNvSpPr/>
              <p:nvPr userDrawn="1"/>
            </p:nvSpPr>
            <p:spPr>
              <a:xfrm rot="10800000">
                <a:off x="7982928" y="0"/>
                <a:ext cx="640080" cy="1188720"/>
              </a:xfrm>
              <a:prstGeom prst="round2SameRect">
                <a:avLst/>
              </a:prstGeom>
              <a:gradFill>
                <a:gsLst>
                  <a:gs pos="50000">
                    <a:srgbClr val="321215"/>
                  </a:gs>
                  <a:gs pos="0">
                    <a:srgbClr val="000000"/>
                  </a:gs>
                  <a:gs pos="100000">
                    <a:srgbClr val="98171D"/>
                  </a:gs>
                </a:gsLst>
                <a:lin ang="16200000" scaled="0"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2400" dirty="0"/>
              </a:p>
            </p:txBody>
          </p:sp>
          <p:pic>
            <p:nvPicPr>
              <p:cNvPr id="35" name="Picture 34"/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92770" y="365760"/>
                <a:ext cx="820396" cy="731520"/>
              </a:xfrm>
              <a:prstGeom prst="rect">
                <a:avLst/>
              </a:prstGeom>
            </p:spPr>
          </p:pic>
        </p:grpSp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7200" y="160020"/>
              <a:ext cx="1271952" cy="3200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" name="TextBox 3"/>
            <p:cNvSpPr txBox="1">
              <a:spLocks noChangeArrowheads="1"/>
            </p:cNvSpPr>
            <p:nvPr userDrawn="1"/>
          </p:nvSpPr>
          <p:spPr bwMode="auto">
            <a:xfrm>
              <a:off x="914400" y="822960"/>
              <a:ext cx="1371600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CA" altLang="x-none" sz="1333" b="1" dirty="0">
                  <a:solidFill>
                    <a:srgbClr val="810308"/>
                  </a:solidFill>
                </a:rPr>
                <a:t>DGMC</a:t>
              </a:r>
              <a:endParaRPr lang="en-US" altLang="x-none" sz="1333" b="1" dirty="0">
                <a:solidFill>
                  <a:srgbClr val="810308"/>
                </a:solidFill>
              </a:endParaRPr>
            </a:p>
          </p:txBody>
        </p:sp>
        <p:sp>
          <p:nvSpPr>
            <p:cNvPr id="31" name="TextBox 4"/>
            <p:cNvSpPr txBox="1">
              <a:spLocks noChangeArrowheads="1"/>
            </p:cNvSpPr>
            <p:nvPr userDrawn="1"/>
          </p:nvSpPr>
          <p:spPr bwMode="auto">
            <a:xfrm>
              <a:off x="914400" y="640080"/>
              <a:ext cx="1371600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CA" altLang="en-US" sz="1333" b="1" dirty="0">
                  <a:solidFill>
                    <a:schemeClr val="bg1"/>
                  </a:solidFill>
                </a:rPr>
                <a:t>CMP / MILPERSCOM</a:t>
              </a:r>
            </a:p>
          </p:txBody>
        </p:sp>
        <p:sp>
          <p:nvSpPr>
            <p:cNvPr id="32" name="TextBox 4"/>
            <p:cNvSpPr txBox="1">
              <a:spLocks noChangeArrowheads="1"/>
            </p:cNvSpPr>
            <p:nvPr userDrawn="1"/>
          </p:nvSpPr>
          <p:spPr bwMode="auto">
            <a:xfrm>
              <a:off x="2743200" y="640079"/>
              <a:ext cx="1371600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CA" altLang="en-US" sz="1333" b="1" dirty="0">
                  <a:solidFill>
                    <a:schemeClr val="bg1"/>
                  </a:solidFill>
                </a:rPr>
                <a:t>CPM / COMPERSMIL</a:t>
              </a:r>
            </a:p>
          </p:txBody>
        </p:sp>
        <p:sp>
          <p:nvSpPr>
            <p:cNvPr id="33" name="TextBox 3"/>
            <p:cNvSpPr txBox="1">
              <a:spLocks noChangeArrowheads="1"/>
            </p:cNvSpPr>
            <p:nvPr userDrawn="1"/>
          </p:nvSpPr>
          <p:spPr bwMode="auto">
            <a:xfrm>
              <a:off x="2743200" y="822960"/>
              <a:ext cx="1371600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CA" altLang="x-none" sz="1333" b="1" dirty="0">
                  <a:solidFill>
                    <a:srgbClr val="810308"/>
                  </a:solidFill>
                </a:rPr>
                <a:t>DGCM</a:t>
              </a:r>
              <a:endParaRPr lang="en-US" altLang="x-none" sz="1333" b="1" dirty="0">
                <a:solidFill>
                  <a:srgbClr val="810308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097280" y="1584960"/>
            <a:ext cx="9997440" cy="268224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097280" y="4389120"/>
            <a:ext cx="9997440" cy="1463040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 sz="2667"/>
            </a:lvl2pPr>
            <a:lvl3pPr marL="1219140" indent="0" algn="ctr">
              <a:buNone/>
              <a:defRPr sz="2400"/>
            </a:lvl3pPr>
            <a:lvl4pPr marL="1828709" indent="0" algn="ctr">
              <a:buNone/>
              <a:defRPr sz="2133"/>
            </a:lvl4pPr>
            <a:lvl5pPr marL="2438278" indent="0" algn="ctr">
              <a:buNone/>
              <a:defRPr sz="2133"/>
            </a:lvl5pPr>
            <a:lvl6pPr marL="3047848" indent="0" algn="ctr">
              <a:buNone/>
              <a:defRPr sz="2133"/>
            </a:lvl6pPr>
            <a:lvl7pPr marL="3657418" indent="0" algn="ctr">
              <a:buNone/>
              <a:defRPr sz="2133"/>
            </a:lvl7pPr>
            <a:lvl8pPr marL="4266987" indent="0" algn="ctr">
              <a:buNone/>
              <a:defRPr sz="2133"/>
            </a:lvl8pPr>
            <a:lvl9pPr marL="4876557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657600" y="6491819"/>
            <a:ext cx="4876800" cy="366183"/>
          </a:xfrm>
          <a:prstGeom prst="rect">
            <a:avLst/>
          </a:prstGeom>
        </p:spPr>
        <p:txBody>
          <a:bodyPr lIns="0" tIns="0" rIns="0" anchor="b" anchorCtr="0"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(U)</a:t>
            </a:r>
          </a:p>
        </p:txBody>
      </p:sp>
    </p:spTree>
    <p:extLst>
      <p:ext uri="{BB962C8B-B14F-4D97-AF65-F5344CB8AC3E}">
        <p14:creationId xmlns:p14="http://schemas.microsoft.com/office/powerpoint/2010/main" val="387790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42743"/>
            <a:ext cx="10972800" cy="2682240"/>
          </a:xfrm>
        </p:spPr>
        <p:txBody>
          <a:bodyPr lIns="91440" tIns="0" rIns="91440" anchor="ctr" anchorCtr="1">
            <a:normAutofit/>
          </a:bodyPr>
          <a:lstStyle>
            <a:lvl1pPr algn="ctr">
              <a:defRPr sz="5867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L3e / L3f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(U)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91819"/>
            <a:ext cx="2743200" cy="366183"/>
          </a:xfrm>
        </p:spPr>
        <p:txBody>
          <a:bodyPr/>
          <a:lstStyle/>
          <a:p>
            <a:fld id="{9506FB45-21CA-47B1-A64B-F45332DC2E1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12706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45720" rIns="0" bIns="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CA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L3e / L3f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(U)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6FB45-21CA-47B1-A64B-F45332DC2E1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38222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" y="1219200"/>
            <a:ext cx="5974080" cy="5364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219200"/>
            <a:ext cx="5974080" cy="5364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L3e / L3f</a:t>
            </a: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(U)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6FB45-21CA-47B1-A64B-F45332DC2E1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41609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" y="1219200"/>
            <a:ext cx="5974080" cy="2682240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219200"/>
            <a:ext cx="5974080" cy="2682240"/>
          </a:xfrm>
        </p:spPr>
        <p:txBody>
          <a:bodyPr vert="horz" lIns="91440" tIns="0" rIns="91440" bIns="0" rtlCol="0">
            <a:normAutofit/>
          </a:bodyPr>
          <a:lstStyle>
            <a:lvl1pPr algn="l" defTabSz="121914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defRPr lang="en-US" sz="2667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l" defTabSz="121914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defRPr lang="en-US" sz="2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algn="l" defTabSz="121914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defRPr lang="en-US" sz="2133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algn="l" defTabSz="121914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defRPr lang="en-US" sz="1867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algn="l" defTabSz="121914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defRPr lang="en-CA" sz="16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L3e / L3f</a:t>
            </a:r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>
                <a:solidFill>
                  <a:prstClr val="black"/>
                </a:solidFill>
              </a:rPr>
              <a:t>(U)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6FB45-21CA-47B1-A64B-F45332DC2E13}" type="slidenum">
              <a:rPr lang="en-CA" smtClean="0">
                <a:solidFill>
                  <a:prstClr val="black"/>
                </a:solidFill>
              </a:rPr>
              <a:pPr/>
              <a:t>‹#›</a:t>
            </a:fld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21920" y="3901440"/>
            <a:ext cx="5974080" cy="2682240"/>
          </a:xfrm>
        </p:spPr>
        <p:txBody>
          <a:bodyPr bIns="45720">
            <a:normAutofit/>
          </a:bodyPr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6096000" y="3901440"/>
            <a:ext cx="5974080" cy="2682240"/>
          </a:xfrm>
        </p:spPr>
        <p:txBody>
          <a:bodyPr vert="horz" lIns="91440" tIns="0" rIns="91440" bIns="45720" rtlCol="0">
            <a:normAutofit/>
          </a:bodyPr>
          <a:lstStyle>
            <a:lvl1pPr>
              <a:defRPr lang="en-US" sz="2667" dirty="0" smtClean="0"/>
            </a:lvl1pPr>
            <a:lvl2pPr>
              <a:defRPr lang="en-US" sz="2400" dirty="0" smtClean="0"/>
            </a:lvl2pPr>
            <a:lvl3pPr>
              <a:defRPr lang="en-US" sz="2133" dirty="0" smtClean="0"/>
            </a:lvl3pPr>
            <a:lvl4pPr>
              <a:defRPr lang="en-US" sz="1867" dirty="0" smtClean="0"/>
            </a:lvl4pPr>
            <a:lvl5pPr>
              <a:defRPr lang="en-CA" sz="16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21920" y="3901440"/>
            <a:ext cx="1194816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6096000" y="1219200"/>
            <a:ext cx="0" cy="536448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17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363200" cy="728133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1040" y="1280159"/>
            <a:ext cx="7559040" cy="5242560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1" y="1100667"/>
            <a:ext cx="4267201" cy="5364480"/>
          </a:xfrm>
        </p:spPr>
        <p:txBody>
          <a:bodyPr>
            <a:normAutofit/>
          </a:bodyPr>
          <a:lstStyle>
            <a:lvl1pPr marL="0" indent="0">
              <a:buNone/>
              <a:defRPr sz="1867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465C-AF98-4557-B68C-BFAFEB6C56DB}" type="datetimeFigureOut">
              <a:rPr lang="en-CA" smtClean="0"/>
              <a:t>2024-09-12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AA1E-9BF5-49DD-86B6-0179E40D60C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75476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L3e / L3f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(U)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6FB45-21CA-47B1-A64B-F45332DC2E1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08261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1819"/>
            <a:ext cx="3048000" cy="366183"/>
          </a:xfrm>
          <a:prstGeom prst="rect">
            <a:avLst/>
          </a:prstGeom>
        </p:spPr>
        <p:txBody>
          <a:bodyPr vert="horz" lIns="182880" tIns="0" rIns="0" bIns="45720" rtlCol="0" anchor="b" anchorCtr="0"/>
          <a:lstStyle>
            <a:lvl1pPr algn="l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L3e / L3f</a:t>
            </a:r>
            <a:endParaRPr lang="en-CA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7600" y="6491819"/>
            <a:ext cx="4876800" cy="365760"/>
          </a:xfrm>
          <a:prstGeom prst="rect">
            <a:avLst/>
          </a:prstGeom>
        </p:spPr>
        <p:txBody>
          <a:bodyPr vert="horz" lIns="0" tIns="0" rIns="0" bIns="45720" rtlCol="0" anchor="b" anchorCtr="0"/>
          <a:lstStyle>
            <a:lvl1pPr algn="ctr">
              <a:defRPr sz="1333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(U)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09760" y="6492240"/>
            <a:ext cx="2682240" cy="365760"/>
          </a:xfrm>
          <a:prstGeom prst="rect">
            <a:avLst/>
          </a:prstGeom>
        </p:spPr>
        <p:txBody>
          <a:bodyPr vert="horz" lIns="0" tIns="0" rIns="182880" bIns="45720" rtlCol="0" anchor="b" anchorCtr="0"/>
          <a:lstStyle>
            <a:lvl1pPr algn="r">
              <a:defRPr sz="146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506FB45-21CA-47B1-A64B-F45332DC2E13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66510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2192000" cy="1280160"/>
            <a:chOff x="0" y="0"/>
            <a:chExt cx="9144000" cy="960120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0"/>
              <a:ext cx="9144000" cy="548640"/>
            </a:xfrm>
            <a:prstGeom prst="rect">
              <a:avLst/>
            </a:prstGeom>
            <a:gradFill flip="none" rotWithShape="1">
              <a:gsLst>
                <a:gs pos="75000">
                  <a:srgbClr val="AE2030"/>
                </a:gs>
                <a:gs pos="50000">
                  <a:srgbClr val="87162A"/>
                </a:gs>
                <a:gs pos="25000">
                  <a:srgbClr val="3B1218"/>
                </a:gs>
                <a:gs pos="0">
                  <a:srgbClr val="060405"/>
                </a:gs>
                <a:gs pos="100000">
                  <a:srgbClr val="9C1B31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400" dirty="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0" y="548640"/>
              <a:ext cx="9144000" cy="137160"/>
            </a:xfrm>
            <a:prstGeom prst="rect">
              <a:avLst/>
            </a:prstGeom>
            <a:gradFill flip="none" rotWithShape="1">
              <a:gsLst>
                <a:gs pos="75000">
                  <a:srgbClr val="A93E44"/>
                </a:gs>
                <a:gs pos="50000">
                  <a:srgbClr val="A93E44"/>
                </a:gs>
                <a:gs pos="25000">
                  <a:srgbClr val="A93E44"/>
                </a:gs>
                <a:gs pos="0">
                  <a:srgbClr val="A93E44"/>
                </a:gs>
                <a:gs pos="100000">
                  <a:srgbClr val="A93E44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400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0" y="685800"/>
              <a:ext cx="9144000" cy="137160"/>
            </a:xfrm>
            <a:prstGeom prst="rect">
              <a:avLst/>
            </a:prstGeom>
            <a:gradFill flip="none" rotWithShape="1">
              <a:gsLst>
                <a:gs pos="0">
                  <a:srgbClr val="DBAEB1"/>
                </a:gs>
                <a:gs pos="75000">
                  <a:srgbClr val="DBAEB1"/>
                </a:gs>
                <a:gs pos="50000">
                  <a:srgbClr val="DBAEB1"/>
                </a:gs>
                <a:gs pos="25000">
                  <a:srgbClr val="DBAEB1"/>
                </a:gs>
                <a:gs pos="100000">
                  <a:srgbClr val="DBAEB1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400" dirty="0"/>
            </a:p>
          </p:txBody>
        </p:sp>
        <p:sp>
          <p:nvSpPr>
            <p:cNvPr id="18" name="Round Same Side Corner Rectangle 17"/>
            <p:cNvSpPr/>
            <p:nvPr userDrawn="1"/>
          </p:nvSpPr>
          <p:spPr>
            <a:xfrm rot="10800000">
              <a:off x="7772400" y="0"/>
              <a:ext cx="640080" cy="960120"/>
            </a:xfrm>
            <a:prstGeom prst="round2SameRect">
              <a:avLst/>
            </a:prstGeom>
            <a:gradFill>
              <a:gsLst>
                <a:gs pos="50000">
                  <a:srgbClr val="321215"/>
                </a:gs>
                <a:gs pos="0">
                  <a:srgbClr val="000000"/>
                </a:gs>
                <a:gs pos="100000">
                  <a:srgbClr val="98171D"/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400" dirty="0"/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0960" y="148144"/>
              <a:ext cx="820396" cy="731520"/>
            </a:xfrm>
            <a:prstGeom prst="rect">
              <a:avLst/>
            </a:prstGeom>
          </p:spPr>
        </p:pic>
      </p:grp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121920" y="1219200"/>
            <a:ext cx="11948160" cy="5364480"/>
          </a:xfrm>
          <a:prstGeom prst="rect">
            <a:avLst/>
          </a:prstGeom>
        </p:spPr>
        <p:txBody>
          <a:bodyPr vert="horz" lIns="91440" tIns="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0" y="6491819"/>
            <a:ext cx="3048000" cy="366183"/>
          </a:xfrm>
          <a:prstGeom prst="rect">
            <a:avLst/>
          </a:prstGeom>
        </p:spPr>
        <p:txBody>
          <a:bodyPr vert="horz" lIns="182880" tIns="0" rIns="0" bIns="45720" rtlCol="0" anchor="b" anchorCtr="0"/>
          <a:lstStyle>
            <a:lvl1pPr algn="l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L3e / L3f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3657600" y="6491819"/>
            <a:ext cx="4876800" cy="365760"/>
          </a:xfrm>
          <a:prstGeom prst="rect">
            <a:avLst/>
          </a:prstGeom>
        </p:spPr>
        <p:txBody>
          <a:bodyPr vert="horz" lIns="0" tIns="0" rIns="0" bIns="45720" rtlCol="0" anchor="b" anchorCtr="0"/>
          <a:lstStyle>
            <a:lvl1pPr algn="ctr">
              <a:defRPr sz="1333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(U)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9509760" y="6492240"/>
            <a:ext cx="2682240" cy="365760"/>
          </a:xfrm>
          <a:prstGeom prst="rect">
            <a:avLst/>
          </a:prstGeom>
        </p:spPr>
        <p:txBody>
          <a:bodyPr vert="horz" lIns="0" tIns="0" rIns="182880" bIns="45720" rtlCol="0" anchor="b" anchorCtr="0"/>
          <a:lstStyle>
            <a:lvl1pPr algn="r">
              <a:defRPr sz="146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506FB45-21CA-47B1-A64B-F45332DC2E13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0" y="0"/>
            <a:ext cx="10363200" cy="731520"/>
          </a:xfrm>
          <a:prstGeom prst="rect">
            <a:avLst/>
          </a:prstGeom>
        </p:spPr>
        <p:txBody>
          <a:bodyPr vert="horz" lIns="182880" tIns="4572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469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/>
  <p:txStyles>
    <p:titleStyle>
      <a:lvl1pPr algn="l" defTabSz="121914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04784" indent="-304784" algn="l" defTabSz="121914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31810" indent="-303206" algn="l" defTabSz="121914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◦"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71526" indent="-303206" algn="l" defTabSz="121914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▪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09655" indent="-303206" algn="l" defTabSz="121914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▫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658897" indent="-303206" algn="l" defTabSz="121914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◘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63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vcds.mil.ca/apps/canforgens/default-eng.asp?id=040-20&amp;type=canforgen" TargetMode="External"/><Relationship Id="rId2" Type="http://schemas.openxmlformats.org/officeDocument/2006/relationships/hyperlink" Target="http://cmp-cpm.mil.ca/assets/CMP_Intranet/docs/en/policies/cf-mil-pers-instr-01-22-remote-work.pdf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097280" y="1584960"/>
            <a:ext cx="9997440" cy="2026459"/>
          </a:xfrm>
        </p:spPr>
        <p:txBody>
          <a:bodyPr>
            <a:normAutofit/>
          </a:bodyPr>
          <a:lstStyle/>
          <a:p>
            <a:br>
              <a:rPr lang="en-CA" dirty="0"/>
            </a:b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sz="2667" b="1" dirty="0">
                <a:solidFill>
                  <a:srgbClr val="71131D"/>
                </a:solidFill>
                <a:latin typeface="Arial"/>
                <a:ea typeface="ＭＳ Ｐゴシック" charset="0"/>
                <a:cs typeface="Arial"/>
              </a:rPr>
              <a:t>LCol Maryse Therrien, D Mil C 4</a:t>
            </a:r>
            <a:br>
              <a:rPr lang="en-CA" sz="2667" b="1" dirty="0">
                <a:solidFill>
                  <a:srgbClr val="71131D"/>
                </a:solidFill>
                <a:latin typeface="Arial"/>
                <a:ea typeface="ＭＳ Ｐゴシック" charset="0"/>
                <a:cs typeface="Arial"/>
              </a:rPr>
            </a:br>
            <a:r>
              <a:rPr lang="en-CA" sz="2667" b="1" dirty="0">
                <a:solidFill>
                  <a:srgbClr val="71131D"/>
                </a:solidFill>
                <a:latin typeface="Arial"/>
                <a:ea typeface="ＭＳ Ｐゴシック" charset="0"/>
                <a:cs typeface="Arial"/>
              </a:rPr>
              <a:t>13 Sept 2024</a:t>
            </a:r>
            <a:endParaRPr lang="en-US" sz="2667" b="1" dirty="0">
              <a:solidFill>
                <a:srgbClr val="71131D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491818"/>
            <a:ext cx="2743200" cy="366183"/>
          </a:xfrm>
        </p:spPr>
        <p:txBody>
          <a:bodyPr/>
          <a:lstStyle/>
          <a:p>
            <a:pPr defTabSz="609570"/>
            <a:fld id="{1478CD10-E259-4391-A81C-63D014F7B591}" type="slidenum">
              <a:rPr lang="en-CA">
                <a:solidFill>
                  <a:prstClr val="black"/>
                </a:solidFill>
              </a:rPr>
              <a:pPr defTabSz="609570"/>
              <a:t>1</a:t>
            </a:fld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ACF29F-5A97-F0ED-C154-AF6189881CD2}"/>
              </a:ext>
            </a:extLst>
          </p:cNvPr>
          <p:cNvSpPr txBox="1"/>
          <p:nvPr/>
        </p:nvSpPr>
        <p:spPr>
          <a:xfrm>
            <a:off x="2295237" y="1976413"/>
            <a:ext cx="7601527" cy="2718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70"/>
            <a:r>
              <a:rPr lang="en-CA" sz="4267" b="1" dirty="0">
                <a:solidFill>
                  <a:srgbClr val="71131D"/>
                </a:solidFill>
                <a:latin typeface="Arial"/>
                <a:ea typeface="ＭＳ Ｐゴシック" charset="0"/>
                <a:cs typeface="Arial"/>
              </a:rPr>
              <a:t>Programme </a:t>
            </a:r>
            <a:r>
              <a:rPr lang="en-CA" sz="4267" b="1" dirty="0" err="1">
                <a:solidFill>
                  <a:srgbClr val="71131D"/>
                </a:solidFill>
                <a:latin typeface="Arial"/>
                <a:ea typeface="ＭＳ Ｐゴシック" charset="0"/>
                <a:cs typeface="Arial"/>
              </a:rPr>
              <a:t>d’orientation</a:t>
            </a:r>
            <a:r>
              <a:rPr lang="en-CA" sz="4267" b="1" dirty="0">
                <a:solidFill>
                  <a:srgbClr val="71131D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fr-CA" sz="4267" b="1" dirty="0">
                <a:solidFill>
                  <a:srgbClr val="71131D"/>
                </a:solidFill>
                <a:latin typeface="Arial"/>
                <a:ea typeface="ＭＳ Ｐゴシック" charset="0"/>
                <a:cs typeface="Arial"/>
              </a:rPr>
              <a:t>à l’intention de l’équipe de commandement des unités de l’ARC</a:t>
            </a:r>
            <a:r>
              <a:rPr lang="en-CA" sz="4267" b="1" dirty="0">
                <a:solidFill>
                  <a:srgbClr val="71131D"/>
                </a:solidFill>
                <a:latin typeface="Arial"/>
                <a:ea typeface="ＭＳ Ｐゴシック" charset="0"/>
                <a:cs typeface="Arial"/>
              </a:rPr>
              <a:t> (</a:t>
            </a:r>
            <a:r>
              <a:rPr lang="fr-CA" sz="4267" b="1" dirty="0">
                <a:solidFill>
                  <a:srgbClr val="71131D"/>
                </a:solidFill>
                <a:latin typeface="Arial"/>
                <a:ea typeface="ＭＳ Ｐゴシック" charset="0"/>
                <a:cs typeface="Arial"/>
              </a:rPr>
              <a:t>POECUA</a:t>
            </a:r>
            <a:r>
              <a:rPr lang="en-CA" sz="4267" b="1" dirty="0">
                <a:solidFill>
                  <a:srgbClr val="71131D"/>
                </a:solidFill>
                <a:latin typeface="Arial"/>
                <a:ea typeface="ＭＳ Ｐゴシック" charset="0"/>
                <a:cs typeface="Arial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35045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840" y="361329"/>
            <a:ext cx="11328829" cy="1209594"/>
          </a:xfrm>
        </p:spPr>
        <p:txBody>
          <a:bodyPr>
            <a:normAutofit fontScale="90000"/>
          </a:bodyPr>
          <a:lstStyle/>
          <a:p>
            <a:r>
              <a:rPr lang="fr-CA" altLang="en-US" dirty="0"/>
              <a:t>Enjeux essentiels liés à la gestion de carrière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074400" y="6356351"/>
            <a:ext cx="685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6F90B8"/>
                </a:solidFill>
              </a:defRPr>
            </a:lvl1pPr>
          </a:lstStyle>
          <a:p>
            <a:r>
              <a:rPr lang="en-CA" altLang="en-US"/>
              <a:t>8</a:t>
            </a:r>
          </a:p>
        </p:txBody>
      </p:sp>
      <p:sp>
        <p:nvSpPr>
          <p:cNvPr id="9" name="Content Placeholder 1"/>
          <p:cNvSpPr>
            <a:spLocks noGrp="1"/>
          </p:cNvSpPr>
          <p:nvPr>
            <p:ph idx="4294967295"/>
          </p:nvPr>
        </p:nvSpPr>
        <p:spPr>
          <a:xfrm>
            <a:off x="-1841" y="1283184"/>
            <a:ext cx="11328829" cy="1031923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>
              <a:spcBef>
                <a:spcPct val="0"/>
              </a:spcBef>
            </a:pPr>
            <a:r>
              <a:rPr lang="fr-CA" altLang="en-US" sz="9600" b="1" dirty="0"/>
              <a:t>Pressions en matière d’effectifs</a:t>
            </a:r>
          </a:p>
          <a:p>
            <a:pPr>
              <a:spcBef>
                <a:spcPct val="0"/>
              </a:spcBef>
            </a:pPr>
            <a:endParaRPr lang="fr-CA" altLang="en-US" sz="9600" dirty="0"/>
          </a:p>
          <a:p>
            <a:pPr marL="914400" lvl="1" indent="-457200">
              <a:buFontTx/>
              <a:buAutoNum type="arabicParenR"/>
            </a:pPr>
            <a:r>
              <a:rPr lang="fr-CA" altLang="en-US" sz="9600" dirty="0"/>
              <a:t>Il </a:t>
            </a:r>
            <a:r>
              <a:rPr lang="fr-CA" altLang="en-US" sz="9600" b="1" dirty="0"/>
              <a:t>manque</a:t>
            </a:r>
            <a:r>
              <a:rPr lang="fr-CA" altLang="en-US" sz="9600" dirty="0"/>
              <a:t> aux FAC</a:t>
            </a:r>
            <a:r>
              <a:rPr lang="fr-CA" altLang="en-US" sz="9600" b="1" dirty="0"/>
              <a:t> ~11,000 personnes </a:t>
            </a:r>
            <a:r>
              <a:rPr lang="fr-CA" altLang="en-US" sz="9600" dirty="0"/>
              <a:t>pour les effectifs qualifiés en activité (EQA), et la situation ne m’améliore pas</a:t>
            </a:r>
            <a:r>
              <a:rPr lang="fr-CA" altLang="en-US" sz="9600" b="1" dirty="0"/>
              <a:t>.</a:t>
            </a:r>
          </a:p>
          <a:p>
            <a:pPr marL="914400" lvl="1" indent="-457200">
              <a:buFontTx/>
              <a:buAutoNum type="arabicParenR"/>
            </a:pPr>
            <a:endParaRPr lang="fr-CA" altLang="en-US" sz="9600" dirty="0"/>
          </a:p>
          <a:p>
            <a:pPr marL="914400" lvl="1" indent="-457200">
              <a:buFontTx/>
              <a:buAutoNum type="arabicParenR"/>
            </a:pPr>
            <a:r>
              <a:rPr lang="fr-CA" altLang="en-US" sz="9600" dirty="0"/>
              <a:t>Les demandes de dotation en effectifs actuelles (INCAN et OUTCAN) peuvent </a:t>
            </a:r>
            <a:r>
              <a:rPr lang="fr-CA" altLang="en-US" sz="9600" b="1" dirty="0"/>
              <a:t>surpasser la capacité de MPF des FAC. </a:t>
            </a:r>
            <a:r>
              <a:rPr lang="fr-CA" altLang="en-US" sz="9600" dirty="0"/>
              <a:t>Les demandes continuent d’être plus nombreuses pour les grades et les métiers qui sont déjà cotés « rouge/jaune ».</a:t>
            </a:r>
          </a:p>
          <a:p>
            <a:pPr marL="914400" lvl="1" indent="-457200">
              <a:buFontTx/>
              <a:buAutoNum type="arabicParenR"/>
            </a:pPr>
            <a:endParaRPr lang="fr-CA" altLang="en-US" sz="9600" dirty="0"/>
          </a:p>
          <a:p>
            <a:pPr marL="914400" lvl="1" indent="-457200">
              <a:buFontTx/>
              <a:buAutoNum type="arabicParenR"/>
            </a:pPr>
            <a:r>
              <a:rPr lang="fr-CA" altLang="en-US" sz="9600" dirty="0"/>
              <a:t>Les GC (et les équipes de commandement) doivent gérer les </a:t>
            </a:r>
            <a:r>
              <a:rPr lang="fr-CA" altLang="en-US" sz="9600" b="1" dirty="0"/>
              <a:t>postes vacants.</a:t>
            </a:r>
          </a:p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529326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4B7CE-2559-98F3-6DED-D63EC68EF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 Dotation des FAC Juillet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B6CD4-4D45-B748-EC68-5338C96BF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70"/>
            <a:fld id="{9506FB45-21CA-47B1-A64B-F45332DC2E13}" type="slidenum">
              <a:rPr lang="en-CA">
                <a:solidFill>
                  <a:prstClr val="black"/>
                </a:solidFill>
              </a:rPr>
              <a:pPr defTabSz="609570"/>
              <a:t>11</a:t>
            </a:fld>
            <a:endParaRPr lang="en-CA" dirty="0">
              <a:solidFill>
                <a:prstClr val="black"/>
              </a:solidFill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91346E5-5A83-28AA-618E-7E126D57A8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7916" y="1219200"/>
            <a:ext cx="10216169" cy="5364163"/>
          </a:xfrm>
        </p:spPr>
      </p:pic>
    </p:spTree>
    <p:extLst>
      <p:ext uri="{BB962C8B-B14F-4D97-AF65-F5344CB8AC3E}">
        <p14:creationId xmlns:p14="http://schemas.microsoft.com/office/powerpoint/2010/main" val="2536365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22F82-2F1B-08E2-1654-D263E0AF1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363200" cy="731520"/>
          </a:xfrm>
        </p:spPr>
        <p:txBody>
          <a:bodyPr>
            <a:normAutofit/>
          </a:bodyPr>
          <a:lstStyle/>
          <a:p>
            <a:r>
              <a:rPr lang="en-CA" sz="3733" dirty="0"/>
              <a:t>Les </a:t>
            </a:r>
            <a:r>
              <a:rPr lang="en-CA" sz="3733" dirty="0" err="1"/>
              <a:t>responsabilites</a:t>
            </a:r>
            <a:r>
              <a:rPr lang="en-CA" sz="3733" dirty="0"/>
              <a:t> des COs, Aider D Mil C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FCF9A-B96F-C585-BAA0-062A86080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Recommendation pour </a:t>
            </a:r>
            <a:r>
              <a:rPr lang="en-CA" dirty="0" err="1"/>
              <a:t>libération</a:t>
            </a:r>
            <a:r>
              <a:rPr lang="en-CA" dirty="0"/>
              <a:t> </a:t>
            </a:r>
            <a:r>
              <a:rPr lang="en-CA" dirty="0" err="1"/>
              <a:t>volontaire</a:t>
            </a:r>
            <a:r>
              <a:rPr lang="en-CA" dirty="0"/>
              <a:t>.</a:t>
            </a:r>
          </a:p>
          <a:p>
            <a:pPr lvl="1"/>
            <a:r>
              <a:rPr lang="en-CA" dirty="0"/>
              <a:t>Supporter </a:t>
            </a:r>
            <a:r>
              <a:rPr lang="en-CA" dirty="0" err="1"/>
              <a:t>ou</a:t>
            </a:r>
            <a:r>
              <a:rPr lang="en-CA" dirty="0"/>
              <a:t> pas</a:t>
            </a:r>
          </a:p>
          <a:p>
            <a:pPr algn="l" rtl="0"/>
            <a:r>
              <a:rPr lang="fr-FR" i="0" dirty="0">
                <a:solidFill>
                  <a:srgbClr val="333333"/>
                </a:solidFill>
                <a:effectLst/>
                <a:latin typeface="+mn-lt"/>
              </a:rPr>
              <a:t>Déménagements imprévus, statuts particuliers et affectations pour motifs personnels</a:t>
            </a:r>
          </a:p>
          <a:p>
            <a:pPr lvl="1"/>
            <a:r>
              <a:rPr lang="fr-FR" dirty="0">
                <a:solidFill>
                  <a:srgbClr val="333333"/>
                </a:solidFill>
                <a:latin typeface="+mn-lt"/>
              </a:rPr>
              <a:t>L’impact, nouveau DOAD </a:t>
            </a:r>
            <a:endParaRPr lang="fr-FR" i="0" dirty="0">
              <a:solidFill>
                <a:srgbClr val="333333"/>
              </a:solidFill>
              <a:effectLst/>
              <a:latin typeface="+mn-lt"/>
            </a:endParaRPr>
          </a:p>
          <a:p>
            <a:r>
              <a:rPr lang="en-CA" dirty="0"/>
              <a:t>Promotion concurrence or not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30886-0E42-5D8E-46FA-DCEE771EA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9B186-E408-93C0-C6ED-83B5B257D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CA469-6371-2EF0-BDC5-921C7204B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6FB45-21CA-47B1-A64B-F45332DC2E13}" type="slidenum">
              <a:rPr lang="en-CA" smtClean="0"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415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Initiatives de retention du DGCM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sz="3200" b="1" dirty="0"/>
              <a:t>Travail a distance</a:t>
            </a:r>
          </a:p>
          <a:p>
            <a:r>
              <a:rPr lang="en-CA" dirty="0" err="1"/>
              <a:t>Depuis</a:t>
            </a:r>
            <a:r>
              <a:rPr lang="en-CA" dirty="0"/>
              <a:t> 2022</a:t>
            </a:r>
          </a:p>
          <a:p>
            <a:r>
              <a:rPr lang="en-CA" dirty="0">
                <a:hlinkClick r:id="rId2"/>
              </a:rPr>
              <a:t>CF MIL PERS INSTR 01-17</a:t>
            </a:r>
            <a:endParaRPr lang="en-CA" dirty="0"/>
          </a:p>
          <a:p>
            <a:r>
              <a:rPr lang="en-CA" dirty="0"/>
              <a:t>~ 110 applications a date. </a:t>
            </a:r>
          </a:p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CA" sz="3200" b="1" dirty="0"/>
              <a:t>GIDA</a:t>
            </a:r>
          </a:p>
          <a:p>
            <a:r>
              <a:rPr lang="en-CA" dirty="0">
                <a:hlinkClick r:id="rId3"/>
              </a:rPr>
              <a:t>CANFORGEN 040/20</a:t>
            </a:r>
            <a:endParaRPr lang="en-CA" dirty="0"/>
          </a:p>
          <a:p>
            <a:r>
              <a:rPr lang="en-CA" dirty="0"/>
              <a:t>Nouveau CANFORGEN sera </a:t>
            </a:r>
            <a:r>
              <a:rPr lang="en-CA" dirty="0" err="1"/>
              <a:t>publié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6FB45-21CA-47B1-A64B-F45332DC2E13}" type="slidenum">
              <a:rPr lang="en-CA" smtClean="0">
                <a:solidFill>
                  <a:prstClr val="black"/>
                </a:solidFill>
              </a:rPr>
              <a:pPr/>
              <a:t>13</a:t>
            </a:fld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59334" y="3998358"/>
            <a:ext cx="59107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buFont typeface="Arial" panose="020B0604020202020204" pitchFamily="34" charset="0"/>
              <a:buChar char="•"/>
            </a:pPr>
            <a:r>
              <a:rPr lang="en-CA" sz="3200" b="1" dirty="0"/>
              <a:t>Status Particulier / CP / CCM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CA" sz="2400" dirty="0"/>
              <a:t>Les politiques </a:t>
            </a:r>
            <a:r>
              <a:rPr lang="en-CA" sz="2400" dirty="0" err="1"/>
              <a:t>sont</a:t>
            </a:r>
            <a:r>
              <a:rPr lang="en-CA" sz="2400" dirty="0"/>
              <a:t> </a:t>
            </a:r>
            <a:r>
              <a:rPr lang="en-CA" sz="2400" dirty="0" err="1"/>
              <a:t>présentement</a:t>
            </a:r>
            <a:r>
              <a:rPr lang="en-CA" sz="2400" dirty="0"/>
              <a:t> </a:t>
            </a:r>
            <a:r>
              <a:rPr lang="en-CA" sz="2400" dirty="0" err="1"/>
              <a:t>revisées</a:t>
            </a:r>
            <a:r>
              <a:rPr lang="en-CA" sz="2400" dirty="0"/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94EF7E-907E-986A-DB9D-7C32A4F31AC4}"/>
              </a:ext>
            </a:extLst>
          </p:cNvPr>
          <p:cNvSpPr txBox="1"/>
          <p:nvPr/>
        </p:nvSpPr>
        <p:spPr>
          <a:xfrm>
            <a:off x="512619" y="4308765"/>
            <a:ext cx="509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>
                <a:latin typeface="+mj-lt"/>
              </a:rPr>
              <a:t>APS 23 </a:t>
            </a:r>
            <a:r>
              <a:rPr lang="en-CA" sz="2400" b="1" dirty="0" err="1">
                <a:latin typeface="+mj-lt"/>
              </a:rPr>
              <a:t>échelonnée</a:t>
            </a:r>
            <a:endParaRPr lang="en-CA" sz="2400" b="1" dirty="0"/>
          </a:p>
        </p:txBody>
      </p:sp>
    </p:spTree>
    <p:extLst>
      <p:ext uri="{BB962C8B-B14F-4D97-AF65-F5344CB8AC3E}">
        <p14:creationId xmlns:p14="http://schemas.microsoft.com/office/powerpoint/2010/main" val="1840012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Derniers</a:t>
            </a:r>
            <a:r>
              <a:rPr lang="en-CA" dirty="0"/>
              <a:t>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1333"/>
              </a:spcAft>
              <a:defRPr/>
            </a:pPr>
            <a:r>
              <a:rPr lang="fr-CA" altLang="en-US" sz="2667" dirty="0"/>
              <a:t>Décisions en temps opportun</a:t>
            </a:r>
          </a:p>
          <a:p>
            <a:pPr lvl="1">
              <a:spcAft>
                <a:spcPts val="1333"/>
              </a:spcAft>
              <a:defRPr/>
            </a:pPr>
            <a:r>
              <a:rPr lang="fr-CA" altLang="en-US" sz="2400" dirty="0"/>
              <a:t>Plus nous en savons, mieux c’est</a:t>
            </a:r>
          </a:p>
          <a:p>
            <a:pPr lvl="1">
              <a:spcAft>
                <a:spcPts val="1333"/>
              </a:spcAft>
              <a:defRPr/>
            </a:pPr>
            <a:r>
              <a:rPr lang="fr-CA" altLang="en-US" sz="2400" dirty="0"/>
              <a:t>Plus tôt nous le savons, mieux c’est</a:t>
            </a:r>
            <a:endParaRPr lang="fr-CA" altLang="en-US" sz="1201" dirty="0"/>
          </a:p>
          <a:p>
            <a:pPr>
              <a:spcAft>
                <a:spcPts val="1333"/>
              </a:spcAft>
              <a:defRPr/>
            </a:pPr>
            <a:r>
              <a:rPr lang="fr-CA" altLang="en-US" sz="2667" dirty="0"/>
              <a:t>Normes et précédents des décisions prises à l’échelle des FAC</a:t>
            </a:r>
          </a:p>
          <a:p>
            <a:pPr>
              <a:spcAft>
                <a:spcPts val="1333"/>
              </a:spcAft>
              <a:defRPr/>
            </a:pPr>
            <a:r>
              <a:rPr lang="fr-CA" altLang="en-US" sz="2667" dirty="0"/>
              <a:t>Équilibrer :</a:t>
            </a:r>
          </a:p>
          <a:p>
            <a:pPr lvl="1">
              <a:spcAft>
                <a:spcPts val="1333"/>
              </a:spcAft>
              <a:defRPr/>
            </a:pPr>
            <a:r>
              <a:rPr lang="fr-CA" altLang="en-US" sz="2400" dirty="0"/>
              <a:t>Les besoins des FAC</a:t>
            </a:r>
          </a:p>
          <a:p>
            <a:pPr lvl="1">
              <a:spcAft>
                <a:spcPts val="1333"/>
              </a:spcAft>
              <a:defRPr/>
            </a:pPr>
            <a:r>
              <a:rPr lang="fr-CA" altLang="en-US" sz="2400" dirty="0"/>
              <a:t>La meilleure utilisation possible des compétences et de l’expérience du militaire</a:t>
            </a:r>
          </a:p>
          <a:p>
            <a:pPr lvl="1">
              <a:spcAft>
                <a:spcPts val="1333"/>
              </a:spcAft>
              <a:defRPr/>
            </a:pPr>
            <a:r>
              <a:rPr lang="fr-CA" altLang="en-US" sz="2400" dirty="0"/>
              <a:t>Les demandes des particuliers</a:t>
            </a:r>
          </a:p>
          <a:p>
            <a:pPr>
              <a:spcAft>
                <a:spcPts val="1333"/>
              </a:spcAft>
              <a:defRPr/>
            </a:pPr>
            <a:r>
              <a:rPr lang="fr-CA" altLang="en-US" sz="2667" dirty="0"/>
              <a:t>Le processus d’examen administratif assure l’équité et la transparence, l’examen par les pairs et l’uniformité</a:t>
            </a:r>
            <a:endParaRPr lang="fr-CA" altLang="en-US" sz="2803" dirty="0"/>
          </a:p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6FB45-21CA-47B1-A64B-F45332DC2E13}" type="slidenum">
              <a:rPr lang="en-CA" smtClean="0"/>
              <a:t>14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36160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                Points de contacts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6FB45-21CA-47B1-A64B-F45332DC2E13}" type="slidenum">
              <a:rPr lang="en-CA" smtClean="0"/>
              <a:t>15</a:t>
            </a:fld>
            <a:endParaRPr lang="en-C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756137-0BCB-D72E-8A40-40144BD5692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4045" y="1352550"/>
            <a:ext cx="11967955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169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6FB45-21CA-47B1-A64B-F45332DC2E13}" type="slidenum">
              <a:rPr lang="en-CA" smtClean="0"/>
              <a:t>16</a:t>
            </a:fld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575" y="1706142"/>
            <a:ext cx="3202709" cy="40237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140" y="2679746"/>
            <a:ext cx="6015241" cy="28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511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F98DF-21F4-234F-A190-DDA6E14F3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Intentions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7C45F-246B-5603-2986-64DA1EA800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919" y="1219200"/>
            <a:ext cx="11840781" cy="5364480"/>
          </a:xfrm>
        </p:spPr>
        <p:txBody>
          <a:bodyPr/>
          <a:lstStyle/>
          <a:p>
            <a:pPr marL="0" indent="0" defTabSz="914378">
              <a:spcAft>
                <a:spcPts val="600"/>
              </a:spcAft>
              <a:buNone/>
            </a:pPr>
            <a:endParaRPr lang="en-CA" sz="3000" dirty="0"/>
          </a:p>
          <a:p>
            <a:pPr marL="0" indent="0" defTabSz="914378">
              <a:spcAft>
                <a:spcPts val="600"/>
              </a:spcAft>
              <a:buNone/>
            </a:pPr>
            <a:endParaRPr lang="en-CA" sz="3000" dirty="0"/>
          </a:p>
          <a:p>
            <a:pPr marL="0" indent="0" defTabSz="914378">
              <a:spcAft>
                <a:spcPts val="600"/>
              </a:spcAft>
              <a:buNone/>
            </a:pPr>
            <a:endParaRPr lang="en-CA" sz="3000" dirty="0"/>
          </a:p>
          <a:p>
            <a:pPr marL="0" indent="0" defTabSz="914378">
              <a:spcAft>
                <a:spcPts val="600"/>
              </a:spcAft>
              <a:buNone/>
            </a:pPr>
            <a:r>
              <a:rPr lang="en-CA" sz="3000" dirty="0" err="1"/>
              <a:t>Fournir</a:t>
            </a:r>
            <a:r>
              <a:rPr lang="en-CA" sz="3000" dirty="0"/>
              <a:t> un apercu du DCM et </a:t>
            </a:r>
            <a:r>
              <a:rPr lang="en-CA" sz="3000" dirty="0" err="1"/>
              <a:t>parler</a:t>
            </a:r>
            <a:r>
              <a:rPr lang="en-CA" sz="3000" dirty="0"/>
              <a:t> des </a:t>
            </a:r>
            <a:r>
              <a:rPr lang="en-CA" sz="3000" dirty="0" err="1"/>
              <a:t>problèmes</a:t>
            </a:r>
            <a:r>
              <a:rPr lang="en-CA" sz="3000" dirty="0"/>
              <a:t> de la gestion de </a:t>
            </a:r>
            <a:r>
              <a:rPr lang="en-CA" sz="3000" dirty="0" err="1"/>
              <a:t>carrières</a:t>
            </a:r>
            <a:r>
              <a:rPr lang="en-CA" sz="3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28639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FBCFC-BF2B-39E9-AA05-9EE3D294B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0E905-3D84-A29D-BB4B-E2B5FBF2A3E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sz="3200" dirty="0"/>
              <a:t>Introduction</a:t>
            </a:r>
          </a:p>
          <a:p>
            <a:pPr lvl="1"/>
            <a:r>
              <a:rPr lang="en-CA" sz="2800" dirty="0"/>
              <a:t>Qui nous </a:t>
            </a:r>
            <a:r>
              <a:rPr lang="en-CA" sz="2800" dirty="0" err="1"/>
              <a:t>sommes</a:t>
            </a:r>
            <a:endParaRPr lang="en-CA" sz="2800" dirty="0"/>
          </a:p>
          <a:p>
            <a:endParaRPr lang="en-CA" sz="3200" dirty="0"/>
          </a:p>
          <a:p>
            <a:r>
              <a:rPr lang="en-CA" sz="3200" dirty="0"/>
              <a:t>Ce que nous </a:t>
            </a:r>
            <a:r>
              <a:rPr lang="en-CA" sz="3200" dirty="0" err="1"/>
              <a:t>faisons</a:t>
            </a:r>
            <a:endParaRPr lang="en-CA" sz="3200" dirty="0"/>
          </a:p>
          <a:p>
            <a:pPr lvl="1"/>
            <a:r>
              <a:rPr lang="en-CA" sz="2800" dirty="0" err="1"/>
              <a:t>Responsabilités</a:t>
            </a:r>
            <a:endParaRPr lang="en-CA" sz="2800" dirty="0"/>
          </a:p>
          <a:p>
            <a:pPr lvl="1"/>
            <a:r>
              <a:rPr lang="en-CA" sz="2800" dirty="0"/>
              <a:t>Cycle du GC</a:t>
            </a:r>
          </a:p>
          <a:p>
            <a:pPr lvl="1"/>
            <a:r>
              <a:rPr lang="en-CA" sz="2800" dirty="0"/>
              <a:t>Principes </a:t>
            </a:r>
            <a:r>
              <a:rPr lang="en-CA" sz="2800" dirty="0" err="1"/>
              <a:t>directeurs</a:t>
            </a:r>
            <a:endParaRPr lang="en-CA" sz="2800" dirty="0"/>
          </a:p>
          <a:p>
            <a:endParaRPr lang="en-CA" sz="3200" dirty="0"/>
          </a:p>
          <a:p>
            <a:r>
              <a:rPr lang="en-CA" sz="3200" dirty="0" err="1"/>
              <a:t>Défis</a:t>
            </a:r>
            <a:endParaRPr lang="en-CA" sz="3200" dirty="0"/>
          </a:p>
          <a:p>
            <a:endParaRPr lang="en-CA" sz="3200" dirty="0"/>
          </a:p>
          <a:p>
            <a:r>
              <a:rPr lang="en-CA" sz="3200" dirty="0"/>
              <a:t>Questions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C86811-DDC0-45AF-90E2-E27B9C5DE0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CA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37A044-68AF-9AC2-B3F8-30F75AAD4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597CF5-2202-F0F7-B3E1-23A45A914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14F24F-FFF9-361A-4B26-6C68474D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86415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8481" y="1174045"/>
            <a:ext cx="10876207" cy="1616569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70"/>
            <a:fld id="{9506FB45-21CA-47B1-A64B-F45332DC2E13}" type="slidenum">
              <a:rPr lang="en-CA">
                <a:solidFill>
                  <a:prstClr val="black"/>
                </a:solidFill>
              </a:rPr>
              <a:pPr defTabSz="609570"/>
              <a:t>4</a:t>
            </a:fld>
            <a:endParaRPr lang="en-CA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361" y="2551008"/>
            <a:ext cx="1877731" cy="38692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4419" y="2748957"/>
            <a:ext cx="1625741" cy="39261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9099" y="2748957"/>
            <a:ext cx="1885860" cy="3540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9456" y="2748957"/>
            <a:ext cx="2024945" cy="41090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07358" y="2790614"/>
            <a:ext cx="2576799" cy="42058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177" y="1202673"/>
            <a:ext cx="3777299" cy="80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181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8471" y="-81568"/>
            <a:ext cx="11328829" cy="1209594"/>
          </a:xfrm>
        </p:spPr>
        <p:txBody>
          <a:bodyPr>
            <a:normAutofit fontScale="90000"/>
          </a:bodyPr>
          <a:lstStyle/>
          <a:p>
            <a:r>
              <a:rPr lang="fr-CA" dirty="0"/>
              <a:t>Responsabilités des gestionnaires de carrières (GC) : ce que nous faisons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074400" y="6356351"/>
            <a:ext cx="685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6F90B8"/>
                </a:solidFill>
              </a:defRPr>
            </a:lvl1pPr>
          </a:lstStyle>
          <a:p>
            <a:r>
              <a:rPr lang="en-CA" altLang="en-US"/>
              <a:t>8</a:t>
            </a:r>
          </a:p>
        </p:txBody>
      </p:sp>
      <p:sp>
        <p:nvSpPr>
          <p:cNvPr id="9" name="Content Placeholder 1"/>
          <p:cNvSpPr>
            <a:spLocks noGrp="1"/>
          </p:cNvSpPr>
          <p:nvPr>
            <p:ph idx="4294967295"/>
          </p:nvPr>
        </p:nvSpPr>
        <p:spPr>
          <a:xfrm>
            <a:off x="413819" y="1988840"/>
            <a:ext cx="11328829" cy="1031923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r>
              <a:rPr lang="fr-CA" sz="9600" b="1" dirty="0"/>
              <a:t>Promotions</a:t>
            </a:r>
          </a:p>
          <a:p>
            <a:r>
              <a:rPr lang="fr-CA" sz="9600" b="1" dirty="0"/>
              <a:t>Affectations</a:t>
            </a:r>
          </a:p>
          <a:p>
            <a:r>
              <a:rPr lang="fr-CA" sz="9600" dirty="0"/>
              <a:t>Données sur le personnel pour les procédures administratives (c.</a:t>
            </a:r>
            <a:r>
              <a:rPr lang="fr-CA" sz="9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‑</a:t>
            </a:r>
            <a:r>
              <a:rPr lang="fr-CA" sz="9600" dirty="0"/>
              <a:t>à</a:t>
            </a:r>
            <a:r>
              <a:rPr lang="fr-CA" sz="9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‑</a:t>
            </a:r>
            <a:r>
              <a:rPr lang="fr-CA" sz="9600" dirty="0"/>
              <a:t>d. libération, maladie, affectation pour motifs personnels, etc.) en utilisant le programme </a:t>
            </a:r>
            <a:r>
              <a:rPr lang="fr-CA" sz="9600" b="1" dirty="0"/>
              <a:t> </a:t>
            </a:r>
            <a:r>
              <a:rPr lang="fr-CA" sz="9600" dirty="0"/>
              <a:t>administratif</a:t>
            </a:r>
            <a:r>
              <a:rPr lang="fr-CA" sz="9600" b="1" dirty="0"/>
              <a:t> </a:t>
            </a:r>
            <a:r>
              <a:rPr lang="fr-CA" sz="9600" dirty="0"/>
              <a:t>électronique. </a:t>
            </a:r>
          </a:p>
          <a:p>
            <a:r>
              <a:rPr lang="fr-CA" sz="9600" dirty="0"/>
              <a:t>Entretiens avec les officiers et les MR et conseils à leur égard.</a:t>
            </a:r>
          </a:p>
          <a:p>
            <a:r>
              <a:rPr lang="fr-CA" sz="9600" dirty="0"/>
              <a:t>Préparation des dossiers pour les comités de sélection/responsables de la relève.</a:t>
            </a:r>
          </a:p>
          <a:p>
            <a:r>
              <a:rPr lang="fr-CA" sz="9600" dirty="0"/>
              <a:t>Soumission des nominations pour les cours de formation professionnelle.</a:t>
            </a:r>
          </a:p>
          <a:p>
            <a:r>
              <a:rPr lang="fr-CA" sz="9600" dirty="0"/>
              <a:t>Maintien des rapports d’appréciation, des systèmes d’information et des fichiers de base de données.</a:t>
            </a:r>
          </a:p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4060594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CYCLE </a:t>
            </a:r>
            <a:r>
              <a:rPr lang="en-CA" dirty="0" err="1"/>
              <a:t>Gestionnaire</a:t>
            </a:r>
            <a:r>
              <a:rPr lang="en-CA" dirty="0"/>
              <a:t> de </a:t>
            </a:r>
            <a:r>
              <a:rPr lang="en-CA" dirty="0" err="1"/>
              <a:t>carrierès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70"/>
            <a:fld id="{9506FB45-21CA-47B1-A64B-F45332DC2E13}" type="slidenum">
              <a:rPr lang="en-CA">
                <a:solidFill>
                  <a:prstClr val="black"/>
                </a:solidFill>
              </a:rPr>
              <a:pPr defTabSz="609570"/>
              <a:t>6</a:t>
            </a:fld>
            <a:endParaRPr lang="en-CA">
              <a:solidFill>
                <a:prstClr val="black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10" y="1237264"/>
            <a:ext cx="10963769" cy="55902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37470" y="1114670"/>
            <a:ext cx="3090167" cy="1651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70"/>
            <a:r>
              <a:rPr lang="en-CA" sz="3733" b="1" dirty="0">
                <a:solidFill>
                  <a:srgbClr val="FF0000"/>
                </a:solidFill>
                <a:latin typeface="Arial" panose="020B0604020202020204"/>
              </a:rPr>
              <a:t>DÉBUT</a:t>
            </a:r>
          </a:p>
          <a:p>
            <a:pPr algn="ctr" defTabSz="609570"/>
            <a:r>
              <a:rPr lang="en-CA" sz="2133" b="1" dirty="0" err="1">
                <a:solidFill>
                  <a:prstClr val="black"/>
                </a:solidFill>
                <a:latin typeface="Arial" panose="020B0604020202020204"/>
              </a:rPr>
              <a:t>Entraînement</a:t>
            </a:r>
            <a:r>
              <a:rPr lang="en-CA" sz="2133" b="1" dirty="0">
                <a:solidFill>
                  <a:prstClr val="black"/>
                </a:solidFill>
                <a:latin typeface="Arial" panose="020B0604020202020204"/>
              </a:rPr>
              <a:t> des GC</a:t>
            </a:r>
          </a:p>
          <a:p>
            <a:pPr algn="ctr" defTabSz="609570"/>
            <a:r>
              <a:rPr lang="en-CA" sz="2133" b="1" dirty="0" err="1">
                <a:solidFill>
                  <a:prstClr val="black"/>
                </a:solidFill>
                <a:latin typeface="Arial" panose="020B0604020202020204"/>
              </a:rPr>
              <a:t>Établir</a:t>
            </a:r>
            <a:r>
              <a:rPr lang="en-CA" sz="2133" b="1" dirty="0">
                <a:solidFill>
                  <a:prstClr val="black"/>
                </a:solidFill>
                <a:latin typeface="Arial" panose="020B0604020202020204"/>
              </a:rPr>
              <a:t> la situation</a:t>
            </a:r>
          </a:p>
          <a:p>
            <a:pPr algn="ctr" defTabSz="609570"/>
            <a:r>
              <a:rPr lang="en-CA" sz="2133" b="1" u="sng" dirty="0" err="1">
                <a:solidFill>
                  <a:prstClr val="black"/>
                </a:solidFill>
                <a:latin typeface="Arial" panose="020B0604020202020204"/>
              </a:rPr>
              <a:t>août</a:t>
            </a:r>
            <a:endParaRPr lang="en-CA" sz="2133" b="1" u="sng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10009" y="2308553"/>
            <a:ext cx="36492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70"/>
            <a:r>
              <a:rPr lang="en-CA" sz="2400" b="1" dirty="0" err="1">
                <a:solidFill>
                  <a:prstClr val="black"/>
                </a:solidFill>
                <a:latin typeface="Arial" panose="020B0604020202020204"/>
              </a:rPr>
              <a:t>Comités</a:t>
            </a:r>
            <a:r>
              <a:rPr lang="en-CA" sz="2400" b="1" dirty="0">
                <a:solidFill>
                  <a:prstClr val="black"/>
                </a:solidFill>
                <a:latin typeface="Arial" panose="020B0604020202020204"/>
              </a:rPr>
              <a:t> de promotions</a:t>
            </a:r>
          </a:p>
          <a:p>
            <a:pPr algn="ctr" defTabSz="609570"/>
            <a:r>
              <a:rPr lang="en-CA" sz="2400" b="1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CA" sz="2400" b="1" dirty="0" err="1">
                <a:solidFill>
                  <a:prstClr val="black"/>
                </a:solidFill>
                <a:latin typeface="Arial" panose="020B0604020202020204"/>
              </a:rPr>
              <a:t>Annuelles</a:t>
            </a:r>
            <a:endParaRPr lang="en-CA" sz="2400" b="1" dirty="0">
              <a:solidFill>
                <a:prstClr val="black"/>
              </a:solidFill>
              <a:latin typeface="Arial" panose="020B0604020202020204"/>
            </a:endParaRPr>
          </a:p>
          <a:p>
            <a:pPr algn="ctr" defTabSz="609570"/>
            <a:r>
              <a:rPr lang="en-CA" sz="2400" b="1" u="sng" dirty="0">
                <a:solidFill>
                  <a:prstClr val="black"/>
                </a:solidFill>
                <a:latin typeface="Arial" panose="020B0604020202020204"/>
              </a:rPr>
              <a:t>sept-</a:t>
            </a:r>
            <a:r>
              <a:rPr lang="en-CA" sz="2400" b="1" u="sng" dirty="0" err="1">
                <a:solidFill>
                  <a:prstClr val="black"/>
                </a:solidFill>
                <a:latin typeface="Arial" panose="020B0604020202020204"/>
              </a:rPr>
              <a:t>nov</a:t>
            </a:r>
            <a:endParaRPr lang="en-CA" sz="2400" b="1" u="sng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85942" y="3970547"/>
            <a:ext cx="2447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70"/>
            <a:r>
              <a:rPr lang="en-CA" sz="2400" b="1" dirty="0">
                <a:solidFill>
                  <a:prstClr val="black"/>
                </a:solidFill>
                <a:latin typeface="Arial" panose="020B0604020202020204"/>
              </a:rPr>
              <a:t>Consultation</a:t>
            </a:r>
          </a:p>
          <a:p>
            <a:pPr algn="ctr" defTabSz="609570"/>
            <a:r>
              <a:rPr lang="en-CA" sz="2400" b="1" u="sng" dirty="0" err="1">
                <a:solidFill>
                  <a:prstClr val="black"/>
                </a:solidFill>
                <a:latin typeface="Arial" panose="020B0604020202020204"/>
              </a:rPr>
              <a:t>oct-dec</a:t>
            </a:r>
            <a:endParaRPr lang="en-CA" sz="2400" b="1" u="sng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94580" y="5196304"/>
            <a:ext cx="31166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70"/>
            <a:r>
              <a:rPr lang="en-CA" sz="2400" b="1" dirty="0">
                <a:solidFill>
                  <a:prstClr val="black"/>
                </a:solidFill>
                <a:latin typeface="Arial" panose="020B0604020202020204"/>
              </a:rPr>
              <a:t>Plan </a:t>
            </a:r>
            <a:r>
              <a:rPr lang="en-CA" sz="2400" b="1" dirty="0" err="1">
                <a:solidFill>
                  <a:prstClr val="black"/>
                </a:solidFill>
                <a:latin typeface="Arial" panose="020B0604020202020204"/>
              </a:rPr>
              <a:t>d’affectation</a:t>
            </a:r>
            <a:endParaRPr lang="en-CA" sz="2400" b="1" dirty="0">
              <a:solidFill>
                <a:prstClr val="black"/>
              </a:solidFill>
              <a:latin typeface="Arial" panose="020B0604020202020204"/>
            </a:endParaRPr>
          </a:p>
          <a:p>
            <a:pPr algn="ctr" defTabSz="609570"/>
            <a:r>
              <a:rPr lang="en-CA" sz="2400" b="1" dirty="0">
                <a:solidFill>
                  <a:prstClr val="black"/>
                </a:solidFill>
                <a:latin typeface="Arial" panose="020B0604020202020204"/>
              </a:rPr>
              <a:t>première </a:t>
            </a:r>
            <a:r>
              <a:rPr lang="en-CA" sz="2400" b="1" dirty="0" err="1">
                <a:solidFill>
                  <a:prstClr val="black"/>
                </a:solidFill>
                <a:latin typeface="Arial" panose="020B0604020202020204"/>
              </a:rPr>
              <a:t>ébauche</a:t>
            </a:r>
            <a:endParaRPr lang="en-CA" sz="2400" b="1" dirty="0">
              <a:solidFill>
                <a:prstClr val="black"/>
              </a:solidFill>
              <a:latin typeface="Arial" panose="020B0604020202020204"/>
            </a:endParaRPr>
          </a:p>
          <a:p>
            <a:pPr algn="ctr" defTabSz="609570"/>
            <a:r>
              <a:rPr lang="en-CA" sz="2400" b="1" u="sng" dirty="0" err="1">
                <a:solidFill>
                  <a:prstClr val="black"/>
                </a:solidFill>
                <a:latin typeface="Arial" panose="020B0604020202020204"/>
              </a:rPr>
              <a:t>nov-dec</a:t>
            </a:r>
            <a:endParaRPr lang="en-CA" sz="2400" b="1" u="sng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52693" y="5242322"/>
            <a:ext cx="30339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70"/>
            <a:r>
              <a:rPr lang="en-CA" sz="2400" b="1" dirty="0" err="1">
                <a:solidFill>
                  <a:prstClr val="black"/>
                </a:solidFill>
                <a:latin typeface="Arial" panose="020B0604020202020204"/>
              </a:rPr>
              <a:t>Entrevues</a:t>
            </a:r>
            <a:r>
              <a:rPr lang="en-CA" sz="2400" b="1" dirty="0">
                <a:solidFill>
                  <a:prstClr val="black"/>
                </a:solidFill>
                <a:latin typeface="Arial" panose="020B0604020202020204"/>
              </a:rPr>
              <a:t> des GC</a:t>
            </a:r>
          </a:p>
          <a:p>
            <a:pPr algn="ctr" defTabSz="609570"/>
            <a:r>
              <a:rPr lang="en-CA" sz="2400" b="1" dirty="0" err="1">
                <a:solidFill>
                  <a:prstClr val="black"/>
                </a:solidFill>
                <a:latin typeface="Arial" panose="020B0604020202020204"/>
              </a:rPr>
              <a:t>Révision</a:t>
            </a:r>
            <a:r>
              <a:rPr lang="en-CA" sz="2400" b="1" dirty="0">
                <a:solidFill>
                  <a:prstClr val="black"/>
                </a:solidFill>
                <a:latin typeface="Arial" panose="020B0604020202020204"/>
              </a:rPr>
              <a:t> du plan </a:t>
            </a:r>
            <a:r>
              <a:rPr lang="en-CA" sz="2400" b="1" dirty="0" err="1">
                <a:solidFill>
                  <a:prstClr val="black"/>
                </a:solidFill>
                <a:latin typeface="Arial" panose="020B0604020202020204"/>
              </a:rPr>
              <a:t>d’affectation</a:t>
            </a:r>
            <a:endParaRPr lang="en-CA" sz="2400" b="1" dirty="0">
              <a:solidFill>
                <a:prstClr val="black"/>
              </a:solidFill>
              <a:latin typeface="Arial" panose="020B0604020202020204"/>
            </a:endParaRPr>
          </a:p>
          <a:p>
            <a:pPr algn="ctr" defTabSz="609570"/>
            <a:r>
              <a:rPr lang="en-CA" sz="2400" b="1" u="sng" dirty="0" err="1">
                <a:solidFill>
                  <a:prstClr val="black"/>
                </a:solidFill>
                <a:latin typeface="Arial" panose="020B0604020202020204"/>
              </a:rPr>
              <a:t>jan-fév</a:t>
            </a:r>
            <a:endParaRPr lang="en-CA" sz="2400" b="1" u="sng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0017" y="4416377"/>
            <a:ext cx="30117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70"/>
            <a:r>
              <a:rPr lang="en-CA" sz="2400" b="1" dirty="0">
                <a:solidFill>
                  <a:prstClr val="black"/>
                </a:solidFill>
                <a:latin typeface="Arial" panose="020B0604020202020204"/>
              </a:rPr>
              <a:t>Début de la </a:t>
            </a:r>
            <a:r>
              <a:rPr lang="en-CA" sz="2400" b="1" dirty="0" err="1">
                <a:solidFill>
                  <a:prstClr val="black"/>
                </a:solidFill>
                <a:latin typeface="Arial" panose="020B0604020202020204"/>
              </a:rPr>
              <a:t>période</a:t>
            </a:r>
            <a:r>
              <a:rPr lang="en-CA" sz="2400" b="1" dirty="0">
                <a:solidFill>
                  <a:prstClr val="black"/>
                </a:solidFill>
                <a:latin typeface="Arial" panose="020B0604020202020204"/>
              </a:rPr>
              <a:t> active des affectations et des promotions</a:t>
            </a:r>
          </a:p>
          <a:p>
            <a:pPr algn="ctr" defTabSz="609570"/>
            <a:r>
              <a:rPr lang="en-CA" sz="2400" b="1" u="sng" dirty="0" err="1">
                <a:solidFill>
                  <a:prstClr val="black"/>
                </a:solidFill>
                <a:latin typeface="Arial" panose="020B0604020202020204"/>
              </a:rPr>
              <a:t>jan</a:t>
            </a:r>
            <a:r>
              <a:rPr lang="en-CA" sz="2400" b="1" u="sng" dirty="0">
                <a:solidFill>
                  <a:prstClr val="black"/>
                </a:solidFill>
                <a:latin typeface="Arial" panose="020B0604020202020204"/>
              </a:rPr>
              <a:t>-mar</a:t>
            </a:r>
          </a:p>
          <a:p>
            <a:pPr algn="ctr" defTabSz="609570"/>
            <a:endParaRPr lang="en-CA" sz="24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7091" y="3171237"/>
            <a:ext cx="2909455" cy="1036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70"/>
            <a:r>
              <a:rPr lang="en-CA" sz="3733" b="1" dirty="0" err="1">
                <a:solidFill>
                  <a:srgbClr val="FF0000"/>
                </a:solidFill>
                <a:latin typeface="Arial" panose="020B0604020202020204"/>
              </a:rPr>
              <a:t>Compléter</a:t>
            </a:r>
            <a:endParaRPr lang="en-CA" sz="3733" b="1" dirty="0">
              <a:solidFill>
                <a:srgbClr val="FF0000"/>
              </a:solidFill>
              <a:latin typeface="Arial" panose="020B0604020202020204"/>
            </a:endParaRPr>
          </a:p>
          <a:p>
            <a:pPr algn="ctr" defTabSz="609570"/>
            <a:r>
              <a:rPr lang="en-CA" sz="2400" dirty="0">
                <a:solidFill>
                  <a:prstClr val="black"/>
                </a:solidFill>
                <a:latin typeface="Arial" panose="020B0604020202020204"/>
              </a:rPr>
              <a:t>mar-</a:t>
            </a:r>
            <a:r>
              <a:rPr lang="en-CA" sz="2400" dirty="0" err="1">
                <a:solidFill>
                  <a:prstClr val="black"/>
                </a:solidFill>
                <a:latin typeface="Arial" panose="020B0604020202020204"/>
              </a:rPr>
              <a:t>avr</a:t>
            </a:r>
            <a:endParaRPr lang="en-CA" sz="24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0407" y="1743807"/>
            <a:ext cx="3405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70"/>
            <a:r>
              <a:rPr lang="en-CA" sz="2400" b="1" dirty="0" err="1">
                <a:solidFill>
                  <a:prstClr val="black"/>
                </a:solidFill>
                <a:latin typeface="Arial" panose="020B0604020202020204"/>
              </a:rPr>
              <a:t>Rattrapage</a:t>
            </a:r>
            <a:r>
              <a:rPr lang="en-CA" sz="2400" b="1" dirty="0">
                <a:solidFill>
                  <a:prstClr val="black"/>
                </a:solidFill>
                <a:latin typeface="Arial" panose="020B0604020202020204"/>
              </a:rPr>
              <a:t> du travail</a:t>
            </a:r>
          </a:p>
          <a:p>
            <a:pPr algn="ctr" defTabSz="609570"/>
            <a:r>
              <a:rPr lang="en-CA" sz="2400" b="1" dirty="0" err="1">
                <a:solidFill>
                  <a:prstClr val="black"/>
                </a:solidFill>
                <a:latin typeface="Arial" panose="020B0604020202020204"/>
              </a:rPr>
              <a:t>mai-juin</a:t>
            </a:r>
            <a:endParaRPr lang="en-CA" sz="2400" b="1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3" name="TextBox 12"/>
          <p:cNvSpPr txBox="1"/>
          <p:nvPr/>
        </p:nvSpPr>
        <p:spPr>
          <a:xfrm rot="19926030">
            <a:off x="2763755" y="3373571"/>
            <a:ext cx="54897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70"/>
            <a:r>
              <a:rPr lang="en-CA" sz="2400" b="1" dirty="0" err="1">
                <a:solidFill>
                  <a:srgbClr val="FF0000"/>
                </a:solidFill>
                <a:latin typeface="Arial" panose="020B0604020202020204"/>
              </a:rPr>
              <a:t>Examen</a:t>
            </a:r>
            <a:r>
              <a:rPr lang="en-CA" sz="2400" b="1" dirty="0">
                <a:solidFill>
                  <a:srgbClr val="FF0000"/>
                </a:solidFill>
                <a:latin typeface="Arial" panose="020B0604020202020204"/>
              </a:rPr>
              <a:t> </a:t>
            </a:r>
            <a:r>
              <a:rPr lang="en-CA" sz="2400" b="1" dirty="0" err="1">
                <a:solidFill>
                  <a:srgbClr val="FF0000"/>
                </a:solidFill>
                <a:latin typeface="Arial" panose="020B0604020202020204"/>
              </a:rPr>
              <a:t>administratif</a:t>
            </a:r>
            <a:r>
              <a:rPr lang="en-CA" sz="2400" b="1" dirty="0">
                <a:solidFill>
                  <a:srgbClr val="FF0000"/>
                </a:solidFill>
                <a:latin typeface="Arial" panose="020B0604020202020204"/>
              </a:rPr>
              <a:t>/EDD</a:t>
            </a:r>
          </a:p>
          <a:p>
            <a:pPr algn="ctr" defTabSz="609570"/>
            <a:r>
              <a:rPr lang="en-CA" sz="2400" b="1" dirty="0">
                <a:solidFill>
                  <a:srgbClr val="FF0000"/>
                </a:solidFill>
                <a:latin typeface="Arial" panose="020B0604020202020204"/>
              </a:rPr>
              <a:t>(</a:t>
            </a:r>
            <a:r>
              <a:rPr lang="en-CA" sz="2400" b="1" dirty="0" err="1">
                <a:solidFill>
                  <a:srgbClr val="FF0000"/>
                </a:solidFill>
                <a:latin typeface="Arial" panose="020B0604020202020204"/>
              </a:rPr>
              <a:t>Statut</a:t>
            </a:r>
            <a:r>
              <a:rPr lang="en-CA" sz="2400" b="1" dirty="0">
                <a:solidFill>
                  <a:srgbClr val="FF0000"/>
                </a:solidFill>
                <a:latin typeface="Arial" panose="020B0604020202020204"/>
              </a:rPr>
              <a:t> </a:t>
            </a:r>
            <a:r>
              <a:rPr lang="en-CA" sz="2400" b="1" dirty="0" err="1">
                <a:solidFill>
                  <a:srgbClr val="FF0000"/>
                </a:solidFill>
                <a:latin typeface="Arial" panose="020B0604020202020204"/>
              </a:rPr>
              <a:t>particulier</a:t>
            </a:r>
            <a:r>
              <a:rPr lang="en-CA" sz="2400" b="1" dirty="0">
                <a:solidFill>
                  <a:srgbClr val="FF0000"/>
                </a:solidFill>
                <a:latin typeface="Arial" panose="020B0604020202020204"/>
              </a:rPr>
              <a:t>, </a:t>
            </a:r>
            <a:r>
              <a:rPr lang="en-CA" sz="2400" b="1" dirty="0" err="1">
                <a:solidFill>
                  <a:srgbClr val="FF0000"/>
                </a:solidFill>
                <a:latin typeface="Arial" panose="020B0604020202020204"/>
              </a:rPr>
              <a:t>déménagement</a:t>
            </a:r>
            <a:r>
              <a:rPr lang="en-CA" sz="2400" b="1" dirty="0">
                <a:solidFill>
                  <a:srgbClr val="FF0000"/>
                </a:solidFill>
                <a:latin typeface="Arial" panose="020B0604020202020204"/>
              </a:rPr>
              <a:t> </a:t>
            </a:r>
            <a:r>
              <a:rPr lang="en-CA" sz="2400" b="1" dirty="0" err="1">
                <a:solidFill>
                  <a:srgbClr val="FF0000"/>
                </a:solidFill>
                <a:latin typeface="Arial" panose="020B0604020202020204"/>
              </a:rPr>
              <a:t>imprévu</a:t>
            </a:r>
            <a:r>
              <a:rPr lang="en-CA" sz="2400" b="1" dirty="0">
                <a:solidFill>
                  <a:srgbClr val="FF0000"/>
                </a:solidFill>
                <a:latin typeface="Arial" panose="020B0604020202020204"/>
              </a:rPr>
              <a:t>, GIDA, etc…)</a:t>
            </a:r>
          </a:p>
        </p:txBody>
      </p:sp>
    </p:spTree>
    <p:extLst>
      <p:ext uri="{BB962C8B-B14F-4D97-AF65-F5344CB8AC3E}">
        <p14:creationId xmlns:p14="http://schemas.microsoft.com/office/powerpoint/2010/main" val="2843780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C1913-2655-EDFE-6FB9-FEDECCB82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Principes régissant la gestion de carrières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1558B-3AD7-18A4-B2FA-B3F07E5F0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fr-CA" altLang="en-US" sz="4267" b="1" dirty="0">
                <a:latin typeface="+mn-lt"/>
                <a:ea typeface="Tahoma" panose="020B0604030504040204" pitchFamily="34" charset="0"/>
              </a:rPr>
              <a:t>Équité		</a:t>
            </a:r>
            <a:r>
              <a:rPr lang="fr-CA" altLang="en-US" sz="4267" dirty="0">
                <a:latin typeface="+mn-lt"/>
                <a:ea typeface="Tahoma" panose="020B0604030504040204" pitchFamily="34" charset="0"/>
              </a:rPr>
              <a:t>Traiter chaque enjeu organisationnel ou personnel de façon objective, impartiale et 		équitable.</a:t>
            </a:r>
          </a:p>
          <a:p>
            <a:pPr>
              <a:spcBef>
                <a:spcPct val="50000"/>
              </a:spcBef>
              <a:buFontTx/>
              <a:buNone/>
              <a:defRPr/>
            </a:pPr>
            <a:r>
              <a:rPr lang="fr-CA" altLang="en-US" sz="4267" b="1" dirty="0">
                <a:latin typeface="+mn-lt"/>
                <a:cs typeface="Times New Roman" pitchFamily="18" charset="0"/>
              </a:rPr>
              <a:t>Transparence	</a:t>
            </a:r>
            <a:r>
              <a:rPr lang="fr-CA" altLang="en-US" sz="4267" dirty="0">
                <a:latin typeface="+mn-lt"/>
                <a:cs typeface="Times New Roman" pitchFamily="18" charset="0"/>
              </a:rPr>
              <a:t>Être déterminé à articuler les justifications et le processus afin d’arriver à une 		décision.  </a:t>
            </a:r>
          </a:p>
          <a:p>
            <a:pPr>
              <a:spcBef>
                <a:spcPct val="50000"/>
              </a:spcBef>
              <a:buFontTx/>
              <a:buNone/>
              <a:defRPr/>
            </a:pPr>
            <a:r>
              <a:rPr lang="fr-CA" altLang="en-US" sz="4267" b="1" dirty="0">
                <a:latin typeface="+mn-lt"/>
                <a:cs typeface="Times New Roman" pitchFamily="18" charset="0"/>
              </a:rPr>
              <a:t>Uniformité	</a:t>
            </a:r>
            <a:r>
              <a:rPr lang="fr-CA" altLang="en-US" sz="4267" dirty="0">
                <a:latin typeface="+mn-lt"/>
                <a:cs typeface="Times New Roman" pitchFamily="18" charset="0"/>
              </a:rPr>
              <a:t>Toujours interpréter et appliquer les règles, les politiques, etc. de la même façon. </a:t>
            </a:r>
          </a:p>
          <a:p>
            <a:pPr>
              <a:spcBef>
                <a:spcPct val="50000"/>
              </a:spcBef>
              <a:buFontTx/>
              <a:buNone/>
              <a:defRPr/>
            </a:pPr>
            <a:r>
              <a:rPr lang="fr-CA" altLang="en-US" sz="4267" b="1" dirty="0">
                <a:latin typeface="+mn-lt"/>
                <a:cs typeface="Times New Roman" pitchFamily="18" charset="0"/>
              </a:rPr>
              <a:t>Souplesse  	</a:t>
            </a:r>
            <a:r>
              <a:rPr lang="fr-CA" altLang="en-US" sz="4267" dirty="0">
                <a:latin typeface="+mn-lt"/>
                <a:cs typeface="Times New Roman" pitchFamily="18" charset="0"/>
              </a:rPr>
              <a:t>Volonté de revoir une décision à la lumière de nouveaux renseignements. *</a:t>
            </a:r>
          </a:p>
          <a:p>
            <a:pPr>
              <a:spcBef>
                <a:spcPct val="50000"/>
              </a:spcBef>
              <a:buFontTx/>
              <a:buNone/>
              <a:defRPr/>
            </a:pPr>
            <a:r>
              <a:rPr lang="fr-CA" altLang="en-US" sz="4267" b="1" dirty="0">
                <a:latin typeface="+mn-lt"/>
                <a:cs typeface="Times New Roman" pitchFamily="18" charset="0"/>
              </a:rPr>
              <a:t>Réceptivité 	</a:t>
            </a:r>
            <a:r>
              <a:rPr lang="fr-CA" altLang="en-US" sz="4267" dirty="0">
                <a:latin typeface="+mn-lt"/>
                <a:cs typeface="Times New Roman" pitchFamily="18" charset="0"/>
              </a:rPr>
              <a:t>Engagement à s’occuper des questions des clients rapidement, avec considération 		et méthode (les clients : tous ceux que nous aidons à atteindre leur but). </a:t>
            </a:r>
          </a:p>
          <a:p>
            <a:pPr>
              <a:spcBef>
                <a:spcPct val="50000"/>
              </a:spcBef>
              <a:buFontTx/>
              <a:buNone/>
              <a:defRPr/>
            </a:pPr>
            <a:r>
              <a:rPr lang="fr-CA" altLang="en-US" sz="4267" b="1" dirty="0">
                <a:latin typeface="+mn-lt"/>
                <a:cs typeface="Times New Roman" pitchFamily="18" charset="0"/>
              </a:rPr>
              <a:t>Innovation  	</a:t>
            </a:r>
            <a:r>
              <a:rPr lang="fr-CA" altLang="en-US" sz="4267" dirty="0">
                <a:latin typeface="+mn-lt"/>
                <a:cs typeface="Times New Roman" pitchFamily="18" charset="0"/>
              </a:rPr>
              <a:t>Analyser les procédures en vigueur et améliorer au besoin les façons de faire les 		choses.</a:t>
            </a:r>
          </a:p>
          <a:p>
            <a:pPr>
              <a:spcBef>
                <a:spcPct val="50000"/>
              </a:spcBef>
              <a:buFontTx/>
              <a:buNone/>
              <a:defRPr/>
            </a:pPr>
            <a:r>
              <a:rPr lang="fr-CA" altLang="en-US" sz="4267" b="1" dirty="0">
                <a:latin typeface="+mn-lt"/>
                <a:cs typeface="Times New Roman" pitchFamily="18" charset="0"/>
              </a:rPr>
              <a:t>Intégrité  		</a:t>
            </a:r>
            <a:r>
              <a:rPr lang="fr-CA" altLang="en-US" sz="4267" dirty="0">
                <a:latin typeface="+mn-lt"/>
                <a:cs typeface="Times New Roman" pitchFamily="18" charset="0"/>
              </a:rPr>
              <a:t>Se comporter conformément à nos principes directeurs.</a:t>
            </a:r>
          </a:p>
          <a:p>
            <a:pPr>
              <a:spcBef>
                <a:spcPct val="50000"/>
              </a:spcBef>
              <a:buFontTx/>
              <a:buNone/>
              <a:defRPr/>
            </a:pPr>
            <a:r>
              <a:rPr lang="fr-CA" altLang="en-US" sz="2400" dirty="0">
                <a:latin typeface="+mn-lt"/>
                <a:cs typeface="Arial"/>
              </a:rPr>
              <a:t>* Remarque : Il ne s’agit pas d’assouplir la politique, mais bien son application, et d’accepter de tenir compte de nouveaux renseignements. </a:t>
            </a:r>
          </a:p>
          <a:p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1F1A5-F9AB-365F-DB23-7485A446D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70"/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B4AA6-F035-69B5-CB8A-68EEF6E74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70"/>
            <a:fld id="{9506FB45-21CA-47B1-A64B-F45332DC2E13}" type="slidenum">
              <a:rPr lang="en-CA">
                <a:solidFill>
                  <a:prstClr val="black"/>
                </a:solidFill>
              </a:rPr>
              <a:pPr defTabSz="609570"/>
              <a:t>7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882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Principes régissant la gestion de carrières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Bonne </a:t>
            </a:r>
            <a:r>
              <a:rPr lang="en-CA" dirty="0" err="1"/>
              <a:t>personne</a:t>
            </a:r>
            <a:endParaRPr lang="en-CA" dirty="0"/>
          </a:p>
          <a:p>
            <a:r>
              <a:rPr lang="en-CA" dirty="0" err="1"/>
              <a:t>Bonnes</a:t>
            </a:r>
            <a:r>
              <a:rPr lang="en-CA" dirty="0"/>
              <a:t> qualifications</a:t>
            </a:r>
          </a:p>
          <a:p>
            <a:r>
              <a:rPr lang="en-CA" dirty="0"/>
              <a:t>Bonne place</a:t>
            </a:r>
          </a:p>
          <a:p>
            <a:r>
              <a:rPr lang="en-CA" dirty="0"/>
              <a:t>Bon moment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6FB45-21CA-47B1-A64B-F45332DC2E13}" type="slidenum">
              <a:rPr lang="en-CA" smtClean="0"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26282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1287"/>
            <a:ext cx="10363200" cy="728133"/>
          </a:xfrm>
        </p:spPr>
        <p:txBody>
          <a:bodyPr>
            <a:noAutofit/>
          </a:bodyPr>
          <a:lstStyle/>
          <a:p>
            <a:r>
              <a:rPr lang="en-CA" sz="3467" dirty="0"/>
              <a:t>Pressions sur la gestion de </a:t>
            </a:r>
            <a:r>
              <a:rPr lang="en-CA" sz="3467" dirty="0" err="1"/>
              <a:t>carrières</a:t>
            </a:r>
            <a:r>
              <a:rPr lang="en-CA" sz="3467" dirty="0"/>
              <a:t> – un </a:t>
            </a:r>
            <a:r>
              <a:rPr lang="en-CA" sz="3467" dirty="0" err="1"/>
              <a:t>exercice</a:t>
            </a:r>
            <a:r>
              <a:rPr lang="en-CA" sz="3467" dirty="0"/>
              <a:t> </a:t>
            </a:r>
            <a:r>
              <a:rPr lang="en-CA" sz="3467" dirty="0" err="1"/>
              <a:t>d’équilibriste</a:t>
            </a:r>
            <a:r>
              <a:rPr lang="en-CA" sz="3467" dirty="0"/>
              <a:t> …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5120" y="1462950"/>
            <a:ext cx="11207609" cy="468723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AA1E-9BF5-49DD-86B6-0179E40D60C7}" type="slidenum">
              <a:rPr lang="en-CA" smtClean="0"/>
              <a:t>9</a:t>
            </a:fld>
            <a:endParaRPr lang="en-CA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3837" y="2167323"/>
            <a:ext cx="755969" cy="6990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2634" y="2167323"/>
            <a:ext cx="755969" cy="6990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2012" y="2013938"/>
            <a:ext cx="3618931" cy="94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68748"/>
      </p:ext>
    </p:extLst>
  </p:cSld>
  <p:clrMapOvr>
    <a:masterClrMapping/>
  </p:clrMapOvr>
</p:sld>
</file>

<file path=ppt/theme/theme1.xml><?xml version="1.0" encoding="utf-8"?>
<a:theme xmlns:a="http://schemas.openxmlformats.org/drawingml/2006/main" name="CMP-DGMC-v9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ND Document" ma:contentTypeID="0x010100010C2ADD635BB5409CEF3A212D7D66C8001A8B4AA1EB9EEC4481D8563369336C17" ma:contentTypeVersion="14" ma:contentTypeDescription="This Content Type applies the default UIC, Unit Name and Parent Org to all documents in the site." ma:contentTypeScope="" ma:versionID="71e2de0384efe514db5bce08534d83cf">
  <xsd:schema xmlns:xsd="http://www.w3.org/2001/XMLSchema" xmlns:xs="http://www.w3.org/2001/XMLSchema" xmlns:p="http://schemas.microsoft.com/office/2006/metadata/properties" xmlns:ns1="http://schemas.microsoft.com/sharepoint/v3" xmlns:ns2="4e4e7067-1b66-4815-83c0-e5717f015141" xmlns:ns3="aa8a929f-e17f-40f1-8382-8c4bec3123f6" xmlns:ns4="1f86be55-5efb-4ba3-a4c9-920e0fb75160" targetNamespace="http://schemas.microsoft.com/office/2006/metadata/properties" ma:root="true" ma:fieldsID="08285cf0514b0705647bf2401d5e5268" ns1:_="" ns2:_="" ns3:_="" ns4:_="">
    <xsd:import namespace="http://schemas.microsoft.com/sharepoint/v3"/>
    <xsd:import namespace="4e4e7067-1b66-4815-83c0-e5717f015141"/>
    <xsd:import namespace="aa8a929f-e17f-40f1-8382-8c4bec3123f6"/>
    <xsd:import namespace="1f86be55-5efb-4ba3-a4c9-920e0fb75160"/>
    <xsd:element name="properties">
      <xsd:complexType>
        <xsd:sequence>
          <xsd:element name="documentManagement">
            <xsd:complexType>
              <xsd:all>
                <xsd:element ref="ns2:UIC"/>
                <xsd:element ref="ns2:Unit_x0020_Name"/>
                <xsd:element ref="ns2:Parent_Org"/>
                <xsd:element ref="ns3:_dlc_DocId" minOccurs="0"/>
                <xsd:element ref="ns3:_dlc_DocIdUrl" minOccurs="0"/>
                <xsd:element ref="ns3:_dlc_DocIdPersistId" minOccurs="0"/>
                <xsd:element ref="ns2:Function" minOccurs="0"/>
                <xsd:element ref="ns1:DocumentSetDescription" minOccurs="0"/>
                <xsd:element ref="ns4:MediaServiceMetadata" minOccurs="0"/>
                <xsd:element ref="ns4:MediaServiceFastMetadata" minOccurs="0"/>
                <xsd:element ref="ns4:MediaServiceSearchProperties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ocumentSetDescription" ma:index="15" nillable="true" ma:displayName="Description" ma:description="A description of the Document Set" ma:internalName="DocumentSetDescription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4e7067-1b66-4815-83c0-e5717f015141" elementFormDefault="qualified">
    <xsd:import namespace="http://schemas.microsoft.com/office/2006/documentManagement/types"/>
    <xsd:import namespace="http://schemas.microsoft.com/office/infopath/2007/PartnerControls"/>
    <xsd:element name="UIC" ma:index="8" ma:displayName="UIC" ma:default="1661" ma:description="UIC" ma:internalName="UIC" ma:readOnly="false">
      <xsd:simpleType>
        <xsd:restriction base="dms:Text">
          <xsd:maxLength value="4"/>
        </xsd:restriction>
      </xsd:simpleType>
    </xsd:element>
    <xsd:element name="Unit_x0020_Name" ma:index="9" ma:displayName="Unit Name" ma:default="RCAF Barker College" ma:description="Unit Name" ma:internalName="Unit_x0020_Name" ma:readOnly="false">
      <xsd:simpleType>
        <xsd:restriction base="dms:Text">
          <xsd:maxLength value="255"/>
        </xsd:restriction>
      </xsd:simpleType>
    </xsd:element>
    <xsd:element name="Parent_Org" ma:index="10" ma:displayName="Parent_Org" ma:default="RCAF" ma:format="Dropdown" ma:internalName="Parent_Org" ma:readOnly="false">
      <xsd:simpleType>
        <xsd:restriction base="dms:Choice">
          <xsd:enumeration value="O365_Admin"/>
          <xsd:enumeration value="CJOC"/>
          <xsd:enumeration value="ADM(RS)"/>
          <xsd:enumeration value="ADM(IE)"/>
          <xsd:enumeration value="ADM(Fin)"/>
          <xsd:enumeration value="ADM(S&amp;T)"/>
          <xsd:enumeration value="ADM(DIA)"/>
          <xsd:enumeration value="ADM(HR Civ)"/>
          <xsd:enumeration value="ADM(IM)"/>
          <xsd:enumeration value="ADM(Mat)"/>
          <xsd:enumeration value="ADM(PA)"/>
          <xsd:enumeration value="ADM(POL)"/>
          <xsd:enumeration value="CANSOFCOM"/>
          <xsd:enumeration value="CFINTCOM"/>
          <xsd:enumeration value="CMJ"/>
          <xsd:enumeration value="MPC"/>
          <xsd:enumeration value="Corp Sec"/>
          <xsd:enumeration value="CFHA"/>
          <xsd:enumeration value="JAG"/>
          <xsd:enumeration value="RCAF"/>
          <xsd:enumeration value="RCN"/>
          <xsd:enumeration value="SJS"/>
          <xsd:enumeration value="VCDS"/>
          <xsd:enumeration value="CA"/>
          <xsd:enumeration value="Ombudsman"/>
        </xsd:restriction>
      </xsd:simpleType>
    </xsd:element>
    <xsd:element name="Function" ma:index="14" nillable="true" ma:displayName="Function" ma:format="Dropdown" ma:internalName="Function">
      <xsd:simpleType>
        <xsd:restriction base="dms:Choice">
          <xsd:enumeration value="Acquisitions-Procurement"/>
          <xsd:enumeration value="Travel and Events"/>
          <xsd:enumeration value="Environment"/>
          <xsd:enumeration value="Finances"/>
          <xsd:enumeration value="Human Resources"/>
          <xsd:enumeration value="Information Management"/>
          <xsd:enumeration value="Information Technology"/>
          <xsd:enumeration value="Management and Oversight"/>
          <xsd:enumeration value="Materiel"/>
          <xsd:enumeration value="Military Personnel"/>
          <xsd:enumeration value="Occupational Health and Safety"/>
          <xsd:enumeration value="Public Affairs"/>
          <xsd:enumeration value="Real Property"/>
          <xsd:enumeration value="Ready Forces"/>
          <xsd:enumeration value="Operations"/>
          <xsd:enumeration value="Communications"/>
          <xsd:enumeration value="Legal Services"/>
          <xsd:enumeration value="Future Force Design"/>
          <xsd:enumeration value="Defence Team"/>
          <xsd:enumeration value="Sustainable Bases Information Technology System &amp; Infrastructure"/>
          <xsd:enumeration value="Procurement of Capabilities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8a929f-e17f-40f1-8382-8c4bec3123f6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86be55-5efb-4ba3-a4c9-920e0fb751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nit_x0020_Name xmlns="4e4e7067-1b66-4815-83c0-e5717f015141">RCAF Barker College</Unit_x0020_Name>
    <DocumentSetDescription xmlns="http://schemas.microsoft.com/sharepoint/v3" xsi:nil="true"/>
    <UIC xmlns="4e4e7067-1b66-4815-83c0-e5717f015141">1661</UIC>
    <Parent_Org xmlns="4e4e7067-1b66-4815-83c0-e5717f015141">RCAF</Parent_Org>
    <Function xmlns="4e4e7067-1b66-4815-83c0-e5717f015141" xsi:nil="true"/>
    <_dlc_DocId xmlns="aa8a929f-e17f-40f1-8382-8c4bec3123f6">R34XM6XYDTFE-1902396871-56</_dlc_DocId>
    <_dlc_DocIdUrl xmlns="aa8a929f-e17f-40f1-8382-8c4bec3123f6">
      <Url>https://018gc.sharepoint.com/sites/ORG-1661-007-000/_layouts/15/DocIdRedir.aspx?ID=R34XM6XYDTFE-1902396871-56</Url>
      <Description>R34XM6XYDTFE-1902396871-56</Description>
    </_dlc_DocIdUrl>
  </documentManagement>
</p:properties>
</file>

<file path=customXml/itemProps1.xml><?xml version="1.0" encoding="utf-8"?>
<ds:datastoreItem xmlns:ds="http://schemas.openxmlformats.org/officeDocument/2006/customXml" ds:itemID="{6F25449F-D471-4807-8FB3-1F1CAEEEB597}"/>
</file>

<file path=customXml/itemProps2.xml><?xml version="1.0" encoding="utf-8"?>
<ds:datastoreItem xmlns:ds="http://schemas.openxmlformats.org/officeDocument/2006/customXml" ds:itemID="{554E3131-669C-4EEB-A52C-557450C57D3D}"/>
</file>

<file path=customXml/itemProps3.xml><?xml version="1.0" encoding="utf-8"?>
<ds:datastoreItem xmlns:ds="http://schemas.openxmlformats.org/officeDocument/2006/customXml" ds:itemID="{820DC55D-0792-460D-8416-BD451CFE4B94}"/>
</file>

<file path=customXml/itemProps4.xml><?xml version="1.0" encoding="utf-8"?>
<ds:datastoreItem xmlns:ds="http://schemas.openxmlformats.org/officeDocument/2006/customXml" ds:itemID="{D814EFA9-50C2-465E-A4FE-4EF11B698800}"/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813</Words>
  <Application>Microsoft Office PowerPoint</Application>
  <PresentationFormat>Widescreen</PresentationFormat>
  <Paragraphs>151</Paragraphs>
  <Slides>16</Slides>
  <Notes>7</Notes>
  <HiddenSlides>2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CMP-DGMC-v9</vt:lpstr>
      <vt:lpstr> </vt:lpstr>
      <vt:lpstr>Intentions</vt:lpstr>
      <vt:lpstr>Agenda</vt:lpstr>
      <vt:lpstr>PowerPoint Presentation</vt:lpstr>
      <vt:lpstr>Responsabilités des gestionnaires de carrières (GC) : ce que nous faisons</vt:lpstr>
      <vt:lpstr>CYCLE Gestionnaire de carrierès</vt:lpstr>
      <vt:lpstr>Principes régissant la gestion de carrières</vt:lpstr>
      <vt:lpstr>Principes régissant la gestion de carrières</vt:lpstr>
      <vt:lpstr>Pressions sur la gestion de carrières – un exercice d’équilibriste …</vt:lpstr>
      <vt:lpstr>Enjeux essentiels liés à la gestion de carrière</vt:lpstr>
      <vt:lpstr> Dotation des FAC Juillet 2024</vt:lpstr>
      <vt:lpstr>Les responsabilites des COs, Aider D Mil C </vt:lpstr>
      <vt:lpstr>Initiatives de retention du DGCM</vt:lpstr>
      <vt:lpstr>Derniers points</vt:lpstr>
      <vt:lpstr>                Points de contacts</vt:lpstr>
      <vt:lpstr>PowerPoint Presentation</vt:lpstr>
    </vt:vector>
  </TitlesOfParts>
  <Company>Department of National Defence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Therrien LCol M@CMP D Mil C@Defence365</dc:creator>
  <cp:lastModifiedBy>Therrien LCol M@CMP D Mil C@Defence365</cp:lastModifiedBy>
  <cp:revision>7</cp:revision>
  <dcterms:created xsi:type="dcterms:W3CDTF">2023-05-17T18:37:53Z</dcterms:created>
  <dcterms:modified xsi:type="dcterms:W3CDTF">2024-09-12T20:22:00Z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e33c1f9-43dd-4e5b-bd09-632e008e075a_Enabled">
    <vt:lpwstr>true</vt:lpwstr>
  </property>
  <property fmtid="{D5CDD505-2E9C-101B-9397-08002B2CF9AE}" pid="3" name="MSIP_Label_3e33c1f9-43dd-4e5b-bd09-632e008e075a_SetDate">
    <vt:lpwstr>2024-09-11T19:30:29Z</vt:lpwstr>
  </property>
  <property fmtid="{D5CDD505-2E9C-101B-9397-08002B2CF9AE}" pid="4" name="MSIP_Label_3e33c1f9-43dd-4e5b-bd09-632e008e075a_Method">
    <vt:lpwstr>Standard</vt:lpwstr>
  </property>
  <property fmtid="{D5CDD505-2E9C-101B-9397-08002B2CF9AE}" pid="5" name="MSIP_Label_3e33c1f9-43dd-4e5b-bd09-632e008e075a_Name">
    <vt:lpwstr>UNCLASSIFIED INTERNAL</vt:lpwstr>
  </property>
  <property fmtid="{D5CDD505-2E9C-101B-9397-08002B2CF9AE}" pid="6" name="MSIP_Label_3e33c1f9-43dd-4e5b-bd09-632e008e075a_SiteId">
    <vt:lpwstr>325b4494-1587-40d5-bb31-8b660b7f1038</vt:lpwstr>
  </property>
  <property fmtid="{D5CDD505-2E9C-101B-9397-08002B2CF9AE}" pid="7" name="MSIP_Label_3e33c1f9-43dd-4e5b-bd09-632e008e075a_ActionId">
    <vt:lpwstr>d257069e-9ba7-47e9-8d87-31ed24df36a3</vt:lpwstr>
  </property>
  <property fmtid="{D5CDD505-2E9C-101B-9397-08002B2CF9AE}" pid="8" name="MSIP_Label_3e33c1f9-43dd-4e5b-bd09-632e008e075a_ContentBits">
    <vt:lpwstr>0</vt:lpwstr>
  </property>
  <property fmtid="{D5CDD505-2E9C-101B-9397-08002B2CF9AE}" pid="9" name="ContentTypeId">
    <vt:lpwstr>0x010100010C2ADD635BB5409CEF3A212D7D66C8001A8B4AA1EB9EEC4481D8563369336C17</vt:lpwstr>
  </property>
  <property fmtid="{D5CDD505-2E9C-101B-9397-08002B2CF9AE}" pid="10" name="_dlc_DocIdItemGuid">
    <vt:lpwstr>61fea69e-5e52-41db-b0c9-0d7eed322f7d</vt:lpwstr>
  </property>
</Properties>
</file>