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7"/>
  </p:notesMasterIdLst>
  <p:sldIdLst>
    <p:sldId id="258" r:id="rId6"/>
    <p:sldId id="2147473814" r:id="rId7"/>
    <p:sldId id="2147473876" r:id="rId8"/>
    <p:sldId id="2147473863" r:id="rId9"/>
    <p:sldId id="359" r:id="rId10"/>
    <p:sldId id="2147473846" r:id="rId11"/>
    <p:sldId id="297" r:id="rId12"/>
    <p:sldId id="2147473860" r:id="rId13"/>
    <p:sldId id="3435" r:id="rId14"/>
    <p:sldId id="2147473851" r:id="rId15"/>
    <p:sldId id="2147473880" r:id="rId16"/>
    <p:sldId id="2147473797" r:id="rId17"/>
    <p:sldId id="2147473882" r:id="rId18"/>
    <p:sldId id="278" r:id="rId19"/>
    <p:sldId id="2147473854" r:id="rId20"/>
    <p:sldId id="2147473883" r:id="rId21"/>
    <p:sldId id="2147473847" r:id="rId22"/>
    <p:sldId id="303" r:id="rId23"/>
    <p:sldId id="2147473861" r:id="rId24"/>
    <p:sldId id="2147473877" r:id="rId25"/>
    <p:sldId id="2147473875" r:id="rId26"/>
    <p:sldId id="295" r:id="rId27"/>
    <p:sldId id="275" r:id="rId28"/>
    <p:sldId id="259" r:id="rId29"/>
    <p:sldId id="765" r:id="rId30"/>
    <p:sldId id="350" r:id="rId31"/>
    <p:sldId id="2147473884" r:id="rId32"/>
    <p:sldId id="764" r:id="rId33"/>
    <p:sldId id="766" r:id="rId34"/>
    <p:sldId id="761" r:id="rId35"/>
    <p:sldId id="296" r:id="rId3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3EF6BE9-9A0A-4035-8F06-EDA26F732FFE}">
          <p14:sldIdLst>
            <p14:sldId id="258"/>
            <p14:sldId id="2147473814"/>
            <p14:sldId id="2147473876"/>
            <p14:sldId id="2147473863"/>
            <p14:sldId id="359"/>
            <p14:sldId id="2147473846"/>
            <p14:sldId id="297"/>
            <p14:sldId id="2147473860"/>
            <p14:sldId id="3435"/>
            <p14:sldId id="2147473851"/>
            <p14:sldId id="2147473880"/>
            <p14:sldId id="2147473797"/>
            <p14:sldId id="2147473882"/>
            <p14:sldId id="278"/>
            <p14:sldId id="2147473854"/>
            <p14:sldId id="2147473883"/>
            <p14:sldId id="2147473847"/>
            <p14:sldId id="303"/>
            <p14:sldId id="2147473861"/>
            <p14:sldId id="2147473877"/>
            <p14:sldId id="2147473875"/>
            <p14:sldId id="295"/>
            <p14:sldId id="275"/>
            <p14:sldId id="259"/>
            <p14:sldId id="765"/>
          </p14:sldIdLst>
        </p14:section>
        <p14:section name="OPTIONAL SLIDES" id="{123B6442-9567-4CB7-9901-9B970C340AF8}">
          <p14:sldIdLst>
            <p14:sldId id="350"/>
            <p14:sldId id="2147473884"/>
            <p14:sldId id="764"/>
            <p14:sldId id="766"/>
            <p14:sldId id="761"/>
            <p14:sldId id="29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EAD605-9C52-16CC-DC23-460EDF62AAE3}" name="Stuart B@CPCC DGCPR@Defence365" initials="BS" userId="S::BILLIE-JO.STUART@ecn.forces.gc.ca::a454b0aa-9e45-45ee-af95-0a32618ee0e4" providerId="AD"/>
  <p188:author id="{AF930129-A2FB-3D18-3031-4E4F46601AEA}" name="Charlene Chubbs" initials="CC" userId="S::ch895876@dal.ca::ac858969-6220-4c0e-9944-2a2af9fbdcab" providerId="AD"/>
  <p188:author id="{1B68E739-81A7-5C46-153D-A4522FBDA486}" name="Lachance NMC@CPCC DGCPR@Defence365" initials="NL" userId="S::Natasha.Lachance@ecn.forces.gc.ca::befba1f2-f0de-44a2-977d-757a08d6aa9b" providerId="AD"/>
  <p188:author id="{1AD2CA41-709D-AA53-A085-2048629AB3FA}" name="Wright B@CPCC DGCPR@Defence365" initials="WD" userId="S::brandi.wright@ecn.forces.gc.ca::b46b0b63-851e-4d73-b07a-ddd2511ce38a" providerId="AD"/>
  <p188:author id="{CA3AF349-71DB-DE80-F35B-D72DE81C7B69}" name="Todd EAW@CPCC DGCPR@Defence365" initials="TD" userId="S::emily.todd@ecn.forces.gc.ca::be0ba560-b17e-43a0-a8dc-1d00160f0405" providerId="AD"/>
  <p188:author id="{1B7D7A7F-5D37-D20A-3C74-5A9FA1D1D46F}" name="Bradley JN@CPCC DGCPR@Defence365" initials="JB" userId="S::JENIFER.BRADLEY@ecn.forces.gc.ca::abbf84c6-91fe-4b85-8500-d1368c0caf2e" providerId="AD"/>
  <p188:author id="{301B5A86-4F06-62A8-8587-C865EB337536}" name="Lachance NMC@CPCC DGCPR@Defence365" initials="LD" userId="S::natasha.lachance@ecn.forces.gc.ca::befba1f2-f0de-44a2-977d-757a08d6aa9b" providerId="AD"/>
  <p188:author id="{B33EE8A0-1380-7792-9273-90154E7FD166}" name="Knox Capt TJ@CPCC DGCPR@Defence365" initials="JK" userId="S::JAMES.KNOX@ecn.forces.gc.ca::d7e8c03c-81cc-4062-8cc9-8e87b8e65047" providerId="AD"/>
  <p188:author id="{61AA5EB1-EC28-CD96-DD03-FB42FE318475}" name="Todd EAW@CPCC DGCPR@Defence365" initials="ET" userId="S::Emily.Todd@ecn.forces.gc.ca::be0ba560-b17e-43a0-a8dc-1d00160f0405" providerId="AD"/>
  <p188:author id="{12B35FC0-742F-1087-5A91-2B2C628EBE15}" name="Stuart B@CPCC DGCPR@Defence365" initials="SD" userId="S::billie-jo.stuart@ecn.forces.gc.ca::a454b0aa-9e45-45ee-af95-0a32618ee0e4" providerId="AD"/>
  <p188:author id="{EB3D53C6-1227-532E-D66A-5472356A3EBA}" name="Ehlers HG@CPCC DGCPR@Defence365" initials="ED" userId="S::heather.ehlers@ecn.forces.gc.ca::a8b68068-86c1-48fc-a831-5c97c1ab5596" providerId="AD"/>
  <p188:author id="{420915D4-D867-C024-F123-1406EB7FD8DB}" name="Whittla EG@CPCC DGCPR@Defence365" initials="WD" userId="S::grant.whittla@ecn.forces.gc.ca::9d927892-7540-4639-aed2-e916b701204e" providerId="AD"/>
  <p188:author id="{4D920ADC-07A2-FE3A-A36C-7E41663BD9C3}" name="Soucie CE@CPCC DGCPR@Defence365" initials="CS" userId="S::Catherine.Soucie@ecn.forces.gc.ca::b118f365-4276-4f25-b3c0-06a3e680b51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7A7A"/>
    <a:srgbClr val="74B8C1"/>
    <a:srgbClr val="CC00FF"/>
    <a:srgbClr val="CC99FF"/>
    <a:srgbClr val="9933FF"/>
    <a:srgbClr val="9966FF"/>
    <a:srgbClr val="0099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99A70C-2B4C-868C-878E-9C0178798DB9}" v="2" dt="2024-09-09T16:10:25.7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44"/>
    </p:cViewPr>
  </p:sorterViewPr>
  <p:notesViewPr>
    <p:cSldViewPr snapToGrid="0">
      <p:cViewPr varScale="1">
        <p:scale>
          <a:sx n="85" d="100"/>
          <a:sy n="85" d="100"/>
        </p:scale>
        <p:origin x="384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8/10/relationships/authors" Target="author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ata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DC4CDE-8D73-4AA1-8BA5-B880B158D758}"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D97E7FD2-D870-4742-8988-E99494D272AD}">
      <dgm:prSet phldrT="[Text]" phldr="0"/>
      <dgm:spPr/>
      <dgm:t>
        <a:bodyPr/>
        <a:lstStyle/>
        <a:p>
          <a:r>
            <a:rPr lang="en-US">
              <a:latin typeface="Arial" panose="020B0604020202020204" pitchFamily="34" charset="0"/>
              <a:cs typeface="Arial" panose="020B0604020202020204" pitchFamily="34" charset="0"/>
            </a:rPr>
            <a:t>L1: Chief Professional Conduct and Culture (CPCC)</a:t>
          </a:r>
        </a:p>
      </dgm:t>
    </dgm:pt>
    <dgm:pt modelId="{CE239606-AA3A-4C41-B8E3-CDB75216FEDD}" type="parTrans" cxnId="{FAFA689D-BD27-4B63-AB83-89FD7D5B8717}">
      <dgm:prSet/>
      <dgm:spPr/>
      <dgm:t>
        <a:bodyPr/>
        <a:lstStyle/>
        <a:p>
          <a:endParaRPr lang="en-CA"/>
        </a:p>
      </dgm:t>
    </dgm:pt>
    <dgm:pt modelId="{F484AC54-8DB6-4E75-831E-B164F7AF33C2}" type="sibTrans" cxnId="{FAFA689D-BD27-4B63-AB83-89FD7D5B8717}">
      <dgm:prSet/>
      <dgm:spPr/>
      <dgm:t>
        <a:bodyPr/>
        <a:lstStyle/>
        <a:p>
          <a:endParaRPr lang="en-CA"/>
        </a:p>
      </dgm:t>
    </dgm:pt>
    <dgm:pt modelId="{B7B47C49-D688-45C4-A4A6-2D88BBB23B3C}">
      <dgm:prSet phldrT="[Text]" phldr="0"/>
      <dgm:spPr/>
      <dgm:t>
        <a:bodyPr/>
        <a:lstStyle/>
        <a:p>
          <a:r>
            <a:rPr lang="en-US">
              <a:latin typeface="Arial"/>
              <a:cs typeface="Arial"/>
            </a:rPr>
            <a:t>L2: Director General, Conflict Solutions and Services (DGCSS)</a:t>
          </a:r>
        </a:p>
      </dgm:t>
    </dgm:pt>
    <dgm:pt modelId="{D78298E6-D626-4930-A17A-C2DB8B02AA7D}" type="parTrans" cxnId="{A1B04AEC-C880-4A5F-BE4A-C486FE84EC45}">
      <dgm:prSet/>
      <dgm:spPr/>
      <dgm:t>
        <a:bodyPr/>
        <a:lstStyle/>
        <a:p>
          <a:endParaRPr lang="en-CA"/>
        </a:p>
      </dgm:t>
    </dgm:pt>
    <dgm:pt modelId="{4CA0E047-47FB-4761-B574-327509F44226}" type="sibTrans" cxnId="{A1B04AEC-C880-4A5F-BE4A-C486FE84EC45}">
      <dgm:prSet/>
      <dgm:spPr/>
      <dgm:t>
        <a:bodyPr/>
        <a:lstStyle/>
        <a:p>
          <a:endParaRPr lang="en-CA"/>
        </a:p>
      </dgm:t>
    </dgm:pt>
    <dgm:pt modelId="{2D6A2582-8E74-4557-B3FA-7BDB0EDBC2E5}">
      <dgm:prSet phldrT="[Text]" phldr="0"/>
      <dgm:spPr/>
      <dgm:t>
        <a:bodyPr/>
        <a:lstStyle/>
        <a:p>
          <a:r>
            <a:rPr lang="en-US">
              <a:latin typeface="Arial"/>
              <a:cs typeface="Arial"/>
            </a:rPr>
            <a:t>L3: Director Service Delivery (DSD)</a:t>
          </a:r>
        </a:p>
      </dgm:t>
    </dgm:pt>
    <dgm:pt modelId="{6875AEBD-04C9-4716-B3A3-A61CC224C27B}" type="parTrans" cxnId="{24E0B6AC-B7BE-4B19-9CB9-52FCBF771055}">
      <dgm:prSet/>
      <dgm:spPr/>
      <dgm:t>
        <a:bodyPr/>
        <a:lstStyle/>
        <a:p>
          <a:endParaRPr lang="en-CA"/>
        </a:p>
      </dgm:t>
    </dgm:pt>
    <dgm:pt modelId="{E3A77DA0-97DD-46F5-A355-238D17E4617C}" type="sibTrans" cxnId="{24E0B6AC-B7BE-4B19-9CB9-52FCBF771055}">
      <dgm:prSet/>
      <dgm:spPr/>
      <dgm:t>
        <a:bodyPr/>
        <a:lstStyle/>
        <a:p>
          <a:endParaRPr lang="en-CA"/>
        </a:p>
      </dgm:t>
    </dgm:pt>
    <dgm:pt modelId="{05D0DAB6-5EBF-4B35-8EC2-BDDBBC8B6BFD}">
      <dgm:prSet phldr="0"/>
      <dgm:spPr/>
      <dgm:t>
        <a:bodyPr/>
        <a:lstStyle/>
        <a:p>
          <a:r>
            <a:rPr lang="en-US">
              <a:latin typeface="Arial"/>
              <a:cs typeface="Arial"/>
            </a:rPr>
            <a:t>L4/L5: Conflict and Complaint Management Services (CCMS)</a:t>
          </a:r>
        </a:p>
      </dgm:t>
    </dgm:pt>
    <dgm:pt modelId="{96503D22-DFCE-4A3B-AFBE-B7D8AF637EDC}" type="parTrans" cxnId="{C474BEDD-E242-442D-BCCA-610CD903050E}">
      <dgm:prSet/>
      <dgm:spPr/>
      <dgm:t>
        <a:bodyPr/>
        <a:lstStyle/>
        <a:p>
          <a:endParaRPr lang="en-CA"/>
        </a:p>
      </dgm:t>
    </dgm:pt>
    <dgm:pt modelId="{92FE9EC4-B716-47E4-B379-E50D40D94596}" type="sibTrans" cxnId="{C474BEDD-E242-442D-BCCA-610CD903050E}">
      <dgm:prSet/>
      <dgm:spPr/>
      <dgm:t>
        <a:bodyPr/>
        <a:lstStyle/>
        <a:p>
          <a:endParaRPr lang="en-CA"/>
        </a:p>
      </dgm:t>
    </dgm:pt>
    <dgm:pt modelId="{096E72EB-E710-4333-A23E-CD88AF7BBE8E}" type="pres">
      <dgm:prSet presAssocID="{05DC4CDE-8D73-4AA1-8BA5-B880B158D758}" presName="CompostProcess" presStyleCnt="0">
        <dgm:presLayoutVars>
          <dgm:dir/>
          <dgm:resizeHandles val="exact"/>
        </dgm:presLayoutVars>
      </dgm:prSet>
      <dgm:spPr/>
    </dgm:pt>
    <dgm:pt modelId="{91DE0D81-6F90-4626-A135-85AAE65FA402}" type="pres">
      <dgm:prSet presAssocID="{05DC4CDE-8D73-4AA1-8BA5-B880B158D758}" presName="arrow" presStyleLbl="bgShp" presStyleIdx="0" presStyleCnt="1"/>
      <dgm:spPr/>
    </dgm:pt>
    <dgm:pt modelId="{7AEBBCF1-355F-4D59-9A9F-6B6183E9E16D}" type="pres">
      <dgm:prSet presAssocID="{05DC4CDE-8D73-4AA1-8BA5-B880B158D758}" presName="linearProcess" presStyleCnt="0"/>
      <dgm:spPr/>
    </dgm:pt>
    <dgm:pt modelId="{582A5DF3-9B30-45C3-BADA-F0EE18FB9227}" type="pres">
      <dgm:prSet presAssocID="{D97E7FD2-D870-4742-8988-E99494D272AD}" presName="textNode" presStyleLbl="node1" presStyleIdx="0" presStyleCnt="4">
        <dgm:presLayoutVars>
          <dgm:bulletEnabled val="1"/>
        </dgm:presLayoutVars>
      </dgm:prSet>
      <dgm:spPr/>
    </dgm:pt>
    <dgm:pt modelId="{BDE58F40-62FF-47B3-9EF2-B92C6D004C76}" type="pres">
      <dgm:prSet presAssocID="{F484AC54-8DB6-4E75-831E-B164F7AF33C2}" presName="sibTrans" presStyleCnt="0"/>
      <dgm:spPr/>
    </dgm:pt>
    <dgm:pt modelId="{AEA2061A-A4FB-4386-BDE1-E7EC4D6D651C}" type="pres">
      <dgm:prSet presAssocID="{B7B47C49-D688-45C4-A4A6-2D88BBB23B3C}" presName="textNode" presStyleLbl="node1" presStyleIdx="1" presStyleCnt="4">
        <dgm:presLayoutVars>
          <dgm:bulletEnabled val="1"/>
        </dgm:presLayoutVars>
      </dgm:prSet>
      <dgm:spPr/>
    </dgm:pt>
    <dgm:pt modelId="{C2CCC3E6-7933-44B9-93A5-CFDE21E5E39A}" type="pres">
      <dgm:prSet presAssocID="{4CA0E047-47FB-4761-B574-327509F44226}" presName="sibTrans" presStyleCnt="0"/>
      <dgm:spPr/>
    </dgm:pt>
    <dgm:pt modelId="{412D1031-D4F2-4126-B598-EFC1AF92E6F3}" type="pres">
      <dgm:prSet presAssocID="{2D6A2582-8E74-4557-B3FA-7BDB0EDBC2E5}" presName="textNode" presStyleLbl="node1" presStyleIdx="2" presStyleCnt="4">
        <dgm:presLayoutVars>
          <dgm:bulletEnabled val="1"/>
        </dgm:presLayoutVars>
      </dgm:prSet>
      <dgm:spPr/>
    </dgm:pt>
    <dgm:pt modelId="{B4C59444-7A13-4DE5-B96B-AD29B0ED91A7}" type="pres">
      <dgm:prSet presAssocID="{E3A77DA0-97DD-46F5-A355-238D17E4617C}" presName="sibTrans" presStyleCnt="0"/>
      <dgm:spPr/>
    </dgm:pt>
    <dgm:pt modelId="{598C6EE6-A36D-4058-9C71-B442B147F8D8}" type="pres">
      <dgm:prSet presAssocID="{05D0DAB6-5EBF-4B35-8EC2-BDDBBC8B6BFD}" presName="textNode" presStyleLbl="node1" presStyleIdx="3" presStyleCnt="4">
        <dgm:presLayoutVars>
          <dgm:bulletEnabled val="1"/>
        </dgm:presLayoutVars>
      </dgm:prSet>
      <dgm:spPr/>
    </dgm:pt>
  </dgm:ptLst>
  <dgm:cxnLst>
    <dgm:cxn modelId="{E64C530C-806B-4BA6-B920-F4E6244BEBE8}" type="presOf" srcId="{D97E7FD2-D870-4742-8988-E99494D272AD}" destId="{582A5DF3-9B30-45C3-BADA-F0EE18FB9227}" srcOrd="0" destOrd="0" presId="urn:microsoft.com/office/officeart/2005/8/layout/hProcess9"/>
    <dgm:cxn modelId="{41032B6B-4905-4941-9BB7-D76FF8E16CF2}" type="presOf" srcId="{05DC4CDE-8D73-4AA1-8BA5-B880B158D758}" destId="{096E72EB-E710-4333-A23E-CD88AF7BBE8E}" srcOrd="0" destOrd="0" presId="urn:microsoft.com/office/officeart/2005/8/layout/hProcess9"/>
    <dgm:cxn modelId="{CDF16188-3B42-4DF2-BBF5-0BFCAE88F6C4}" type="presOf" srcId="{B7B47C49-D688-45C4-A4A6-2D88BBB23B3C}" destId="{AEA2061A-A4FB-4386-BDE1-E7EC4D6D651C}" srcOrd="0" destOrd="0" presId="urn:microsoft.com/office/officeart/2005/8/layout/hProcess9"/>
    <dgm:cxn modelId="{FAFA689D-BD27-4B63-AB83-89FD7D5B8717}" srcId="{05DC4CDE-8D73-4AA1-8BA5-B880B158D758}" destId="{D97E7FD2-D870-4742-8988-E99494D272AD}" srcOrd="0" destOrd="0" parTransId="{CE239606-AA3A-4C41-B8E3-CDB75216FEDD}" sibTransId="{F484AC54-8DB6-4E75-831E-B164F7AF33C2}"/>
    <dgm:cxn modelId="{197880A0-9B88-49FA-9445-E7252F6A5FAF}" type="presOf" srcId="{05D0DAB6-5EBF-4B35-8EC2-BDDBBC8B6BFD}" destId="{598C6EE6-A36D-4058-9C71-B442B147F8D8}" srcOrd="0" destOrd="0" presId="urn:microsoft.com/office/officeart/2005/8/layout/hProcess9"/>
    <dgm:cxn modelId="{24E0B6AC-B7BE-4B19-9CB9-52FCBF771055}" srcId="{05DC4CDE-8D73-4AA1-8BA5-B880B158D758}" destId="{2D6A2582-8E74-4557-B3FA-7BDB0EDBC2E5}" srcOrd="2" destOrd="0" parTransId="{6875AEBD-04C9-4716-B3A3-A61CC224C27B}" sibTransId="{E3A77DA0-97DD-46F5-A355-238D17E4617C}"/>
    <dgm:cxn modelId="{86BCE1CD-5959-400F-AEF2-BE40CC59B001}" type="presOf" srcId="{2D6A2582-8E74-4557-B3FA-7BDB0EDBC2E5}" destId="{412D1031-D4F2-4126-B598-EFC1AF92E6F3}" srcOrd="0" destOrd="0" presId="urn:microsoft.com/office/officeart/2005/8/layout/hProcess9"/>
    <dgm:cxn modelId="{C474BEDD-E242-442D-BCCA-610CD903050E}" srcId="{05DC4CDE-8D73-4AA1-8BA5-B880B158D758}" destId="{05D0DAB6-5EBF-4B35-8EC2-BDDBBC8B6BFD}" srcOrd="3" destOrd="0" parTransId="{96503D22-DFCE-4A3B-AFBE-B7D8AF637EDC}" sibTransId="{92FE9EC4-B716-47E4-B379-E50D40D94596}"/>
    <dgm:cxn modelId="{A1B04AEC-C880-4A5F-BE4A-C486FE84EC45}" srcId="{05DC4CDE-8D73-4AA1-8BA5-B880B158D758}" destId="{B7B47C49-D688-45C4-A4A6-2D88BBB23B3C}" srcOrd="1" destOrd="0" parTransId="{D78298E6-D626-4930-A17A-C2DB8B02AA7D}" sibTransId="{4CA0E047-47FB-4761-B574-327509F44226}"/>
    <dgm:cxn modelId="{BB7C9AEE-AE79-4AF4-B403-4036FA2DDC82}" type="presParOf" srcId="{096E72EB-E710-4333-A23E-CD88AF7BBE8E}" destId="{91DE0D81-6F90-4626-A135-85AAE65FA402}" srcOrd="0" destOrd="0" presId="urn:microsoft.com/office/officeart/2005/8/layout/hProcess9"/>
    <dgm:cxn modelId="{E05AA3D2-FE14-4C6A-B4E0-D595D79EA7F9}" type="presParOf" srcId="{096E72EB-E710-4333-A23E-CD88AF7BBE8E}" destId="{7AEBBCF1-355F-4D59-9A9F-6B6183E9E16D}" srcOrd="1" destOrd="0" presId="urn:microsoft.com/office/officeart/2005/8/layout/hProcess9"/>
    <dgm:cxn modelId="{C8F07854-E6BF-4845-941D-DD8B65850BB6}" type="presParOf" srcId="{7AEBBCF1-355F-4D59-9A9F-6B6183E9E16D}" destId="{582A5DF3-9B30-45C3-BADA-F0EE18FB9227}" srcOrd="0" destOrd="0" presId="urn:microsoft.com/office/officeart/2005/8/layout/hProcess9"/>
    <dgm:cxn modelId="{939751DC-4763-4E70-9D27-3357271F581D}" type="presParOf" srcId="{7AEBBCF1-355F-4D59-9A9F-6B6183E9E16D}" destId="{BDE58F40-62FF-47B3-9EF2-B92C6D004C76}" srcOrd="1" destOrd="0" presId="urn:microsoft.com/office/officeart/2005/8/layout/hProcess9"/>
    <dgm:cxn modelId="{A644EC40-A5E3-4AA5-BBB8-941FA33CFC35}" type="presParOf" srcId="{7AEBBCF1-355F-4D59-9A9F-6B6183E9E16D}" destId="{AEA2061A-A4FB-4386-BDE1-E7EC4D6D651C}" srcOrd="2" destOrd="0" presId="urn:microsoft.com/office/officeart/2005/8/layout/hProcess9"/>
    <dgm:cxn modelId="{83D3AFC1-0AD9-48B9-AD6D-518876D48769}" type="presParOf" srcId="{7AEBBCF1-355F-4D59-9A9F-6B6183E9E16D}" destId="{C2CCC3E6-7933-44B9-93A5-CFDE21E5E39A}" srcOrd="3" destOrd="0" presId="urn:microsoft.com/office/officeart/2005/8/layout/hProcess9"/>
    <dgm:cxn modelId="{AC9531B2-31D8-49CC-93AA-9EA19E22337D}" type="presParOf" srcId="{7AEBBCF1-355F-4D59-9A9F-6B6183E9E16D}" destId="{412D1031-D4F2-4126-B598-EFC1AF92E6F3}" srcOrd="4" destOrd="0" presId="urn:microsoft.com/office/officeart/2005/8/layout/hProcess9"/>
    <dgm:cxn modelId="{B64D05EA-44FB-46E3-BE3E-5BF30CE43831}" type="presParOf" srcId="{7AEBBCF1-355F-4D59-9A9F-6B6183E9E16D}" destId="{B4C59444-7A13-4DE5-B96B-AD29B0ED91A7}" srcOrd="5" destOrd="0" presId="urn:microsoft.com/office/officeart/2005/8/layout/hProcess9"/>
    <dgm:cxn modelId="{E13C64FC-2A2C-42DE-B2A2-D3DF00AF5A5B}" type="presParOf" srcId="{7AEBBCF1-355F-4D59-9A9F-6B6183E9E16D}" destId="{598C6EE6-A36D-4058-9C71-B442B147F8D8}"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DA4395-4097-0047-8149-BF1C542022BA}" type="doc">
      <dgm:prSet loTypeId="urn:microsoft.com/office/officeart/2008/layout/TitlePictureLineup" loCatId="picture" qsTypeId="urn:microsoft.com/office/officeart/2005/8/quickstyle/simple1" qsCatId="simple" csTypeId="urn:microsoft.com/office/officeart/2005/8/colors/accent2_3" csCatId="accent2" phldr="1"/>
      <dgm:spPr/>
      <dgm:t>
        <a:bodyPr/>
        <a:lstStyle/>
        <a:p>
          <a:endParaRPr lang="en-US"/>
        </a:p>
      </dgm:t>
    </dgm:pt>
    <dgm:pt modelId="{8D7B6B60-B699-0146-BBA2-113C6742DDBB}">
      <dgm:prSet phldrT="[Text]"/>
      <dgm:spPr>
        <a:solidFill>
          <a:srgbClr val="277A7A"/>
        </a:solidFill>
      </dgm:spPr>
      <dgm:t>
        <a:bodyPr/>
        <a:lstStyle/>
        <a:p>
          <a:r>
            <a:rPr lang="en-US">
              <a:latin typeface="Arial"/>
              <a:cs typeface="Arial"/>
            </a:rPr>
            <a:t>Financial</a:t>
          </a:r>
        </a:p>
      </dgm:t>
    </dgm:pt>
    <dgm:pt modelId="{4DD753DA-A409-C446-B494-DE4A292E5D33}" type="parTrans" cxnId="{5FDC9C94-ACB2-AA47-A49A-BDC66CAB22F1}">
      <dgm:prSet/>
      <dgm:spPr/>
      <dgm:t>
        <a:bodyPr/>
        <a:lstStyle/>
        <a:p>
          <a:endParaRPr lang="en-US"/>
        </a:p>
      </dgm:t>
    </dgm:pt>
    <dgm:pt modelId="{D621D1D2-7024-E74E-A4D6-29F57DBB3B40}" type="sibTrans" cxnId="{5FDC9C94-ACB2-AA47-A49A-BDC66CAB22F1}">
      <dgm:prSet/>
      <dgm:spPr/>
      <dgm:t>
        <a:bodyPr/>
        <a:lstStyle/>
        <a:p>
          <a:endParaRPr lang="en-US"/>
        </a:p>
      </dgm:t>
    </dgm:pt>
    <dgm:pt modelId="{24CA3FF2-7F3D-184F-BAD5-8486CA88F8F3}">
      <dgm:prSet phldrT="[Text]" custT="1"/>
      <dgm:spPr/>
      <dgm:t>
        <a:bodyPr/>
        <a:lstStyle/>
        <a:p>
          <a:pPr>
            <a:buFont typeface="Arial" panose="020B0604020202020204" pitchFamily="34" charset="0"/>
            <a:buNone/>
          </a:pPr>
          <a:r>
            <a:rPr lang="en-US" sz="1100">
              <a:latin typeface="Arial"/>
              <a:cs typeface="Arial"/>
            </a:rPr>
            <a:t>Absenteeism</a:t>
          </a:r>
          <a:endParaRPr lang="en-US" sz="1100"/>
        </a:p>
      </dgm:t>
    </dgm:pt>
    <dgm:pt modelId="{6C48E6C3-9641-AF44-AB1F-8A635AE1BC0E}" type="parTrans" cxnId="{BD12E241-330D-1441-B49F-30C8E139EA8E}">
      <dgm:prSet/>
      <dgm:spPr/>
      <dgm:t>
        <a:bodyPr/>
        <a:lstStyle/>
        <a:p>
          <a:endParaRPr lang="en-US"/>
        </a:p>
      </dgm:t>
    </dgm:pt>
    <dgm:pt modelId="{4E94DADD-6F14-584A-B9F5-E4C178A81C4B}" type="sibTrans" cxnId="{BD12E241-330D-1441-B49F-30C8E139EA8E}">
      <dgm:prSet/>
      <dgm:spPr/>
      <dgm:t>
        <a:bodyPr/>
        <a:lstStyle/>
        <a:p>
          <a:endParaRPr lang="en-US"/>
        </a:p>
      </dgm:t>
    </dgm:pt>
    <dgm:pt modelId="{F93DB589-9D73-994A-9DB3-64A7B13B1CF0}">
      <dgm:prSet phldrT="[Text]"/>
      <dgm:spPr>
        <a:solidFill>
          <a:srgbClr val="74B8C1"/>
        </a:solidFill>
      </dgm:spPr>
      <dgm:t>
        <a:bodyPr/>
        <a:lstStyle/>
        <a:p>
          <a:r>
            <a:rPr lang="en-US">
              <a:latin typeface="Arial"/>
              <a:cs typeface="Arial"/>
            </a:rPr>
            <a:t>Physical</a:t>
          </a:r>
        </a:p>
      </dgm:t>
    </dgm:pt>
    <dgm:pt modelId="{960A6830-2B0A-154E-BDCC-006BBBBCBA8F}" type="parTrans" cxnId="{09097C5F-C098-7D40-9BAD-E68437B737FA}">
      <dgm:prSet/>
      <dgm:spPr/>
      <dgm:t>
        <a:bodyPr/>
        <a:lstStyle/>
        <a:p>
          <a:endParaRPr lang="en-US"/>
        </a:p>
      </dgm:t>
    </dgm:pt>
    <dgm:pt modelId="{E7AB304F-000D-074E-92A8-26F836CB535B}" type="sibTrans" cxnId="{09097C5F-C098-7D40-9BAD-E68437B737FA}">
      <dgm:prSet/>
      <dgm:spPr/>
      <dgm:t>
        <a:bodyPr/>
        <a:lstStyle/>
        <a:p>
          <a:endParaRPr lang="en-US"/>
        </a:p>
      </dgm:t>
    </dgm:pt>
    <dgm:pt modelId="{39F2E293-D036-284A-88BA-2027E96B9402}">
      <dgm:prSet phldrT="[Text]"/>
      <dgm:spPr/>
      <dgm:t>
        <a:bodyPr/>
        <a:lstStyle/>
        <a:p>
          <a:r>
            <a:rPr lang="en-US">
              <a:latin typeface="Arial"/>
              <a:cs typeface="Arial"/>
            </a:rPr>
            <a:t>Health Problems</a:t>
          </a:r>
        </a:p>
      </dgm:t>
    </dgm:pt>
    <dgm:pt modelId="{FAB4A282-D999-A64D-A438-A4CB328BBCEE}" type="parTrans" cxnId="{34E7006D-5E7E-A44C-9B86-93F840133585}">
      <dgm:prSet/>
      <dgm:spPr/>
      <dgm:t>
        <a:bodyPr/>
        <a:lstStyle/>
        <a:p>
          <a:endParaRPr lang="en-US"/>
        </a:p>
      </dgm:t>
    </dgm:pt>
    <dgm:pt modelId="{A9F62DE2-96BF-E64A-95EB-2CC4BAA5E1E8}" type="sibTrans" cxnId="{34E7006D-5E7E-A44C-9B86-93F840133585}">
      <dgm:prSet/>
      <dgm:spPr/>
      <dgm:t>
        <a:bodyPr/>
        <a:lstStyle/>
        <a:p>
          <a:endParaRPr lang="en-US"/>
        </a:p>
      </dgm:t>
    </dgm:pt>
    <dgm:pt modelId="{2643EE18-9D2F-014B-985D-A0B5DF25DBC8}">
      <dgm:prSet phldrT="[Text]"/>
      <dgm:spPr/>
      <dgm:t>
        <a:bodyPr/>
        <a:lstStyle/>
        <a:p>
          <a:r>
            <a:rPr lang="en-US">
              <a:latin typeface="Arial"/>
              <a:cs typeface="Arial"/>
            </a:rPr>
            <a:t>Increased Risk of Occupational Injuries</a:t>
          </a:r>
        </a:p>
      </dgm:t>
    </dgm:pt>
    <dgm:pt modelId="{C9A28DA9-5595-E347-A0B9-6F733B36F754}" type="parTrans" cxnId="{367A8331-9D91-8641-BD8C-A1190002E409}">
      <dgm:prSet/>
      <dgm:spPr/>
      <dgm:t>
        <a:bodyPr/>
        <a:lstStyle/>
        <a:p>
          <a:endParaRPr lang="en-US"/>
        </a:p>
      </dgm:t>
    </dgm:pt>
    <dgm:pt modelId="{97D103B4-D8EE-7147-AF37-3C1D51572E7A}" type="sibTrans" cxnId="{367A8331-9D91-8641-BD8C-A1190002E409}">
      <dgm:prSet/>
      <dgm:spPr/>
      <dgm:t>
        <a:bodyPr/>
        <a:lstStyle/>
        <a:p>
          <a:endParaRPr lang="en-US"/>
        </a:p>
      </dgm:t>
    </dgm:pt>
    <dgm:pt modelId="{093C89C7-1AA9-E545-A30A-3904DF1915E9}">
      <dgm:prSet phldrT="[Text]"/>
      <dgm:spPr>
        <a:solidFill>
          <a:srgbClr val="277A7A"/>
        </a:solidFill>
        <a:ln>
          <a:solidFill>
            <a:srgbClr val="7FB5BC"/>
          </a:solidFill>
        </a:ln>
      </dgm:spPr>
      <dgm:t>
        <a:bodyPr/>
        <a:lstStyle/>
        <a:p>
          <a:r>
            <a:rPr lang="en-US">
              <a:latin typeface="Arial"/>
              <a:cs typeface="Arial"/>
            </a:rPr>
            <a:t>Psychological</a:t>
          </a:r>
        </a:p>
      </dgm:t>
    </dgm:pt>
    <dgm:pt modelId="{F0EC4A02-93DE-0C4A-9CD1-2AB8B76C74A1}" type="parTrans" cxnId="{F2688884-B24F-FB4F-8666-63BA4F091C39}">
      <dgm:prSet/>
      <dgm:spPr/>
      <dgm:t>
        <a:bodyPr/>
        <a:lstStyle/>
        <a:p>
          <a:endParaRPr lang="en-US"/>
        </a:p>
      </dgm:t>
    </dgm:pt>
    <dgm:pt modelId="{577DF05C-873A-5F48-8A28-10ACC54C72B6}" type="sibTrans" cxnId="{F2688884-B24F-FB4F-8666-63BA4F091C39}">
      <dgm:prSet/>
      <dgm:spPr/>
      <dgm:t>
        <a:bodyPr/>
        <a:lstStyle/>
        <a:p>
          <a:endParaRPr lang="en-US"/>
        </a:p>
      </dgm:t>
    </dgm:pt>
    <dgm:pt modelId="{D6FDC300-F4C6-4A48-9D1A-D96E1AEF15A3}">
      <dgm:prSet phldrT="[Text]"/>
      <dgm:spPr/>
      <dgm:t>
        <a:bodyPr/>
        <a:lstStyle/>
        <a:p>
          <a:r>
            <a:rPr lang="en-US">
              <a:latin typeface="Arial"/>
              <a:cs typeface="Arial"/>
            </a:rPr>
            <a:t>Depression</a:t>
          </a:r>
        </a:p>
      </dgm:t>
    </dgm:pt>
    <dgm:pt modelId="{6408BE2E-55D5-C340-94D8-0640CD777CBA}" type="parTrans" cxnId="{11DCEC2E-64AD-1248-9DEE-CF88344C3A9B}">
      <dgm:prSet/>
      <dgm:spPr/>
      <dgm:t>
        <a:bodyPr/>
        <a:lstStyle/>
        <a:p>
          <a:endParaRPr lang="en-US"/>
        </a:p>
      </dgm:t>
    </dgm:pt>
    <dgm:pt modelId="{06D8073D-D86D-B941-8C27-3737EB8AFD44}" type="sibTrans" cxnId="{11DCEC2E-64AD-1248-9DEE-CF88344C3A9B}">
      <dgm:prSet/>
      <dgm:spPr/>
      <dgm:t>
        <a:bodyPr/>
        <a:lstStyle/>
        <a:p>
          <a:endParaRPr lang="en-US"/>
        </a:p>
      </dgm:t>
    </dgm:pt>
    <dgm:pt modelId="{5A5BE06F-1FB5-9747-A670-C8510C2F6FB7}">
      <dgm:prSet phldrT="[Text]"/>
      <dgm:spPr>
        <a:solidFill>
          <a:srgbClr val="74B8C1">
            <a:alpha val="80000"/>
          </a:srgbClr>
        </a:solidFill>
        <a:ln>
          <a:solidFill>
            <a:srgbClr val="7AB1B9">
              <a:alpha val="80000"/>
            </a:srgbClr>
          </a:solidFill>
        </a:ln>
      </dgm:spPr>
      <dgm:t>
        <a:bodyPr/>
        <a:lstStyle/>
        <a:p>
          <a:r>
            <a:rPr lang="en-US"/>
            <a:t>Relational</a:t>
          </a:r>
        </a:p>
      </dgm:t>
    </dgm:pt>
    <dgm:pt modelId="{1B9D5E62-3B5F-E947-8987-1E271B5C2D9C}" type="parTrans" cxnId="{D2324897-EA29-AD43-8D69-BA187D8F3373}">
      <dgm:prSet/>
      <dgm:spPr/>
      <dgm:t>
        <a:bodyPr/>
        <a:lstStyle/>
        <a:p>
          <a:endParaRPr lang="en-US"/>
        </a:p>
      </dgm:t>
    </dgm:pt>
    <dgm:pt modelId="{50821298-9C88-3E45-9DBC-5F7A8F5F5E7A}" type="sibTrans" cxnId="{D2324897-EA29-AD43-8D69-BA187D8F3373}">
      <dgm:prSet/>
      <dgm:spPr/>
      <dgm:t>
        <a:bodyPr/>
        <a:lstStyle/>
        <a:p>
          <a:endParaRPr lang="en-US"/>
        </a:p>
      </dgm:t>
    </dgm:pt>
    <dgm:pt modelId="{B92F60A9-3AB7-3A40-9665-0565E3A7055C}">
      <dgm:prSet phldrT="[Text]"/>
      <dgm:spPr/>
      <dgm:t>
        <a:bodyPr/>
        <a:lstStyle/>
        <a:p>
          <a:endParaRPr lang="en-US"/>
        </a:p>
      </dgm:t>
    </dgm:pt>
    <dgm:pt modelId="{97EFF81B-060E-BA48-A8BF-B76EF18AE409}" type="parTrans" cxnId="{9514E9EF-CD19-8945-974D-52BCDD812AA5}">
      <dgm:prSet/>
      <dgm:spPr/>
      <dgm:t>
        <a:bodyPr/>
        <a:lstStyle/>
        <a:p>
          <a:endParaRPr lang="en-US"/>
        </a:p>
      </dgm:t>
    </dgm:pt>
    <dgm:pt modelId="{7241F5A2-AC8A-044F-ADBC-F56D72F7A6AD}" type="sibTrans" cxnId="{9514E9EF-CD19-8945-974D-52BCDD812AA5}">
      <dgm:prSet/>
      <dgm:spPr/>
      <dgm:t>
        <a:bodyPr/>
        <a:lstStyle/>
        <a:p>
          <a:endParaRPr lang="en-US"/>
        </a:p>
      </dgm:t>
    </dgm:pt>
    <dgm:pt modelId="{5BD964CE-7463-9548-BB47-0737A4F1A88D}">
      <dgm:prSet phldrT="[Text]"/>
      <dgm:spPr/>
      <dgm:t>
        <a:bodyPr/>
        <a:lstStyle/>
        <a:p>
          <a:r>
            <a:rPr lang="en-US">
              <a:latin typeface="Arial"/>
              <a:cs typeface="Arial"/>
            </a:rPr>
            <a:t>Family Life</a:t>
          </a:r>
        </a:p>
      </dgm:t>
    </dgm:pt>
    <dgm:pt modelId="{26C11808-2DD7-AE4A-89CC-2BF9030E95F9}" type="parTrans" cxnId="{5F6D454F-D802-344B-B0E1-27FF83685156}">
      <dgm:prSet/>
      <dgm:spPr/>
      <dgm:t>
        <a:bodyPr/>
        <a:lstStyle/>
        <a:p>
          <a:endParaRPr lang="en-US"/>
        </a:p>
      </dgm:t>
    </dgm:pt>
    <dgm:pt modelId="{40A8A750-4211-6F4D-8F43-5634C81F2107}" type="sibTrans" cxnId="{5F6D454F-D802-344B-B0E1-27FF83685156}">
      <dgm:prSet/>
      <dgm:spPr/>
      <dgm:t>
        <a:bodyPr/>
        <a:lstStyle/>
        <a:p>
          <a:endParaRPr lang="en-US"/>
        </a:p>
      </dgm:t>
    </dgm:pt>
    <dgm:pt modelId="{04DD548D-99F1-7545-8998-7E199FC2DC66}">
      <dgm:prSet phldrT="[Text]"/>
      <dgm:spPr/>
      <dgm:t>
        <a:bodyPr/>
        <a:lstStyle/>
        <a:p>
          <a:r>
            <a:rPr lang="en-US">
              <a:latin typeface="Arial"/>
              <a:cs typeface="Arial"/>
            </a:rPr>
            <a:t>Anxiety</a:t>
          </a:r>
        </a:p>
      </dgm:t>
    </dgm:pt>
    <dgm:pt modelId="{C4C622AB-1AB4-E448-9B9E-91C1F7CD1A66}" type="parTrans" cxnId="{E4F36C15-CE38-8A4D-8900-1C446BA700E3}">
      <dgm:prSet/>
      <dgm:spPr/>
      <dgm:t>
        <a:bodyPr/>
        <a:lstStyle/>
        <a:p>
          <a:endParaRPr lang="en-US"/>
        </a:p>
      </dgm:t>
    </dgm:pt>
    <dgm:pt modelId="{B1C6EC53-7C17-8748-A93C-0A1FB7503F1B}" type="sibTrans" cxnId="{E4F36C15-CE38-8A4D-8900-1C446BA700E3}">
      <dgm:prSet/>
      <dgm:spPr/>
      <dgm:t>
        <a:bodyPr/>
        <a:lstStyle/>
        <a:p>
          <a:endParaRPr lang="en-US"/>
        </a:p>
      </dgm:t>
    </dgm:pt>
    <dgm:pt modelId="{9B7DEE6A-804B-8A43-9FDF-AD7BE4F33BAD}">
      <dgm:prSet phldrT="[Text]"/>
      <dgm:spPr/>
      <dgm:t>
        <a:bodyPr/>
        <a:lstStyle/>
        <a:p>
          <a:r>
            <a:rPr lang="en-US">
              <a:latin typeface="Arial"/>
              <a:cs typeface="Arial"/>
            </a:rPr>
            <a:t>Stress</a:t>
          </a:r>
        </a:p>
      </dgm:t>
    </dgm:pt>
    <dgm:pt modelId="{EF14ADB5-04EE-2D4B-847D-34F66E2EEDF2}" type="parTrans" cxnId="{93643FE4-084C-F04A-B391-B878D78EF922}">
      <dgm:prSet/>
      <dgm:spPr/>
      <dgm:t>
        <a:bodyPr/>
        <a:lstStyle/>
        <a:p>
          <a:endParaRPr lang="en-US"/>
        </a:p>
      </dgm:t>
    </dgm:pt>
    <dgm:pt modelId="{BF599EC2-45E5-B64A-A462-9A11E10E434C}" type="sibTrans" cxnId="{93643FE4-084C-F04A-B391-B878D78EF922}">
      <dgm:prSet/>
      <dgm:spPr/>
      <dgm:t>
        <a:bodyPr/>
        <a:lstStyle/>
        <a:p>
          <a:endParaRPr lang="en-US"/>
        </a:p>
      </dgm:t>
    </dgm:pt>
    <dgm:pt modelId="{37C88FA7-9031-9E4F-831B-B1CEFD089420}">
      <dgm:prSet phldrT="[Text]"/>
      <dgm:spPr/>
      <dgm:t>
        <a:bodyPr/>
        <a:lstStyle/>
        <a:p>
          <a:r>
            <a:rPr lang="en-US">
              <a:latin typeface="Arial"/>
              <a:cs typeface="Arial"/>
            </a:rPr>
            <a:t>Burnout</a:t>
          </a:r>
        </a:p>
      </dgm:t>
    </dgm:pt>
    <dgm:pt modelId="{99B1A1FD-A86F-5D45-A7BF-8BBD8447A907}" type="parTrans" cxnId="{D1D4A32B-9057-F04C-8286-F58D21FCE4A3}">
      <dgm:prSet/>
      <dgm:spPr/>
      <dgm:t>
        <a:bodyPr/>
        <a:lstStyle/>
        <a:p>
          <a:endParaRPr lang="en-US"/>
        </a:p>
      </dgm:t>
    </dgm:pt>
    <dgm:pt modelId="{535571D5-B66C-2145-BD66-9EE81989D3DA}" type="sibTrans" cxnId="{D1D4A32B-9057-F04C-8286-F58D21FCE4A3}">
      <dgm:prSet/>
      <dgm:spPr/>
      <dgm:t>
        <a:bodyPr/>
        <a:lstStyle/>
        <a:p>
          <a:endParaRPr lang="en-US"/>
        </a:p>
      </dgm:t>
    </dgm:pt>
    <dgm:pt modelId="{377E6B4D-5E60-DC48-A73D-BB795481723D}">
      <dgm:prSet phldrT="[Text]"/>
      <dgm:spPr/>
      <dgm:t>
        <a:bodyPr/>
        <a:lstStyle/>
        <a:p>
          <a:r>
            <a:rPr lang="en-US">
              <a:latin typeface="Arial"/>
              <a:cs typeface="Arial"/>
            </a:rPr>
            <a:t>Interpersonal Relationships</a:t>
          </a:r>
        </a:p>
      </dgm:t>
    </dgm:pt>
    <dgm:pt modelId="{91EB75AF-873C-4049-A393-C7B487CD89E8}" type="parTrans" cxnId="{89DBC17D-682D-774F-AB0A-574130EC31A9}">
      <dgm:prSet/>
      <dgm:spPr/>
      <dgm:t>
        <a:bodyPr/>
        <a:lstStyle/>
        <a:p>
          <a:endParaRPr lang="en-US"/>
        </a:p>
      </dgm:t>
    </dgm:pt>
    <dgm:pt modelId="{36115CC8-9A8F-7641-9BD5-0FF3DB91E562}" type="sibTrans" cxnId="{89DBC17D-682D-774F-AB0A-574130EC31A9}">
      <dgm:prSet/>
      <dgm:spPr/>
      <dgm:t>
        <a:bodyPr/>
        <a:lstStyle/>
        <a:p>
          <a:endParaRPr lang="en-US"/>
        </a:p>
      </dgm:t>
    </dgm:pt>
    <dgm:pt modelId="{82FEBE37-059B-BC4E-B8FB-F10C2CA1D6B3}">
      <dgm:prSet phldrT="[Text]"/>
      <dgm:spPr/>
      <dgm:t>
        <a:bodyPr/>
        <a:lstStyle/>
        <a:p>
          <a:r>
            <a:rPr lang="en-US">
              <a:latin typeface="Arial"/>
              <a:cs typeface="Arial"/>
            </a:rPr>
            <a:t>Work Relationships</a:t>
          </a:r>
        </a:p>
      </dgm:t>
    </dgm:pt>
    <dgm:pt modelId="{E14C8FB7-7E00-4C40-9AAA-C285D97C2E7A}" type="parTrans" cxnId="{47778D5C-9AE4-AE4C-BBFD-D4A4DE7935C1}">
      <dgm:prSet/>
      <dgm:spPr/>
      <dgm:t>
        <a:bodyPr/>
        <a:lstStyle/>
        <a:p>
          <a:endParaRPr lang="en-US"/>
        </a:p>
      </dgm:t>
    </dgm:pt>
    <dgm:pt modelId="{7B574725-BA55-8549-BAF2-6F38BA5DC3C6}" type="sibTrans" cxnId="{47778D5C-9AE4-AE4C-BBFD-D4A4DE7935C1}">
      <dgm:prSet/>
      <dgm:spPr/>
      <dgm:t>
        <a:bodyPr/>
        <a:lstStyle/>
        <a:p>
          <a:endParaRPr lang="en-US"/>
        </a:p>
      </dgm:t>
    </dgm:pt>
    <dgm:pt modelId="{9DF7EF15-CB0D-4042-9BA4-8485A0577938}" type="pres">
      <dgm:prSet presAssocID="{54DA4395-4097-0047-8149-BF1C542022BA}" presName="Name0" presStyleCnt="0">
        <dgm:presLayoutVars>
          <dgm:dir/>
        </dgm:presLayoutVars>
      </dgm:prSet>
      <dgm:spPr/>
    </dgm:pt>
    <dgm:pt modelId="{5E9DF93B-6B9E-4673-A8EC-31909D99737D}" type="pres">
      <dgm:prSet presAssocID="{8D7B6B60-B699-0146-BBA2-113C6742DDBB}" presName="composite" presStyleCnt="0"/>
      <dgm:spPr/>
    </dgm:pt>
    <dgm:pt modelId="{EE3D2C3B-AD16-4BBF-837F-DCD17CAC28D8}" type="pres">
      <dgm:prSet presAssocID="{8D7B6B60-B699-0146-BBA2-113C6742DDBB}" presName="Accent" presStyleLbl="alignAcc1" presStyleIdx="0" presStyleCnt="4"/>
      <dgm:spPr/>
    </dgm:pt>
    <dgm:pt modelId="{EDB90E12-B597-4ECA-B8A3-F0769EF05A9B}" type="pres">
      <dgm:prSet presAssocID="{8D7B6B60-B699-0146-BBA2-113C6742DDBB}" presName="Image" presStyleLbl="node1" presStyleIdx="0" presStyleCnt="4"/>
      <dgm:spPr>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ine drawing icon of a dollar sign which accompanies the &quot;Financial&quot; header" title="Dollar Sign Icon"/>
        </a:ext>
      </dgm:extLst>
    </dgm:pt>
    <dgm:pt modelId="{CC775DD6-2A8B-41DE-8EEF-D0BBB964219D}" type="pres">
      <dgm:prSet presAssocID="{8D7B6B60-B699-0146-BBA2-113C6742DDBB}" presName="Child" presStyleLbl="revTx" presStyleIdx="0" presStyleCnt="4">
        <dgm:presLayoutVars>
          <dgm:bulletEnabled val="1"/>
        </dgm:presLayoutVars>
      </dgm:prSet>
      <dgm:spPr/>
    </dgm:pt>
    <dgm:pt modelId="{C5A0D2A5-1564-4F6D-80F8-AFB63D75D24A}" type="pres">
      <dgm:prSet presAssocID="{8D7B6B60-B699-0146-BBA2-113C6742DDBB}" presName="Parent" presStyleLbl="alignNode1" presStyleIdx="0" presStyleCnt="4">
        <dgm:presLayoutVars>
          <dgm:bulletEnabled val="1"/>
        </dgm:presLayoutVars>
      </dgm:prSet>
      <dgm:spPr/>
    </dgm:pt>
    <dgm:pt modelId="{DE7793EA-199F-4E84-911A-36A5ECEB56D8}" type="pres">
      <dgm:prSet presAssocID="{D621D1D2-7024-E74E-A4D6-29F57DBB3B40}" presName="sibTrans" presStyleCnt="0"/>
      <dgm:spPr/>
    </dgm:pt>
    <dgm:pt modelId="{37D7A6C1-7997-4445-B6F0-75093E8EF643}" type="pres">
      <dgm:prSet presAssocID="{F93DB589-9D73-994A-9DB3-64A7B13B1CF0}" presName="composite" presStyleCnt="0"/>
      <dgm:spPr/>
    </dgm:pt>
    <dgm:pt modelId="{9530608B-C6BD-44C1-B006-181E2161581F}" type="pres">
      <dgm:prSet presAssocID="{F93DB589-9D73-994A-9DB3-64A7B13B1CF0}" presName="Accent" presStyleLbl="alignAcc1" presStyleIdx="1" presStyleCnt="4"/>
      <dgm:spPr/>
    </dgm:pt>
    <dgm:pt modelId="{226BD9F2-FEAF-440B-8D13-CF7E264466F0}" type="pres">
      <dgm:prSet presAssocID="{F93DB589-9D73-994A-9DB3-64A7B13B1CF0}" presName="Image" presStyleLbl="node1" presStyleIdx="1" presStyleCnt="4"/>
      <dgm:spPr>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Line drawing icon of a heart with an ecg line in the heart which accompanies the &quot;Physical&quot; header" title="Heartbeat Icon"/>
        </a:ext>
      </dgm:extLst>
    </dgm:pt>
    <dgm:pt modelId="{FC7D670E-171F-4BC9-A346-B5CA110B50E4}" type="pres">
      <dgm:prSet presAssocID="{F93DB589-9D73-994A-9DB3-64A7B13B1CF0}" presName="Child" presStyleLbl="revTx" presStyleIdx="1" presStyleCnt="4">
        <dgm:presLayoutVars>
          <dgm:bulletEnabled val="1"/>
        </dgm:presLayoutVars>
      </dgm:prSet>
      <dgm:spPr/>
    </dgm:pt>
    <dgm:pt modelId="{1362550C-6322-4D32-A9E8-3173C941D4E5}" type="pres">
      <dgm:prSet presAssocID="{F93DB589-9D73-994A-9DB3-64A7B13B1CF0}" presName="Parent" presStyleLbl="alignNode1" presStyleIdx="1" presStyleCnt="4">
        <dgm:presLayoutVars>
          <dgm:bulletEnabled val="1"/>
        </dgm:presLayoutVars>
      </dgm:prSet>
      <dgm:spPr/>
    </dgm:pt>
    <dgm:pt modelId="{91854DE1-BE1B-436F-83F4-D5EE12FF7529}" type="pres">
      <dgm:prSet presAssocID="{E7AB304F-000D-074E-92A8-26F836CB535B}" presName="sibTrans" presStyleCnt="0"/>
      <dgm:spPr/>
    </dgm:pt>
    <dgm:pt modelId="{265A1908-6F4C-432E-A8FE-D49542220832}" type="pres">
      <dgm:prSet presAssocID="{093C89C7-1AA9-E545-A30A-3904DF1915E9}" presName="composite" presStyleCnt="0"/>
      <dgm:spPr/>
    </dgm:pt>
    <dgm:pt modelId="{133AF009-C259-462B-87F0-BC59822D947B}" type="pres">
      <dgm:prSet presAssocID="{093C89C7-1AA9-E545-A30A-3904DF1915E9}" presName="Accent" presStyleLbl="alignAcc1" presStyleIdx="2" presStyleCnt="4"/>
      <dgm:spPr>
        <a:solidFill>
          <a:schemeClr val="accent2">
            <a:lumMod val="60000"/>
            <a:lumOff val="40000"/>
          </a:schemeClr>
        </a:solidFill>
        <a:ln>
          <a:solidFill>
            <a:schemeClr val="accent2">
              <a:lumMod val="60000"/>
              <a:lumOff val="40000"/>
            </a:schemeClr>
          </a:solidFill>
        </a:ln>
      </dgm:spPr>
    </dgm:pt>
    <dgm:pt modelId="{5E211DBE-3EAD-41E2-A3B0-8ED52C42ABC9}" type="pres">
      <dgm:prSet presAssocID="{093C89C7-1AA9-E545-A30A-3904DF1915E9}" presName="Image" presStyleLbl="node1" presStyleIdx="2" presStyleCnt="4"/>
      <dgm:spPr>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ne drawing icon of a head with containing a brain which accompanies the &quot;Psychological&quot; header" title="Brain Icon"/>
        </a:ext>
      </dgm:extLst>
    </dgm:pt>
    <dgm:pt modelId="{88D3C835-63B1-4778-B37D-F327B3C00E90}" type="pres">
      <dgm:prSet presAssocID="{093C89C7-1AA9-E545-A30A-3904DF1915E9}" presName="Child" presStyleLbl="revTx" presStyleIdx="2" presStyleCnt="4">
        <dgm:presLayoutVars>
          <dgm:bulletEnabled val="1"/>
        </dgm:presLayoutVars>
      </dgm:prSet>
      <dgm:spPr/>
    </dgm:pt>
    <dgm:pt modelId="{4BD4E71E-8751-408D-B7E6-BDE325FC7FEB}" type="pres">
      <dgm:prSet presAssocID="{093C89C7-1AA9-E545-A30A-3904DF1915E9}" presName="Parent" presStyleLbl="alignNode1" presStyleIdx="2" presStyleCnt="4">
        <dgm:presLayoutVars>
          <dgm:bulletEnabled val="1"/>
        </dgm:presLayoutVars>
      </dgm:prSet>
      <dgm:spPr/>
    </dgm:pt>
    <dgm:pt modelId="{75C0CDB2-0576-4A98-B1D8-F3A54C1B56E4}" type="pres">
      <dgm:prSet presAssocID="{577DF05C-873A-5F48-8A28-10ACC54C72B6}" presName="sibTrans" presStyleCnt="0"/>
      <dgm:spPr/>
    </dgm:pt>
    <dgm:pt modelId="{D40BED53-1356-4C16-8B69-57D27DB8C126}" type="pres">
      <dgm:prSet presAssocID="{5A5BE06F-1FB5-9747-A670-C8510C2F6FB7}" presName="composite" presStyleCnt="0"/>
      <dgm:spPr/>
    </dgm:pt>
    <dgm:pt modelId="{F3DDD6A0-CC87-480F-AC03-FBDD4DDF1920}" type="pres">
      <dgm:prSet presAssocID="{5A5BE06F-1FB5-9747-A670-C8510C2F6FB7}" presName="Accent" presStyleLbl="alignAcc1" presStyleIdx="3" presStyleCnt="4"/>
      <dgm:spPr>
        <a:ln>
          <a:solidFill>
            <a:schemeClr val="accent2">
              <a:lumMod val="40000"/>
              <a:lumOff val="60000"/>
              <a:alpha val="80000"/>
            </a:schemeClr>
          </a:solidFill>
        </a:ln>
      </dgm:spPr>
    </dgm:pt>
    <dgm:pt modelId="{E93FC636-E0BA-4329-9A02-EE63F315CA13}" type="pres">
      <dgm:prSet presAssocID="{5A5BE06F-1FB5-9747-A670-C8510C2F6FB7}" presName="Image" presStyleLbl="node1" presStyleIdx="3" presStyleCnt="4"/>
      <dgm:spPr>
        <a:blipFill rotWithShape="1">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Line drawing icon of a bust in a circle in the centre, surrounded by five other busts in circles which accompanies the &quot;Relational&quot; header" title="Relationship Icon"/>
        </a:ext>
      </dgm:extLst>
    </dgm:pt>
    <dgm:pt modelId="{28C80C44-6C8E-4356-8B37-D776E4E0240E}" type="pres">
      <dgm:prSet presAssocID="{5A5BE06F-1FB5-9747-A670-C8510C2F6FB7}" presName="Child" presStyleLbl="revTx" presStyleIdx="3" presStyleCnt="4">
        <dgm:presLayoutVars>
          <dgm:bulletEnabled val="1"/>
        </dgm:presLayoutVars>
      </dgm:prSet>
      <dgm:spPr/>
    </dgm:pt>
    <dgm:pt modelId="{58323356-0988-4D91-AAE6-A27C38C27E27}" type="pres">
      <dgm:prSet presAssocID="{5A5BE06F-1FB5-9747-A670-C8510C2F6FB7}" presName="Parent" presStyleLbl="alignNode1" presStyleIdx="3" presStyleCnt="4">
        <dgm:presLayoutVars>
          <dgm:bulletEnabled val="1"/>
        </dgm:presLayoutVars>
      </dgm:prSet>
      <dgm:spPr/>
    </dgm:pt>
  </dgm:ptLst>
  <dgm:cxnLst>
    <dgm:cxn modelId="{18DB2406-5854-4016-BD86-62EA522031D1}" type="presOf" srcId="{5A5BE06F-1FB5-9747-A670-C8510C2F6FB7}" destId="{58323356-0988-4D91-AAE6-A27C38C27E27}" srcOrd="0" destOrd="0" presId="urn:microsoft.com/office/officeart/2008/layout/TitlePictureLineup"/>
    <dgm:cxn modelId="{E4F36C15-CE38-8A4D-8900-1C446BA700E3}" srcId="{093C89C7-1AA9-E545-A30A-3904DF1915E9}" destId="{04DD548D-99F1-7545-8998-7E199FC2DC66}" srcOrd="1" destOrd="0" parTransId="{C4C622AB-1AB4-E448-9B9E-91C1F7CD1A66}" sibTransId="{B1C6EC53-7C17-8748-A93C-0A1FB7503F1B}"/>
    <dgm:cxn modelId="{CE6F9419-CBE0-4B63-90C2-D17879C41017}" type="presOf" srcId="{24CA3FF2-7F3D-184F-BAD5-8486CA88F8F3}" destId="{CC775DD6-2A8B-41DE-8EEF-D0BBB964219D}" srcOrd="0" destOrd="0" presId="urn:microsoft.com/office/officeart/2008/layout/TitlePictureLineup"/>
    <dgm:cxn modelId="{D1D4A32B-9057-F04C-8286-F58D21FCE4A3}" srcId="{093C89C7-1AA9-E545-A30A-3904DF1915E9}" destId="{37C88FA7-9031-9E4F-831B-B1CEFD089420}" srcOrd="3" destOrd="0" parTransId="{99B1A1FD-A86F-5D45-A7BF-8BBD8447A907}" sibTransId="{535571D5-B66C-2145-BD66-9EE81989D3DA}"/>
    <dgm:cxn modelId="{11DCEC2E-64AD-1248-9DEE-CF88344C3A9B}" srcId="{093C89C7-1AA9-E545-A30A-3904DF1915E9}" destId="{D6FDC300-F4C6-4A48-9D1A-D96E1AEF15A3}" srcOrd="0" destOrd="0" parTransId="{6408BE2E-55D5-C340-94D8-0640CD777CBA}" sibTransId="{06D8073D-D86D-B941-8C27-3737EB8AFD44}"/>
    <dgm:cxn modelId="{367A8331-9D91-8641-BD8C-A1190002E409}" srcId="{F93DB589-9D73-994A-9DB3-64A7B13B1CF0}" destId="{2643EE18-9D2F-014B-985D-A0B5DF25DBC8}" srcOrd="1" destOrd="0" parTransId="{C9A28DA9-5595-E347-A0B9-6F733B36F754}" sibTransId="{97D103B4-D8EE-7147-AF37-3C1D51572E7A}"/>
    <dgm:cxn modelId="{A51C8339-A9CE-4C0A-B45F-11A561D5C0BD}" type="presOf" srcId="{9B7DEE6A-804B-8A43-9FDF-AD7BE4F33BAD}" destId="{88D3C835-63B1-4778-B37D-F327B3C00E90}" srcOrd="0" destOrd="2" presId="urn:microsoft.com/office/officeart/2008/layout/TitlePictureLineup"/>
    <dgm:cxn modelId="{8EA4783B-42F7-446F-AE00-DCE51037F03E}" type="presOf" srcId="{377E6B4D-5E60-DC48-A73D-BB795481723D}" destId="{28C80C44-6C8E-4356-8B37-D776E4E0240E}" srcOrd="0" destOrd="1" presId="urn:microsoft.com/office/officeart/2008/layout/TitlePictureLineup"/>
    <dgm:cxn modelId="{47778D5C-9AE4-AE4C-BBFD-D4A4DE7935C1}" srcId="{5A5BE06F-1FB5-9747-A670-C8510C2F6FB7}" destId="{82FEBE37-059B-BC4E-B8FB-F10C2CA1D6B3}" srcOrd="2" destOrd="0" parTransId="{E14C8FB7-7E00-4C40-9AAA-C285D97C2E7A}" sibTransId="{7B574725-BA55-8549-BAF2-6F38BA5DC3C6}"/>
    <dgm:cxn modelId="{09097C5F-C098-7D40-9BAD-E68437B737FA}" srcId="{54DA4395-4097-0047-8149-BF1C542022BA}" destId="{F93DB589-9D73-994A-9DB3-64A7B13B1CF0}" srcOrd="1" destOrd="0" parTransId="{960A6830-2B0A-154E-BDCC-006BBBBCBA8F}" sibTransId="{E7AB304F-000D-074E-92A8-26F836CB535B}"/>
    <dgm:cxn modelId="{AB5C7160-D6BC-4558-A17E-5B45A2534FDD}" type="presOf" srcId="{54DA4395-4097-0047-8149-BF1C542022BA}" destId="{9DF7EF15-CB0D-4042-9BA4-8485A0577938}" srcOrd="0" destOrd="0" presId="urn:microsoft.com/office/officeart/2008/layout/TitlePictureLineup"/>
    <dgm:cxn modelId="{BD12E241-330D-1441-B49F-30C8E139EA8E}" srcId="{8D7B6B60-B699-0146-BBA2-113C6742DDBB}" destId="{24CA3FF2-7F3D-184F-BAD5-8486CA88F8F3}" srcOrd="0" destOrd="0" parTransId="{6C48E6C3-9641-AF44-AB1F-8A635AE1BC0E}" sibTransId="{4E94DADD-6F14-584A-B9F5-E4C178A81C4B}"/>
    <dgm:cxn modelId="{34E7006D-5E7E-A44C-9B86-93F840133585}" srcId="{F93DB589-9D73-994A-9DB3-64A7B13B1CF0}" destId="{39F2E293-D036-284A-88BA-2027E96B9402}" srcOrd="0" destOrd="0" parTransId="{FAB4A282-D999-A64D-A438-A4CB328BBCEE}" sibTransId="{A9F62DE2-96BF-E64A-95EB-2CC4BAA5E1E8}"/>
    <dgm:cxn modelId="{5F6D454F-D802-344B-B0E1-27FF83685156}" srcId="{5A5BE06F-1FB5-9747-A670-C8510C2F6FB7}" destId="{5BD964CE-7463-9548-BB47-0737A4F1A88D}" srcOrd="0" destOrd="0" parTransId="{26C11808-2DD7-AE4A-89CC-2BF9030E95F9}" sibTransId="{40A8A750-4211-6F4D-8F43-5634C81F2107}"/>
    <dgm:cxn modelId="{83529977-9411-4192-8988-64A795C3E244}" type="presOf" srcId="{093C89C7-1AA9-E545-A30A-3904DF1915E9}" destId="{4BD4E71E-8751-408D-B7E6-BDE325FC7FEB}" srcOrd="0" destOrd="0" presId="urn:microsoft.com/office/officeart/2008/layout/TitlePictureLineup"/>
    <dgm:cxn modelId="{2339A07C-4464-4973-96F1-565F91C0E45A}" type="presOf" srcId="{2643EE18-9D2F-014B-985D-A0B5DF25DBC8}" destId="{FC7D670E-171F-4BC9-A346-B5CA110B50E4}" srcOrd="0" destOrd="1" presId="urn:microsoft.com/office/officeart/2008/layout/TitlePictureLineup"/>
    <dgm:cxn modelId="{89DBC17D-682D-774F-AB0A-574130EC31A9}" srcId="{5A5BE06F-1FB5-9747-A670-C8510C2F6FB7}" destId="{377E6B4D-5E60-DC48-A73D-BB795481723D}" srcOrd="1" destOrd="0" parTransId="{91EB75AF-873C-4049-A393-C7B487CD89E8}" sibTransId="{36115CC8-9A8F-7641-9BD5-0FF3DB91E562}"/>
    <dgm:cxn modelId="{F2688884-B24F-FB4F-8666-63BA4F091C39}" srcId="{54DA4395-4097-0047-8149-BF1C542022BA}" destId="{093C89C7-1AA9-E545-A30A-3904DF1915E9}" srcOrd="2" destOrd="0" parTransId="{F0EC4A02-93DE-0C4A-9CD1-2AB8B76C74A1}" sibTransId="{577DF05C-873A-5F48-8A28-10ACC54C72B6}"/>
    <dgm:cxn modelId="{07517C88-6BAF-4142-9582-E1842147BF7E}" type="presOf" srcId="{82FEBE37-059B-BC4E-B8FB-F10C2CA1D6B3}" destId="{28C80C44-6C8E-4356-8B37-D776E4E0240E}" srcOrd="0" destOrd="2" presId="urn:microsoft.com/office/officeart/2008/layout/TitlePictureLineup"/>
    <dgm:cxn modelId="{5FDC9C94-ACB2-AA47-A49A-BDC66CAB22F1}" srcId="{54DA4395-4097-0047-8149-BF1C542022BA}" destId="{8D7B6B60-B699-0146-BBA2-113C6742DDBB}" srcOrd="0" destOrd="0" parTransId="{4DD753DA-A409-C446-B494-DE4A292E5D33}" sibTransId="{D621D1D2-7024-E74E-A4D6-29F57DBB3B40}"/>
    <dgm:cxn modelId="{D2324897-EA29-AD43-8D69-BA187D8F3373}" srcId="{54DA4395-4097-0047-8149-BF1C542022BA}" destId="{5A5BE06F-1FB5-9747-A670-C8510C2F6FB7}" srcOrd="3" destOrd="0" parTransId="{1B9D5E62-3B5F-E947-8987-1E271B5C2D9C}" sibTransId="{50821298-9C88-3E45-9DBC-5F7A8F5F5E7A}"/>
    <dgm:cxn modelId="{FD9C6C99-4BE8-4B0F-8E89-72A798758D06}" type="presOf" srcId="{39F2E293-D036-284A-88BA-2027E96B9402}" destId="{FC7D670E-171F-4BC9-A346-B5CA110B50E4}" srcOrd="0" destOrd="0" presId="urn:microsoft.com/office/officeart/2008/layout/TitlePictureLineup"/>
    <dgm:cxn modelId="{B9361DD6-B409-4F63-976B-B2D0B239767E}" type="presOf" srcId="{8D7B6B60-B699-0146-BBA2-113C6742DDBB}" destId="{C5A0D2A5-1564-4F6D-80F8-AFB63D75D24A}" srcOrd="0" destOrd="0" presId="urn:microsoft.com/office/officeart/2008/layout/TitlePictureLineup"/>
    <dgm:cxn modelId="{5026E1D6-0533-48F2-8F27-EA71A0C904EC}" type="presOf" srcId="{B92F60A9-3AB7-3A40-9665-0565E3A7055C}" destId="{28C80C44-6C8E-4356-8B37-D776E4E0240E}" srcOrd="0" destOrd="3" presId="urn:microsoft.com/office/officeart/2008/layout/TitlePictureLineup"/>
    <dgm:cxn modelId="{0EA74EDB-1EAA-4FC4-A8EF-9FA6E3223CAE}" type="presOf" srcId="{F93DB589-9D73-994A-9DB3-64A7B13B1CF0}" destId="{1362550C-6322-4D32-A9E8-3173C941D4E5}" srcOrd="0" destOrd="0" presId="urn:microsoft.com/office/officeart/2008/layout/TitlePictureLineup"/>
    <dgm:cxn modelId="{06D6E4DC-BD24-453F-ABD7-B6C78C18ED4E}" type="presOf" srcId="{D6FDC300-F4C6-4A48-9D1A-D96E1AEF15A3}" destId="{88D3C835-63B1-4778-B37D-F327B3C00E90}" srcOrd="0" destOrd="0" presId="urn:microsoft.com/office/officeart/2008/layout/TitlePictureLineup"/>
    <dgm:cxn modelId="{2E4F5ADE-6862-4A88-BC42-B7C65827AEEA}" type="presOf" srcId="{5BD964CE-7463-9548-BB47-0737A4F1A88D}" destId="{28C80C44-6C8E-4356-8B37-D776E4E0240E}" srcOrd="0" destOrd="0" presId="urn:microsoft.com/office/officeart/2008/layout/TitlePictureLineup"/>
    <dgm:cxn modelId="{5C6BEBE3-BD30-43F3-9771-2EAAE1175189}" type="presOf" srcId="{04DD548D-99F1-7545-8998-7E199FC2DC66}" destId="{88D3C835-63B1-4778-B37D-F327B3C00E90}" srcOrd="0" destOrd="1" presId="urn:microsoft.com/office/officeart/2008/layout/TitlePictureLineup"/>
    <dgm:cxn modelId="{93643FE4-084C-F04A-B391-B878D78EF922}" srcId="{093C89C7-1AA9-E545-A30A-3904DF1915E9}" destId="{9B7DEE6A-804B-8A43-9FDF-AD7BE4F33BAD}" srcOrd="2" destOrd="0" parTransId="{EF14ADB5-04EE-2D4B-847D-34F66E2EEDF2}" sibTransId="{BF599EC2-45E5-B64A-A462-9A11E10E434C}"/>
    <dgm:cxn modelId="{9514E9EF-CD19-8945-974D-52BCDD812AA5}" srcId="{5A5BE06F-1FB5-9747-A670-C8510C2F6FB7}" destId="{B92F60A9-3AB7-3A40-9665-0565E3A7055C}" srcOrd="3" destOrd="0" parTransId="{97EFF81B-060E-BA48-A8BF-B76EF18AE409}" sibTransId="{7241F5A2-AC8A-044F-ADBC-F56D72F7A6AD}"/>
    <dgm:cxn modelId="{21036AF9-6901-4B45-9051-48360670426D}" type="presOf" srcId="{37C88FA7-9031-9E4F-831B-B1CEFD089420}" destId="{88D3C835-63B1-4778-B37D-F327B3C00E90}" srcOrd="0" destOrd="3" presId="urn:microsoft.com/office/officeart/2008/layout/TitlePictureLineup"/>
    <dgm:cxn modelId="{29875B20-F9F4-4BD5-A408-BC145B57FC54}" type="presParOf" srcId="{9DF7EF15-CB0D-4042-9BA4-8485A0577938}" destId="{5E9DF93B-6B9E-4673-A8EC-31909D99737D}" srcOrd="0" destOrd="0" presId="urn:microsoft.com/office/officeart/2008/layout/TitlePictureLineup"/>
    <dgm:cxn modelId="{0A2B19D3-8E51-4E9B-97B3-62E73D5D3513}" type="presParOf" srcId="{5E9DF93B-6B9E-4673-A8EC-31909D99737D}" destId="{EE3D2C3B-AD16-4BBF-837F-DCD17CAC28D8}" srcOrd="0" destOrd="0" presId="urn:microsoft.com/office/officeart/2008/layout/TitlePictureLineup"/>
    <dgm:cxn modelId="{F1A65877-CA6D-4545-9DA0-41D19DEDF104}" type="presParOf" srcId="{5E9DF93B-6B9E-4673-A8EC-31909D99737D}" destId="{EDB90E12-B597-4ECA-B8A3-F0769EF05A9B}" srcOrd="1" destOrd="0" presId="urn:microsoft.com/office/officeart/2008/layout/TitlePictureLineup"/>
    <dgm:cxn modelId="{267FCF20-AD74-432D-9A21-2D9D15BF34A7}" type="presParOf" srcId="{5E9DF93B-6B9E-4673-A8EC-31909D99737D}" destId="{CC775DD6-2A8B-41DE-8EEF-D0BBB964219D}" srcOrd="2" destOrd="0" presId="urn:microsoft.com/office/officeart/2008/layout/TitlePictureLineup"/>
    <dgm:cxn modelId="{4E821BF0-A307-4F1C-8FB1-98217F705E71}" type="presParOf" srcId="{5E9DF93B-6B9E-4673-A8EC-31909D99737D}" destId="{C5A0D2A5-1564-4F6D-80F8-AFB63D75D24A}" srcOrd="3" destOrd="0" presId="urn:microsoft.com/office/officeart/2008/layout/TitlePictureLineup"/>
    <dgm:cxn modelId="{90588BB6-29B3-454F-ADE6-E8B3504C4CFB}" type="presParOf" srcId="{9DF7EF15-CB0D-4042-9BA4-8485A0577938}" destId="{DE7793EA-199F-4E84-911A-36A5ECEB56D8}" srcOrd="1" destOrd="0" presId="urn:microsoft.com/office/officeart/2008/layout/TitlePictureLineup"/>
    <dgm:cxn modelId="{FCF7268C-0EC7-4C3A-B255-DE524654C92E}" type="presParOf" srcId="{9DF7EF15-CB0D-4042-9BA4-8485A0577938}" destId="{37D7A6C1-7997-4445-B6F0-75093E8EF643}" srcOrd="2" destOrd="0" presId="urn:microsoft.com/office/officeart/2008/layout/TitlePictureLineup"/>
    <dgm:cxn modelId="{FEDAC0C7-FCFF-43FB-9D64-3AB9A0369E57}" type="presParOf" srcId="{37D7A6C1-7997-4445-B6F0-75093E8EF643}" destId="{9530608B-C6BD-44C1-B006-181E2161581F}" srcOrd="0" destOrd="0" presId="urn:microsoft.com/office/officeart/2008/layout/TitlePictureLineup"/>
    <dgm:cxn modelId="{F9BF581D-DAAB-411D-835E-382ACE0B9BE6}" type="presParOf" srcId="{37D7A6C1-7997-4445-B6F0-75093E8EF643}" destId="{226BD9F2-FEAF-440B-8D13-CF7E264466F0}" srcOrd="1" destOrd="0" presId="urn:microsoft.com/office/officeart/2008/layout/TitlePictureLineup"/>
    <dgm:cxn modelId="{C85308A2-7EF4-4A2E-B5B5-398C306D851A}" type="presParOf" srcId="{37D7A6C1-7997-4445-B6F0-75093E8EF643}" destId="{FC7D670E-171F-4BC9-A346-B5CA110B50E4}" srcOrd="2" destOrd="0" presId="urn:microsoft.com/office/officeart/2008/layout/TitlePictureLineup"/>
    <dgm:cxn modelId="{634DE410-6DE9-46EA-ACD2-362919D0A2A6}" type="presParOf" srcId="{37D7A6C1-7997-4445-B6F0-75093E8EF643}" destId="{1362550C-6322-4D32-A9E8-3173C941D4E5}" srcOrd="3" destOrd="0" presId="urn:microsoft.com/office/officeart/2008/layout/TitlePictureLineup"/>
    <dgm:cxn modelId="{D9331AC5-AAD1-4610-880A-3DDC0FD1CDFE}" type="presParOf" srcId="{9DF7EF15-CB0D-4042-9BA4-8485A0577938}" destId="{91854DE1-BE1B-436F-83F4-D5EE12FF7529}" srcOrd="3" destOrd="0" presId="urn:microsoft.com/office/officeart/2008/layout/TitlePictureLineup"/>
    <dgm:cxn modelId="{C92E2352-9B77-4AF1-A5D8-B1BB0EB1E453}" type="presParOf" srcId="{9DF7EF15-CB0D-4042-9BA4-8485A0577938}" destId="{265A1908-6F4C-432E-A8FE-D49542220832}" srcOrd="4" destOrd="0" presId="urn:microsoft.com/office/officeart/2008/layout/TitlePictureLineup"/>
    <dgm:cxn modelId="{3DC7B5F6-75A2-4943-A4CD-24DDFA813F91}" type="presParOf" srcId="{265A1908-6F4C-432E-A8FE-D49542220832}" destId="{133AF009-C259-462B-87F0-BC59822D947B}" srcOrd="0" destOrd="0" presId="urn:microsoft.com/office/officeart/2008/layout/TitlePictureLineup"/>
    <dgm:cxn modelId="{AD5390B4-177F-4275-9ABC-00968430081E}" type="presParOf" srcId="{265A1908-6F4C-432E-A8FE-D49542220832}" destId="{5E211DBE-3EAD-41E2-A3B0-8ED52C42ABC9}" srcOrd="1" destOrd="0" presId="urn:microsoft.com/office/officeart/2008/layout/TitlePictureLineup"/>
    <dgm:cxn modelId="{8F1D3226-8CC5-4216-ADFF-7A4A57C3A933}" type="presParOf" srcId="{265A1908-6F4C-432E-A8FE-D49542220832}" destId="{88D3C835-63B1-4778-B37D-F327B3C00E90}" srcOrd="2" destOrd="0" presId="urn:microsoft.com/office/officeart/2008/layout/TitlePictureLineup"/>
    <dgm:cxn modelId="{F83FE7BA-A794-4869-BFAE-C27C9D67E6C2}" type="presParOf" srcId="{265A1908-6F4C-432E-A8FE-D49542220832}" destId="{4BD4E71E-8751-408D-B7E6-BDE325FC7FEB}" srcOrd="3" destOrd="0" presId="urn:microsoft.com/office/officeart/2008/layout/TitlePictureLineup"/>
    <dgm:cxn modelId="{80B5FB3F-0031-41A2-9C54-464EFBA7735D}" type="presParOf" srcId="{9DF7EF15-CB0D-4042-9BA4-8485A0577938}" destId="{75C0CDB2-0576-4A98-B1D8-F3A54C1B56E4}" srcOrd="5" destOrd="0" presId="urn:microsoft.com/office/officeart/2008/layout/TitlePictureLineup"/>
    <dgm:cxn modelId="{C33C5877-A435-49A7-ADE9-975A948F2787}" type="presParOf" srcId="{9DF7EF15-CB0D-4042-9BA4-8485A0577938}" destId="{D40BED53-1356-4C16-8B69-57D27DB8C126}" srcOrd="6" destOrd="0" presId="urn:microsoft.com/office/officeart/2008/layout/TitlePictureLineup"/>
    <dgm:cxn modelId="{38CBE036-EC4E-43DB-B924-BCDE4D34548E}" type="presParOf" srcId="{D40BED53-1356-4C16-8B69-57D27DB8C126}" destId="{F3DDD6A0-CC87-480F-AC03-FBDD4DDF1920}" srcOrd="0" destOrd="0" presId="urn:microsoft.com/office/officeart/2008/layout/TitlePictureLineup"/>
    <dgm:cxn modelId="{D1C90333-E3BA-4C1C-A6D0-497FEE58B59A}" type="presParOf" srcId="{D40BED53-1356-4C16-8B69-57D27DB8C126}" destId="{E93FC636-E0BA-4329-9A02-EE63F315CA13}" srcOrd="1" destOrd="0" presId="urn:microsoft.com/office/officeart/2008/layout/TitlePictureLineup"/>
    <dgm:cxn modelId="{ECF5C39B-6347-4D34-BF86-EBDD31CC9E32}" type="presParOf" srcId="{D40BED53-1356-4C16-8B69-57D27DB8C126}" destId="{28C80C44-6C8E-4356-8B37-D776E4E0240E}" srcOrd="2" destOrd="0" presId="urn:microsoft.com/office/officeart/2008/layout/TitlePictureLineup"/>
    <dgm:cxn modelId="{07BC9984-5698-4F97-96B4-6BC7719A2867}" type="presParOf" srcId="{D40BED53-1356-4C16-8B69-57D27DB8C126}" destId="{58323356-0988-4D91-AAE6-A27C38C27E27}" srcOrd="3" destOrd="0" presId="urn:microsoft.com/office/officeart/2008/layout/TitlePictureLineup"/>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DA4395-4097-0047-8149-BF1C542022BA}" type="doc">
      <dgm:prSet loTypeId="urn:microsoft.com/office/officeart/2008/layout/TitlePictureLineup" loCatId="picture" qsTypeId="urn:microsoft.com/office/officeart/2005/8/quickstyle/simple1" qsCatId="simple" csTypeId="urn:microsoft.com/office/officeart/2005/8/colors/accent2_3" csCatId="accent2" phldr="1"/>
      <dgm:spPr/>
      <dgm:t>
        <a:bodyPr/>
        <a:lstStyle/>
        <a:p>
          <a:endParaRPr lang="en-US"/>
        </a:p>
      </dgm:t>
    </dgm:pt>
    <dgm:pt modelId="{8D7B6B60-B699-0146-BBA2-113C6742DDBB}">
      <dgm:prSet phldrT="[Text]" custT="1"/>
      <dgm:spPr>
        <a:solidFill>
          <a:srgbClr val="74B8C1"/>
        </a:solidFill>
      </dgm:spPr>
      <dgm:t>
        <a:bodyPr/>
        <a:lstStyle/>
        <a:p>
          <a:r>
            <a:rPr lang="en-US" sz="1200">
              <a:latin typeface="Arial" panose="020B0604020202020204" pitchFamily="34" charset="0"/>
              <a:cs typeface="Arial" panose="020B0604020202020204" pitchFamily="34" charset="0"/>
            </a:rPr>
            <a:t>Financial</a:t>
          </a:r>
        </a:p>
      </dgm:t>
    </dgm:pt>
    <dgm:pt modelId="{4DD753DA-A409-C446-B494-DE4A292E5D33}" type="parTrans" cxnId="{5FDC9C94-ACB2-AA47-A49A-BDC66CAB22F1}">
      <dgm:prSet/>
      <dgm:spPr/>
      <dgm:t>
        <a:bodyPr/>
        <a:lstStyle/>
        <a:p>
          <a:endParaRPr lang="en-US"/>
        </a:p>
      </dgm:t>
    </dgm:pt>
    <dgm:pt modelId="{D621D1D2-7024-E74E-A4D6-29F57DBB3B40}" type="sibTrans" cxnId="{5FDC9C94-ACB2-AA47-A49A-BDC66CAB22F1}">
      <dgm:prSet/>
      <dgm:spPr/>
      <dgm:t>
        <a:bodyPr/>
        <a:lstStyle/>
        <a:p>
          <a:endParaRPr lang="en-US"/>
        </a:p>
      </dgm:t>
    </dgm:pt>
    <dgm:pt modelId="{24CA3FF2-7F3D-184F-BAD5-8486CA88F8F3}">
      <dgm:prSet phldrT="[Text]" custT="1"/>
      <dgm:spPr/>
      <dgm:t>
        <a:bodyPr/>
        <a:lstStyle/>
        <a:p>
          <a:r>
            <a:rPr lang="en-US" sz="1050">
              <a:latin typeface="Arial" panose="020B0604020202020204" pitchFamily="34" charset="0"/>
              <a:cs typeface="Arial" panose="020B0604020202020204" pitchFamily="34" charset="0"/>
            </a:rPr>
            <a:t>Absenteeism</a:t>
          </a:r>
        </a:p>
      </dgm:t>
    </dgm:pt>
    <dgm:pt modelId="{6C48E6C3-9641-AF44-AB1F-8A635AE1BC0E}" type="parTrans" cxnId="{BD12E241-330D-1441-B49F-30C8E139EA8E}">
      <dgm:prSet/>
      <dgm:spPr/>
      <dgm:t>
        <a:bodyPr/>
        <a:lstStyle/>
        <a:p>
          <a:endParaRPr lang="en-US"/>
        </a:p>
      </dgm:t>
    </dgm:pt>
    <dgm:pt modelId="{4E94DADD-6F14-584A-B9F5-E4C178A81C4B}" type="sibTrans" cxnId="{BD12E241-330D-1441-B49F-30C8E139EA8E}">
      <dgm:prSet/>
      <dgm:spPr/>
      <dgm:t>
        <a:bodyPr/>
        <a:lstStyle/>
        <a:p>
          <a:endParaRPr lang="en-US"/>
        </a:p>
      </dgm:t>
    </dgm:pt>
    <dgm:pt modelId="{3E6AB781-E2E5-B642-8C9F-BF839E58C048}">
      <dgm:prSet phldrT="[Text]" custT="1"/>
      <dgm:spPr/>
      <dgm:t>
        <a:bodyPr/>
        <a:lstStyle/>
        <a:p>
          <a:r>
            <a:rPr lang="en-US" sz="1050">
              <a:latin typeface="Arial" panose="020B0604020202020204" pitchFamily="34" charset="0"/>
              <a:cs typeface="Arial" panose="020B0604020202020204" pitchFamily="34" charset="0"/>
            </a:rPr>
            <a:t>Presenteeism</a:t>
          </a:r>
        </a:p>
      </dgm:t>
    </dgm:pt>
    <dgm:pt modelId="{96B102E9-B449-EF47-9C25-7FB315E83076}" type="parTrans" cxnId="{0F091C95-2406-0B40-A6C1-1CAC438CCE01}">
      <dgm:prSet/>
      <dgm:spPr/>
      <dgm:t>
        <a:bodyPr/>
        <a:lstStyle/>
        <a:p>
          <a:endParaRPr lang="en-US"/>
        </a:p>
      </dgm:t>
    </dgm:pt>
    <dgm:pt modelId="{6523CB5A-BFD5-D248-96B7-94D3554840AE}" type="sibTrans" cxnId="{0F091C95-2406-0B40-A6C1-1CAC438CCE01}">
      <dgm:prSet/>
      <dgm:spPr/>
      <dgm:t>
        <a:bodyPr/>
        <a:lstStyle/>
        <a:p>
          <a:endParaRPr lang="en-US"/>
        </a:p>
      </dgm:t>
    </dgm:pt>
    <dgm:pt modelId="{F93DB589-9D73-994A-9DB3-64A7B13B1CF0}">
      <dgm:prSet phldrT="[Text]" custT="1"/>
      <dgm:spPr>
        <a:solidFill>
          <a:srgbClr val="277A7A"/>
        </a:solidFill>
      </dgm:spPr>
      <dgm:t>
        <a:bodyPr/>
        <a:lstStyle/>
        <a:p>
          <a:r>
            <a:rPr lang="en-US" sz="900">
              <a:latin typeface="Arial" panose="020B0604020202020204" pitchFamily="34" charset="0"/>
              <a:cs typeface="Arial" panose="020B0604020202020204" pitchFamily="34" charset="0"/>
            </a:rPr>
            <a:t>Organizational Culture</a:t>
          </a:r>
        </a:p>
      </dgm:t>
    </dgm:pt>
    <dgm:pt modelId="{960A6830-2B0A-154E-BDCC-006BBBBCBA8F}" type="parTrans" cxnId="{09097C5F-C098-7D40-9BAD-E68437B737FA}">
      <dgm:prSet/>
      <dgm:spPr/>
      <dgm:t>
        <a:bodyPr/>
        <a:lstStyle/>
        <a:p>
          <a:endParaRPr lang="en-US"/>
        </a:p>
      </dgm:t>
    </dgm:pt>
    <dgm:pt modelId="{E7AB304F-000D-074E-92A8-26F836CB535B}" type="sibTrans" cxnId="{09097C5F-C098-7D40-9BAD-E68437B737FA}">
      <dgm:prSet/>
      <dgm:spPr/>
      <dgm:t>
        <a:bodyPr/>
        <a:lstStyle/>
        <a:p>
          <a:endParaRPr lang="en-US"/>
        </a:p>
      </dgm:t>
    </dgm:pt>
    <dgm:pt modelId="{39F2E293-D036-284A-88BA-2027E96B9402}">
      <dgm:prSet phldrT="[Text]"/>
      <dgm:spPr/>
      <dgm:t>
        <a:bodyPr/>
        <a:lstStyle/>
        <a:p>
          <a:r>
            <a:rPr lang="en-US">
              <a:latin typeface="Arial" panose="020B0604020202020204" pitchFamily="34" charset="0"/>
              <a:cs typeface="Arial" panose="020B0604020202020204" pitchFamily="34" charset="0"/>
            </a:rPr>
            <a:t>Low Team Morale</a:t>
          </a:r>
        </a:p>
      </dgm:t>
    </dgm:pt>
    <dgm:pt modelId="{FAB4A282-D999-A64D-A438-A4CB328BBCEE}" type="parTrans" cxnId="{34E7006D-5E7E-A44C-9B86-93F840133585}">
      <dgm:prSet/>
      <dgm:spPr/>
      <dgm:t>
        <a:bodyPr/>
        <a:lstStyle/>
        <a:p>
          <a:endParaRPr lang="en-US"/>
        </a:p>
      </dgm:t>
    </dgm:pt>
    <dgm:pt modelId="{A9F62DE2-96BF-E64A-95EB-2CC4BAA5E1E8}" type="sibTrans" cxnId="{34E7006D-5E7E-A44C-9B86-93F840133585}">
      <dgm:prSet/>
      <dgm:spPr/>
      <dgm:t>
        <a:bodyPr/>
        <a:lstStyle/>
        <a:p>
          <a:endParaRPr lang="en-US"/>
        </a:p>
      </dgm:t>
    </dgm:pt>
    <dgm:pt modelId="{093C89C7-1AA9-E545-A30A-3904DF1915E9}">
      <dgm:prSet phldrT="[Text]" custT="1"/>
      <dgm:spPr>
        <a:solidFill>
          <a:srgbClr val="7FB5BC">
            <a:alpha val="85098"/>
          </a:srgbClr>
        </a:solidFill>
        <a:ln>
          <a:solidFill>
            <a:srgbClr val="7FB5BC">
              <a:alpha val="85098"/>
            </a:srgbClr>
          </a:solidFill>
        </a:ln>
      </dgm:spPr>
      <dgm:t>
        <a:bodyPr/>
        <a:lstStyle/>
        <a:p>
          <a:r>
            <a:rPr lang="en-US" sz="1200">
              <a:latin typeface="Arial" panose="020B0604020202020204" pitchFamily="34" charset="0"/>
              <a:cs typeface="Arial" panose="020B0604020202020204" pitchFamily="34" charset="0"/>
            </a:rPr>
            <a:t>Reputational</a:t>
          </a:r>
        </a:p>
      </dgm:t>
    </dgm:pt>
    <dgm:pt modelId="{F0EC4A02-93DE-0C4A-9CD1-2AB8B76C74A1}" type="parTrans" cxnId="{F2688884-B24F-FB4F-8666-63BA4F091C39}">
      <dgm:prSet/>
      <dgm:spPr/>
      <dgm:t>
        <a:bodyPr/>
        <a:lstStyle/>
        <a:p>
          <a:endParaRPr lang="en-US"/>
        </a:p>
      </dgm:t>
    </dgm:pt>
    <dgm:pt modelId="{577DF05C-873A-5F48-8A28-10ACC54C72B6}" type="sibTrans" cxnId="{F2688884-B24F-FB4F-8666-63BA4F091C39}">
      <dgm:prSet/>
      <dgm:spPr/>
      <dgm:t>
        <a:bodyPr/>
        <a:lstStyle/>
        <a:p>
          <a:endParaRPr lang="en-US"/>
        </a:p>
      </dgm:t>
    </dgm:pt>
    <dgm:pt modelId="{D6FDC300-F4C6-4A48-9D1A-D96E1AEF15A3}">
      <dgm:prSet phldrT="[Text]"/>
      <dgm:spPr/>
      <dgm:t>
        <a:bodyPr/>
        <a:lstStyle/>
        <a:p>
          <a:r>
            <a:rPr lang="en-US">
              <a:latin typeface="Arial" panose="020B0604020202020204" pitchFamily="34" charset="0"/>
              <a:cs typeface="Arial" panose="020B0604020202020204" pitchFamily="34" charset="0"/>
            </a:rPr>
            <a:t>Loss of Corporate Memory</a:t>
          </a:r>
        </a:p>
      </dgm:t>
    </dgm:pt>
    <dgm:pt modelId="{6408BE2E-55D5-C340-94D8-0640CD777CBA}" type="parTrans" cxnId="{11DCEC2E-64AD-1248-9DEE-CF88344C3A9B}">
      <dgm:prSet/>
      <dgm:spPr/>
      <dgm:t>
        <a:bodyPr/>
        <a:lstStyle/>
        <a:p>
          <a:endParaRPr lang="en-US"/>
        </a:p>
      </dgm:t>
    </dgm:pt>
    <dgm:pt modelId="{06D8073D-D86D-B941-8C27-3737EB8AFD44}" type="sibTrans" cxnId="{11DCEC2E-64AD-1248-9DEE-CF88344C3A9B}">
      <dgm:prSet/>
      <dgm:spPr/>
      <dgm:t>
        <a:bodyPr/>
        <a:lstStyle/>
        <a:p>
          <a:endParaRPr lang="en-US"/>
        </a:p>
      </dgm:t>
    </dgm:pt>
    <dgm:pt modelId="{5A5BE06F-1FB5-9747-A670-C8510C2F6FB7}">
      <dgm:prSet phldrT="[Text]" custT="1"/>
      <dgm:spPr>
        <a:solidFill>
          <a:srgbClr val="277A7A">
            <a:alpha val="80000"/>
          </a:srgbClr>
        </a:solidFill>
        <a:ln>
          <a:solidFill>
            <a:srgbClr val="7AB1B9">
              <a:alpha val="80000"/>
            </a:srgbClr>
          </a:solidFill>
        </a:ln>
      </dgm:spPr>
      <dgm:t>
        <a:bodyPr/>
        <a:lstStyle/>
        <a:p>
          <a:r>
            <a:rPr lang="en-US" sz="1200">
              <a:latin typeface="Arial" panose="020B0604020202020204" pitchFamily="34" charset="0"/>
              <a:cs typeface="Arial" panose="020B0604020202020204" pitchFamily="34" charset="0"/>
            </a:rPr>
            <a:t>Judicial</a:t>
          </a:r>
        </a:p>
      </dgm:t>
    </dgm:pt>
    <dgm:pt modelId="{1B9D5E62-3B5F-E947-8987-1E271B5C2D9C}" type="parTrans" cxnId="{D2324897-EA29-AD43-8D69-BA187D8F3373}">
      <dgm:prSet/>
      <dgm:spPr/>
      <dgm:t>
        <a:bodyPr/>
        <a:lstStyle/>
        <a:p>
          <a:endParaRPr lang="en-US"/>
        </a:p>
      </dgm:t>
    </dgm:pt>
    <dgm:pt modelId="{50821298-9C88-3E45-9DBC-5F7A8F5F5E7A}" type="sibTrans" cxnId="{D2324897-EA29-AD43-8D69-BA187D8F3373}">
      <dgm:prSet/>
      <dgm:spPr/>
      <dgm:t>
        <a:bodyPr/>
        <a:lstStyle/>
        <a:p>
          <a:endParaRPr lang="en-US"/>
        </a:p>
      </dgm:t>
    </dgm:pt>
    <dgm:pt modelId="{B92F60A9-3AB7-3A40-9665-0565E3A7055C}">
      <dgm:prSet phldrT="[Text]"/>
      <dgm:spPr/>
      <dgm:t>
        <a:bodyPr/>
        <a:lstStyle/>
        <a:p>
          <a:endParaRPr lang="en-US"/>
        </a:p>
      </dgm:t>
    </dgm:pt>
    <dgm:pt modelId="{97EFF81B-060E-BA48-A8BF-B76EF18AE409}" type="parTrans" cxnId="{9514E9EF-CD19-8945-974D-52BCDD812AA5}">
      <dgm:prSet/>
      <dgm:spPr/>
      <dgm:t>
        <a:bodyPr/>
        <a:lstStyle/>
        <a:p>
          <a:endParaRPr lang="en-US"/>
        </a:p>
      </dgm:t>
    </dgm:pt>
    <dgm:pt modelId="{7241F5A2-AC8A-044F-ADBC-F56D72F7A6AD}" type="sibTrans" cxnId="{9514E9EF-CD19-8945-974D-52BCDD812AA5}">
      <dgm:prSet/>
      <dgm:spPr/>
      <dgm:t>
        <a:bodyPr/>
        <a:lstStyle/>
        <a:p>
          <a:endParaRPr lang="en-US"/>
        </a:p>
      </dgm:t>
    </dgm:pt>
    <dgm:pt modelId="{5BD964CE-7463-9548-BB47-0737A4F1A88D}">
      <dgm:prSet phldrT="[Text]"/>
      <dgm:spPr/>
      <dgm:t>
        <a:bodyPr/>
        <a:lstStyle/>
        <a:p>
          <a:r>
            <a:rPr lang="en-US">
              <a:latin typeface="Arial" panose="020B0604020202020204" pitchFamily="34" charset="0"/>
              <a:cs typeface="Arial" panose="020B0604020202020204" pitchFamily="34" charset="0"/>
            </a:rPr>
            <a:t>Complaints</a:t>
          </a:r>
        </a:p>
      </dgm:t>
    </dgm:pt>
    <dgm:pt modelId="{26C11808-2DD7-AE4A-89CC-2BF9030E95F9}" type="parTrans" cxnId="{5F6D454F-D802-344B-B0E1-27FF83685156}">
      <dgm:prSet/>
      <dgm:spPr/>
      <dgm:t>
        <a:bodyPr/>
        <a:lstStyle/>
        <a:p>
          <a:endParaRPr lang="en-US"/>
        </a:p>
      </dgm:t>
    </dgm:pt>
    <dgm:pt modelId="{40A8A750-4211-6F4D-8F43-5634C81F2107}" type="sibTrans" cxnId="{5F6D454F-D802-344B-B0E1-27FF83685156}">
      <dgm:prSet/>
      <dgm:spPr/>
      <dgm:t>
        <a:bodyPr/>
        <a:lstStyle/>
        <a:p>
          <a:endParaRPr lang="en-US"/>
        </a:p>
      </dgm:t>
    </dgm:pt>
    <dgm:pt modelId="{2FAA3730-7066-204C-AF42-F60C0888A560}">
      <dgm:prSet phldrT="[Text]" custT="1"/>
      <dgm:spPr/>
      <dgm:t>
        <a:bodyPr/>
        <a:lstStyle/>
        <a:p>
          <a:r>
            <a:rPr lang="en-US" sz="1050">
              <a:latin typeface="Arial" panose="020B0604020202020204" pitchFamily="34" charset="0"/>
              <a:cs typeface="Arial" panose="020B0604020202020204" pitchFamily="34" charset="0"/>
            </a:rPr>
            <a:t>Staff Turnover</a:t>
          </a:r>
        </a:p>
      </dgm:t>
    </dgm:pt>
    <dgm:pt modelId="{821E4525-F1C8-A441-BD7D-6B3310C6B2D3}" type="parTrans" cxnId="{D5FA5341-65DA-FF46-8EA4-5D31251B27D1}">
      <dgm:prSet/>
      <dgm:spPr/>
      <dgm:t>
        <a:bodyPr/>
        <a:lstStyle/>
        <a:p>
          <a:endParaRPr lang="en-US"/>
        </a:p>
      </dgm:t>
    </dgm:pt>
    <dgm:pt modelId="{21D79161-7EB2-6C48-9392-A47D4F450145}" type="sibTrans" cxnId="{D5FA5341-65DA-FF46-8EA4-5D31251B27D1}">
      <dgm:prSet/>
      <dgm:spPr/>
      <dgm:t>
        <a:bodyPr/>
        <a:lstStyle/>
        <a:p>
          <a:endParaRPr lang="en-US"/>
        </a:p>
      </dgm:t>
    </dgm:pt>
    <dgm:pt modelId="{5F583486-FDF3-B845-AA7C-B7BF56B7AB05}">
      <dgm:prSet phldrT="[Text]" custT="1"/>
      <dgm:spPr/>
      <dgm:t>
        <a:bodyPr/>
        <a:lstStyle/>
        <a:p>
          <a:r>
            <a:rPr lang="en-US" sz="1050">
              <a:latin typeface="Arial" panose="020B0604020202020204" pitchFamily="34" charset="0"/>
              <a:cs typeface="Arial" panose="020B0604020202020204" pitchFamily="34" charset="0"/>
            </a:rPr>
            <a:t>Reduced Productivity</a:t>
          </a:r>
        </a:p>
      </dgm:t>
    </dgm:pt>
    <dgm:pt modelId="{5ECFBA96-F5CE-2748-8634-EBF927F588F5}" type="parTrans" cxnId="{E0633976-9032-DF4A-A9D8-265378F47398}">
      <dgm:prSet/>
      <dgm:spPr/>
      <dgm:t>
        <a:bodyPr/>
        <a:lstStyle/>
        <a:p>
          <a:endParaRPr lang="en-US"/>
        </a:p>
      </dgm:t>
    </dgm:pt>
    <dgm:pt modelId="{86F4C9DB-4D25-9940-B37C-E8BFD4352286}" type="sibTrans" cxnId="{E0633976-9032-DF4A-A9D8-265378F47398}">
      <dgm:prSet/>
      <dgm:spPr/>
      <dgm:t>
        <a:bodyPr/>
        <a:lstStyle/>
        <a:p>
          <a:endParaRPr lang="en-US"/>
        </a:p>
      </dgm:t>
    </dgm:pt>
    <dgm:pt modelId="{22079CB4-CC5D-F44B-B5C1-3C0418A73A38}">
      <dgm:prSet phldrT="[Text]" custT="1"/>
      <dgm:spPr/>
      <dgm:t>
        <a:bodyPr/>
        <a:lstStyle/>
        <a:p>
          <a:r>
            <a:rPr lang="en-US" sz="1050">
              <a:latin typeface="Arial" panose="020B0604020202020204" pitchFamily="34" charset="0"/>
              <a:cs typeface="Arial" panose="020B0604020202020204" pitchFamily="34" charset="0"/>
            </a:rPr>
            <a:t>Legal/Procedural Costs</a:t>
          </a:r>
        </a:p>
      </dgm:t>
    </dgm:pt>
    <dgm:pt modelId="{FA22C964-7DB5-3A44-B208-B0B9F5E21EC7}" type="parTrans" cxnId="{7A3B72FB-FF19-6042-AEF7-8B7AED5EB032}">
      <dgm:prSet/>
      <dgm:spPr/>
      <dgm:t>
        <a:bodyPr/>
        <a:lstStyle/>
        <a:p>
          <a:endParaRPr lang="en-US"/>
        </a:p>
      </dgm:t>
    </dgm:pt>
    <dgm:pt modelId="{56602370-2F19-A240-BBC5-13FC4FA618C3}" type="sibTrans" cxnId="{7A3B72FB-FF19-6042-AEF7-8B7AED5EB032}">
      <dgm:prSet/>
      <dgm:spPr/>
      <dgm:t>
        <a:bodyPr/>
        <a:lstStyle/>
        <a:p>
          <a:endParaRPr lang="en-US"/>
        </a:p>
      </dgm:t>
    </dgm:pt>
    <dgm:pt modelId="{337CEFEC-279D-A04C-A7F4-AA184287544D}">
      <dgm:prSet phldrT="[Text]"/>
      <dgm:spPr/>
      <dgm:t>
        <a:bodyPr/>
        <a:lstStyle/>
        <a:p>
          <a:r>
            <a:rPr lang="en-US">
              <a:latin typeface="Arial" panose="020B0604020202020204" pitchFamily="34" charset="0"/>
              <a:cs typeface="Arial" panose="020B0604020202020204" pitchFamily="34" charset="0"/>
            </a:rPr>
            <a:t>Performance Errors</a:t>
          </a:r>
        </a:p>
      </dgm:t>
    </dgm:pt>
    <dgm:pt modelId="{12D33687-26EB-7447-9E15-4C5A3F9FA743}" type="parTrans" cxnId="{27A132DE-8856-AF45-BDCF-CB68663E7014}">
      <dgm:prSet/>
      <dgm:spPr/>
      <dgm:t>
        <a:bodyPr/>
        <a:lstStyle/>
        <a:p>
          <a:endParaRPr lang="en-US"/>
        </a:p>
      </dgm:t>
    </dgm:pt>
    <dgm:pt modelId="{4E220CF2-C5CB-424B-B668-C789A74F2870}" type="sibTrans" cxnId="{27A132DE-8856-AF45-BDCF-CB68663E7014}">
      <dgm:prSet/>
      <dgm:spPr/>
      <dgm:t>
        <a:bodyPr/>
        <a:lstStyle/>
        <a:p>
          <a:endParaRPr lang="en-US"/>
        </a:p>
      </dgm:t>
    </dgm:pt>
    <dgm:pt modelId="{23B5ED8E-09DE-D24F-90BE-0C91FDA5F436}">
      <dgm:prSet phldrT="[Text]"/>
      <dgm:spPr/>
      <dgm:t>
        <a:bodyPr/>
        <a:lstStyle/>
        <a:p>
          <a:r>
            <a:rPr lang="en-US">
              <a:latin typeface="Arial" panose="020B0604020202020204" pitchFamily="34" charset="0"/>
              <a:cs typeface="Arial" panose="020B0604020202020204" pitchFamily="34" charset="0"/>
            </a:rPr>
            <a:t>Decreased Productivity</a:t>
          </a:r>
        </a:p>
      </dgm:t>
    </dgm:pt>
    <dgm:pt modelId="{7BD0F66D-2225-3549-8EC7-A99FC6CB6853}" type="parTrans" cxnId="{C889CC8F-2149-F84D-B116-48D74F611AB7}">
      <dgm:prSet/>
      <dgm:spPr/>
      <dgm:t>
        <a:bodyPr/>
        <a:lstStyle/>
        <a:p>
          <a:endParaRPr lang="en-US"/>
        </a:p>
      </dgm:t>
    </dgm:pt>
    <dgm:pt modelId="{8654400D-CEB4-184A-B54C-B30F2DB42FD9}" type="sibTrans" cxnId="{C889CC8F-2149-F84D-B116-48D74F611AB7}">
      <dgm:prSet/>
      <dgm:spPr/>
      <dgm:t>
        <a:bodyPr/>
        <a:lstStyle/>
        <a:p>
          <a:endParaRPr lang="en-US"/>
        </a:p>
      </dgm:t>
    </dgm:pt>
    <dgm:pt modelId="{5AF32D36-C8B8-C54D-B970-1197C7B1D2BB}">
      <dgm:prSet phldrT="[Text]"/>
      <dgm:spPr/>
      <dgm:t>
        <a:bodyPr/>
        <a:lstStyle/>
        <a:p>
          <a:r>
            <a:rPr lang="en-US">
              <a:latin typeface="Arial" panose="020B0604020202020204" pitchFamily="34" charset="0"/>
              <a:cs typeface="Arial" panose="020B0604020202020204" pitchFamily="34" charset="0"/>
            </a:rPr>
            <a:t>Reputational Damage</a:t>
          </a:r>
        </a:p>
      </dgm:t>
    </dgm:pt>
    <dgm:pt modelId="{D94EE588-D4F2-714A-897E-E7BA7023802F}" type="parTrans" cxnId="{4429A681-5C54-0940-9AF2-915D24252871}">
      <dgm:prSet/>
      <dgm:spPr/>
      <dgm:t>
        <a:bodyPr/>
        <a:lstStyle/>
        <a:p>
          <a:endParaRPr lang="en-US"/>
        </a:p>
      </dgm:t>
    </dgm:pt>
    <dgm:pt modelId="{15B4F281-6DA9-A247-A704-7B7AC5F0ACA3}" type="sibTrans" cxnId="{4429A681-5C54-0940-9AF2-915D24252871}">
      <dgm:prSet/>
      <dgm:spPr/>
      <dgm:t>
        <a:bodyPr/>
        <a:lstStyle/>
        <a:p>
          <a:endParaRPr lang="en-US"/>
        </a:p>
      </dgm:t>
    </dgm:pt>
    <dgm:pt modelId="{2DA578CB-40A8-B14E-8F3A-6A1655BB9CCC}">
      <dgm:prSet phldrT="[Text]"/>
      <dgm:spPr/>
      <dgm:t>
        <a:bodyPr/>
        <a:lstStyle/>
        <a:p>
          <a:r>
            <a:rPr lang="en-US">
              <a:latin typeface="Arial" panose="020B0604020202020204" pitchFamily="34" charset="0"/>
              <a:cs typeface="Arial" panose="020B0604020202020204" pitchFamily="34" charset="0"/>
            </a:rPr>
            <a:t>Negative Public Image</a:t>
          </a:r>
        </a:p>
      </dgm:t>
    </dgm:pt>
    <dgm:pt modelId="{257B8411-6C53-F340-A1CA-DC9756CB933E}" type="parTrans" cxnId="{F9B26573-7F8C-FC48-A4EF-A97F191FCF25}">
      <dgm:prSet/>
      <dgm:spPr/>
      <dgm:t>
        <a:bodyPr/>
        <a:lstStyle/>
        <a:p>
          <a:endParaRPr lang="en-US"/>
        </a:p>
      </dgm:t>
    </dgm:pt>
    <dgm:pt modelId="{99AC5318-58E8-FE46-99F5-9D849017A027}" type="sibTrans" cxnId="{F9B26573-7F8C-FC48-A4EF-A97F191FCF25}">
      <dgm:prSet/>
      <dgm:spPr/>
      <dgm:t>
        <a:bodyPr/>
        <a:lstStyle/>
        <a:p>
          <a:endParaRPr lang="en-US"/>
        </a:p>
      </dgm:t>
    </dgm:pt>
    <dgm:pt modelId="{B8C5DC8A-39DA-7049-8834-FF5874C8DA1C}">
      <dgm:prSet phldrT="[Text]"/>
      <dgm:spPr/>
      <dgm:t>
        <a:bodyPr/>
        <a:lstStyle/>
        <a:p>
          <a:r>
            <a:rPr lang="en-US">
              <a:latin typeface="Arial" panose="020B0604020202020204" pitchFamily="34" charset="0"/>
              <a:cs typeface="Arial" panose="020B0604020202020204" pitchFamily="34" charset="0"/>
            </a:rPr>
            <a:t>Grievances</a:t>
          </a:r>
        </a:p>
      </dgm:t>
    </dgm:pt>
    <dgm:pt modelId="{A40FC727-DBF3-1D4F-AAA5-C94526785A8D}" type="parTrans" cxnId="{9D070199-0C43-6E4B-B429-C1E5579601E2}">
      <dgm:prSet/>
      <dgm:spPr/>
      <dgm:t>
        <a:bodyPr/>
        <a:lstStyle/>
        <a:p>
          <a:endParaRPr lang="en-US"/>
        </a:p>
      </dgm:t>
    </dgm:pt>
    <dgm:pt modelId="{82BC60A6-F45A-0E49-8655-B3C7C45CC196}" type="sibTrans" cxnId="{9D070199-0C43-6E4B-B429-C1E5579601E2}">
      <dgm:prSet/>
      <dgm:spPr/>
      <dgm:t>
        <a:bodyPr/>
        <a:lstStyle/>
        <a:p>
          <a:endParaRPr lang="en-US"/>
        </a:p>
      </dgm:t>
    </dgm:pt>
    <dgm:pt modelId="{0C5D9141-4011-B145-A867-2CF69855E951}">
      <dgm:prSet phldrT="[Text]"/>
      <dgm:spPr/>
      <dgm:t>
        <a:bodyPr/>
        <a:lstStyle/>
        <a:p>
          <a:r>
            <a:rPr lang="en-US">
              <a:latin typeface="Arial" panose="020B0604020202020204" pitchFamily="34" charset="0"/>
              <a:cs typeface="Arial" panose="020B0604020202020204" pitchFamily="34" charset="0"/>
            </a:rPr>
            <a:t>Investigations</a:t>
          </a:r>
        </a:p>
      </dgm:t>
    </dgm:pt>
    <dgm:pt modelId="{0D1980D5-B4BF-4040-A9BC-30492D654D90}" type="parTrans" cxnId="{001F6C32-BF3E-794D-8486-45E98BE4E7C4}">
      <dgm:prSet/>
      <dgm:spPr/>
      <dgm:t>
        <a:bodyPr/>
        <a:lstStyle/>
        <a:p>
          <a:endParaRPr lang="en-US"/>
        </a:p>
      </dgm:t>
    </dgm:pt>
    <dgm:pt modelId="{9176CCFA-F974-B349-97E0-41F29A5F4316}" type="sibTrans" cxnId="{001F6C32-BF3E-794D-8486-45E98BE4E7C4}">
      <dgm:prSet/>
      <dgm:spPr/>
      <dgm:t>
        <a:bodyPr/>
        <a:lstStyle/>
        <a:p>
          <a:endParaRPr lang="en-US"/>
        </a:p>
      </dgm:t>
    </dgm:pt>
    <dgm:pt modelId="{B845CCC7-6A38-4845-A9A9-A03BEC9521FD}">
      <dgm:prSet phldrT="[Text]"/>
      <dgm:spPr/>
      <dgm:t>
        <a:bodyPr/>
        <a:lstStyle/>
        <a:p>
          <a:r>
            <a:rPr lang="en-US">
              <a:latin typeface="Arial" panose="020B0604020202020204" pitchFamily="34" charset="0"/>
              <a:cs typeface="Arial" panose="020B0604020202020204" pitchFamily="34" charset="0"/>
            </a:rPr>
            <a:t>Disclosures</a:t>
          </a:r>
        </a:p>
      </dgm:t>
    </dgm:pt>
    <dgm:pt modelId="{BB1AB397-2745-3A46-9550-44E1FB7A85E6}" type="parTrans" cxnId="{1831DEE0-C1A1-AA44-AE62-1B9B6C8D18CD}">
      <dgm:prSet/>
      <dgm:spPr/>
      <dgm:t>
        <a:bodyPr/>
        <a:lstStyle/>
        <a:p>
          <a:endParaRPr lang="en-US"/>
        </a:p>
      </dgm:t>
    </dgm:pt>
    <dgm:pt modelId="{0A4A0565-E151-AD4F-B55A-994FB9EFAAA1}" type="sibTrans" cxnId="{1831DEE0-C1A1-AA44-AE62-1B9B6C8D18CD}">
      <dgm:prSet/>
      <dgm:spPr/>
      <dgm:t>
        <a:bodyPr/>
        <a:lstStyle/>
        <a:p>
          <a:endParaRPr lang="en-US"/>
        </a:p>
      </dgm:t>
    </dgm:pt>
    <dgm:pt modelId="{EEF6B002-0E19-4B97-9295-ACE7B01C887C}" type="pres">
      <dgm:prSet presAssocID="{54DA4395-4097-0047-8149-BF1C542022BA}" presName="Name0" presStyleCnt="0">
        <dgm:presLayoutVars>
          <dgm:dir/>
        </dgm:presLayoutVars>
      </dgm:prSet>
      <dgm:spPr/>
    </dgm:pt>
    <dgm:pt modelId="{67FF48BE-EA64-40AA-82B8-5A6DAE5B4E20}" type="pres">
      <dgm:prSet presAssocID="{8D7B6B60-B699-0146-BBA2-113C6742DDBB}" presName="composite" presStyleCnt="0"/>
      <dgm:spPr/>
    </dgm:pt>
    <dgm:pt modelId="{F1C43FEE-8675-48D4-81DC-8CA70568A6C1}" type="pres">
      <dgm:prSet presAssocID="{8D7B6B60-B699-0146-BBA2-113C6742DDBB}" presName="Accent" presStyleLbl="alignAcc1" presStyleIdx="0" presStyleCnt="4"/>
      <dgm:spPr/>
    </dgm:pt>
    <dgm:pt modelId="{01755EA9-4BD1-4202-8070-30FAAFA09CA3}" type="pres">
      <dgm:prSet presAssocID="{8D7B6B60-B699-0146-BBA2-113C6742DDBB}" presName="Image" presStyleLbl="node1" presStyleIdx="0" presStyleCnt="4"/>
      <dgm:spPr>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ine drawing icon of a dollar sign which accompanies the &quot;Financial&quot; header" title="Dollar Sign Icon"/>
        </a:ext>
      </dgm:extLst>
    </dgm:pt>
    <dgm:pt modelId="{942DFCAC-4CEF-4387-9D58-F76AF6D00DE0}" type="pres">
      <dgm:prSet presAssocID="{8D7B6B60-B699-0146-BBA2-113C6742DDBB}" presName="Child" presStyleLbl="revTx" presStyleIdx="0" presStyleCnt="4">
        <dgm:presLayoutVars>
          <dgm:bulletEnabled val="1"/>
        </dgm:presLayoutVars>
      </dgm:prSet>
      <dgm:spPr/>
    </dgm:pt>
    <dgm:pt modelId="{2842503A-7231-4E94-9087-9DC576E94D8B}" type="pres">
      <dgm:prSet presAssocID="{8D7B6B60-B699-0146-BBA2-113C6742DDBB}" presName="Parent" presStyleLbl="alignNode1" presStyleIdx="0" presStyleCnt="4">
        <dgm:presLayoutVars>
          <dgm:bulletEnabled val="1"/>
        </dgm:presLayoutVars>
      </dgm:prSet>
      <dgm:spPr/>
    </dgm:pt>
    <dgm:pt modelId="{1576191A-2FBB-450A-A479-68E405BA92F8}" type="pres">
      <dgm:prSet presAssocID="{D621D1D2-7024-E74E-A4D6-29F57DBB3B40}" presName="sibTrans" presStyleCnt="0"/>
      <dgm:spPr/>
    </dgm:pt>
    <dgm:pt modelId="{C409EB84-BC19-4D77-A79E-2FC3547A5025}" type="pres">
      <dgm:prSet presAssocID="{F93DB589-9D73-994A-9DB3-64A7B13B1CF0}" presName="composite" presStyleCnt="0"/>
      <dgm:spPr/>
    </dgm:pt>
    <dgm:pt modelId="{BDE85EE4-F4B3-427C-AA6C-A77F8E23FC1E}" type="pres">
      <dgm:prSet presAssocID="{F93DB589-9D73-994A-9DB3-64A7B13B1CF0}" presName="Accent" presStyleLbl="alignAcc1" presStyleIdx="1" presStyleCnt="4"/>
      <dgm:spPr/>
    </dgm:pt>
    <dgm:pt modelId="{1E788A74-342E-4578-9799-9013A4F79E2D}" type="pres">
      <dgm:prSet presAssocID="{F93DB589-9D73-994A-9DB3-64A7B13B1CF0}" presName="Image" presStyleLbl="node1" presStyleIdx="1" presStyleCnt="4" custLinFactNeighborX="5618" custLinFactNeighborY="9025"/>
      <dgm:spPr>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Line drawing icon of 4 office buildings of various heights which accompanies the &quot;organizational&quot; bullet point. " title="Office Building Icon"/>
        </a:ext>
      </dgm:extLst>
    </dgm:pt>
    <dgm:pt modelId="{8E4EB450-1FAD-4840-92DD-F0E40ACE98F9}" type="pres">
      <dgm:prSet presAssocID="{F93DB589-9D73-994A-9DB3-64A7B13B1CF0}" presName="Child" presStyleLbl="revTx" presStyleIdx="1" presStyleCnt="4" custLinFactNeighborX="4182" custLinFactNeighborY="14502">
        <dgm:presLayoutVars>
          <dgm:bulletEnabled val="1"/>
        </dgm:presLayoutVars>
      </dgm:prSet>
      <dgm:spPr/>
    </dgm:pt>
    <dgm:pt modelId="{B6669B65-8E2D-4D54-A576-45ACB3BE7A17}" type="pres">
      <dgm:prSet presAssocID="{F93DB589-9D73-994A-9DB3-64A7B13B1CF0}" presName="Parent" presStyleLbl="alignNode1" presStyleIdx="1" presStyleCnt="4" custScaleY="108976" custLinFactNeighborX="-906" custLinFactNeighborY="-470">
        <dgm:presLayoutVars>
          <dgm:bulletEnabled val="1"/>
        </dgm:presLayoutVars>
      </dgm:prSet>
      <dgm:spPr/>
    </dgm:pt>
    <dgm:pt modelId="{F36205CB-DDD6-4B23-A99C-F6E75BA56888}" type="pres">
      <dgm:prSet presAssocID="{E7AB304F-000D-074E-92A8-26F836CB535B}" presName="sibTrans" presStyleCnt="0"/>
      <dgm:spPr/>
    </dgm:pt>
    <dgm:pt modelId="{AD140E27-B418-4357-9180-A6DD3E5FFCEB}" type="pres">
      <dgm:prSet presAssocID="{093C89C7-1AA9-E545-A30A-3904DF1915E9}" presName="composite" presStyleCnt="0"/>
      <dgm:spPr/>
    </dgm:pt>
    <dgm:pt modelId="{AFFB19C9-0DA5-4121-AFF0-3CE338FABD67}" type="pres">
      <dgm:prSet presAssocID="{093C89C7-1AA9-E545-A30A-3904DF1915E9}" presName="Accent" presStyleLbl="alignAcc1" presStyleIdx="2" presStyleCnt="4"/>
      <dgm:spPr>
        <a:ln>
          <a:solidFill>
            <a:srgbClr val="7FB5BC">
              <a:alpha val="85098"/>
            </a:srgbClr>
          </a:solidFill>
        </a:ln>
      </dgm:spPr>
    </dgm:pt>
    <dgm:pt modelId="{8199D35E-6526-44E4-9FBB-E00FA27ACE3B}" type="pres">
      <dgm:prSet presAssocID="{093C89C7-1AA9-E545-A30A-3904DF1915E9}" presName="Image" presStyleLbl="node1" presStyleIdx="2" presStyleCnt="4"/>
      <dgm:spPr>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ne drawing icon of a hand with a thumb-down gesture which accompanies the &quot;Reputational&quot; header" title="Thumbs Down Icon"/>
        </a:ext>
      </dgm:extLst>
    </dgm:pt>
    <dgm:pt modelId="{2FDFC713-0C9F-4082-8207-A1561B0860D3}" type="pres">
      <dgm:prSet presAssocID="{093C89C7-1AA9-E545-A30A-3904DF1915E9}" presName="Child" presStyleLbl="revTx" presStyleIdx="2" presStyleCnt="4">
        <dgm:presLayoutVars>
          <dgm:bulletEnabled val="1"/>
        </dgm:presLayoutVars>
      </dgm:prSet>
      <dgm:spPr/>
    </dgm:pt>
    <dgm:pt modelId="{5EA70602-E99D-44CC-BD8D-6307699E5D22}" type="pres">
      <dgm:prSet presAssocID="{093C89C7-1AA9-E545-A30A-3904DF1915E9}" presName="Parent" presStyleLbl="alignNode1" presStyleIdx="2" presStyleCnt="4">
        <dgm:presLayoutVars>
          <dgm:bulletEnabled val="1"/>
        </dgm:presLayoutVars>
      </dgm:prSet>
      <dgm:spPr/>
    </dgm:pt>
    <dgm:pt modelId="{040E3756-162C-4F72-818A-5181C757E5CA}" type="pres">
      <dgm:prSet presAssocID="{577DF05C-873A-5F48-8A28-10ACC54C72B6}" presName="sibTrans" presStyleCnt="0"/>
      <dgm:spPr/>
    </dgm:pt>
    <dgm:pt modelId="{6557D84A-4424-49F8-9DBF-96228F61B2FF}" type="pres">
      <dgm:prSet presAssocID="{5A5BE06F-1FB5-9747-A670-C8510C2F6FB7}" presName="composite" presStyleCnt="0"/>
      <dgm:spPr/>
    </dgm:pt>
    <dgm:pt modelId="{7E96040F-12C1-48A3-ADDC-7C921EF8C9DA}" type="pres">
      <dgm:prSet presAssocID="{5A5BE06F-1FB5-9747-A670-C8510C2F6FB7}" presName="Accent" presStyleLbl="alignAcc1" presStyleIdx="3" presStyleCnt="4"/>
      <dgm:spPr>
        <a:ln>
          <a:solidFill>
            <a:srgbClr val="7AB1B9">
              <a:alpha val="80000"/>
            </a:srgbClr>
          </a:solidFill>
        </a:ln>
      </dgm:spPr>
    </dgm:pt>
    <dgm:pt modelId="{02A131F7-914A-4D66-92AF-C73127395309}" type="pres">
      <dgm:prSet presAssocID="{5A5BE06F-1FB5-9747-A670-C8510C2F6FB7}" presName="Image" presStyleLbl="node1" presStyleIdx="3" presStyleCnt="4"/>
      <dgm:spPr>
        <a:blipFill rotWithShape="1">
          <a:blip xmlns:r="http://schemas.openxmlformats.org/officeDocument/2006/relationships" r:embed="rId7">
            <a:duotone>
              <a:schemeClr val="accent2">
                <a:hueOff val="-34151"/>
                <a:satOff val="-13871"/>
                <a:lumOff val="32043"/>
                <a:alphaOff val="0"/>
                <a:shade val="20000"/>
                <a:satMod val="200000"/>
              </a:schemeClr>
              <a:schemeClr val="accent2">
                <a:hueOff val="-34151"/>
                <a:satOff val="-13871"/>
                <a:lumOff val="32043"/>
                <a:alphaOff val="0"/>
                <a:tint val="12000"/>
                <a:satMod val="190000"/>
              </a:schemeClr>
            </a:duotone>
          </a:blip>
          <a:stretch>
            <a:fillRect/>
          </a:stretch>
        </a:blipFill>
      </dgm:spPr>
      <dgm:extLst>
        <a:ext uri="{E40237B7-FDA0-4F09-8148-C483321AD2D9}">
          <dgm14:cNvPr xmlns:dgm14="http://schemas.microsoft.com/office/drawing/2010/diagram" id="0" name="" descr="Line drawing icon of scales with heavier weight on the left scale which is lower than the right scale. This accompanies the &quot;Judicial&quot; header" title="Judicial Scales Icon"/>
        </a:ext>
      </dgm:extLst>
    </dgm:pt>
    <dgm:pt modelId="{8DC9971E-C965-4A7B-BBDC-938FCF08FD51}" type="pres">
      <dgm:prSet presAssocID="{5A5BE06F-1FB5-9747-A670-C8510C2F6FB7}" presName="Child" presStyleLbl="revTx" presStyleIdx="3" presStyleCnt="4">
        <dgm:presLayoutVars>
          <dgm:bulletEnabled val="1"/>
        </dgm:presLayoutVars>
      </dgm:prSet>
      <dgm:spPr/>
    </dgm:pt>
    <dgm:pt modelId="{E95F163D-DC6E-4430-BA01-FF900B22FAC0}" type="pres">
      <dgm:prSet presAssocID="{5A5BE06F-1FB5-9747-A670-C8510C2F6FB7}" presName="Parent" presStyleLbl="alignNode1" presStyleIdx="3" presStyleCnt="4">
        <dgm:presLayoutVars>
          <dgm:bulletEnabled val="1"/>
        </dgm:presLayoutVars>
      </dgm:prSet>
      <dgm:spPr/>
    </dgm:pt>
  </dgm:ptLst>
  <dgm:cxnLst>
    <dgm:cxn modelId="{6A416112-D88E-41E7-AC4C-80BD69C27D8B}" type="presOf" srcId="{22079CB4-CC5D-F44B-B5C1-3C0418A73A38}" destId="{942DFCAC-4CEF-4387-9D58-F76AF6D00DE0}" srcOrd="0" destOrd="4" presId="urn:microsoft.com/office/officeart/2008/layout/TitlePictureLineup"/>
    <dgm:cxn modelId="{BE50E628-85CC-4E42-BBCF-1D42A8D02316}" type="presOf" srcId="{B845CCC7-6A38-4845-A9A9-A03BEC9521FD}" destId="{8DC9971E-C965-4A7B-BBDC-938FCF08FD51}" srcOrd="0" destOrd="3" presId="urn:microsoft.com/office/officeart/2008/layout/TitlePictureLineup"/>
    <dgm:cxn modelId="{2F8C562B-40B1-491E-98B6-DB7F7CE09954}" type="presOf" srcId="{D6FDC300-F4C6-4A48-9D1A-D96E1AEF15A3}" destId="{2FDFC713-0C9F-4082-8207-A1561B0860D3}" srcOrd="0" destOrd="0" presId="urn:microsoft.com/office/officeart/2008/layout/TitlePictureLineup"/>
    <dgm:cxn modelId="{11DCEC2E-64AD-1248-9DEE-CF88344C3A9B}" srcId="{093C89C7-1AA9-E545-A30A-3904DF1915E9}" destId="{D6FDC300-F4C6-4A48-9D1A-D96E1AEF15A3}" srcOrd="0" destOrd="0" parTransId="{6408BE2E-55D5-C340-94D8-0640CD777CBA}" sibTransId="{06D8073D-D86D-B941-8C27-3737EB8AFD44}"/>
    <dgm:cxn modelId="{001F6C32-BF3E-794D-8486-45E98BE4E7C4}" srcId="{5A5BE06F-1FB5-9747-A670-C8510C2F6FB7}" destId="{0C5D9141-4011-B145-A867-2CF69855E951}" srcOrd="2" destOrd="0" parTransId="{0D1980D5-B4BF-4040-A9BC-30492D654D90}" sibTransId="{9176CCFA-F974-B349-97E0-41F29A5F4316}"/>
    <dgm:cxn modelId="{09097C5F-C098-7D40-9BAD-E68437B737FA}" srcId="{54DA4395-4097-0047-8149-BF1C542022BA}" destId="{F93DB589-9D73-994A-9DB3-64A7B13B1CF0}" srcOrd="1" destOrd="0" parTransId="{960A6830-2B0A-154E-BDCC-006BBBBCBA8F}" sibTransId="{E7AB304F-000D-074E-92A8-26F836CB535B}"/>
    <dgm:cxn modelId="{063B2341-EDCA-4970-89C9-59F4FA2741C0}" type="presOf" srcId="{F93DB589-9D73-994A-9DB3-64A7B13B1CF0}" destId="{B6669B65-8E2D-4D54-A576-45ACB3BE7A17}" srcOrd="0" destOrd="0" presId="urn:microsoft.com/office/officeart/2008/layout/TitlePictureLineup"/>
    <dgm:cxn modelId="{F74C4D41-290D-4A51-8425-A8344F0D3682}" type="presOf" srcId="{0C5D9141-4011-B145-A867-2CF69855E951}" destId="{8DC9971E-C965-4A7B-BBDC-938FCF08FD51}" srcOrd="0" destOrd="2" presId="urn:microsoft.com/office/officeart/2008/layout/TitlePictureLineup"/>
    <dgm:cxn modelId="{D5FA5341-65DA-FF46-8EA4-5D31251B27D1}" srcId="{8D7B6B60-B699-0146-BBA2-113C6742DDBB}" destId="{2FAA3730-7066-204C-AF42-F60C0888A560}" srcOrd="2" destOrd="0" parTransId="{821E4525-F1C8-A441-BD7D-6B3310C6B2D3}" sibTransId="{21D79161-7EB2-6C48-9392-A47D4F450145}"/>
    <dgm:cxn modelId="{BD12E241-330D-1441-B49F-30C8E139EA8E}" srcId="{8D7B6B60-B699-0146-BBA2-113C6742DDBB}" destId="{24CA3FF2-7F3D-184F-BAD5-8486CA88F8F3}" srcOrd="0" destOrd="0" parTransId="{6C48E6C3-9641-AF44-AB1F-8A635AE1BC0E}" sibTransId="{4E94DADD-6F14-584A-B9F5-E4C178A81C4B}"/>
    <dgm:cxn modelId="{34E7006D-5E7E-A44C-9B86-93F840133585}" srcId="{F93DB589-9D73-994A-9DB3-64A7B13B1CF0}" destId="{39F2E293-D036-284A-88BA-2027E96B9402}" srcOrd="0" destOrd="0" parTransId="{FAB4A282-D999-A64D-A438-A4CB328BBCEE}" sibTransId="{A9F62DE2-96BF-E64A-95EB-2CC4BAA5E1E8}"/>
    <dgm:cxn modelId="{5F6D454F-D802-344B-B0E1-27FF83685156}" srcId="{5A5BE06F-1FB5-9747-A670-C8510C2F6FB7}" destId="{5BD964CE-7463-9548-BB47-0737A4F1A88D}" srcOrd="0" destOrd="0" parTransId="{26C11808-2DD7-AE4A-89CC-2BF9030E95F9}" sibTransId="{40A8A750-4211-6F4D-8F43-5634C81F2107}"/>
    <dgm:cxn modelId="{B2D37D4F-29E6-466B-979D-259F6DD20CD3}" type="presOf" srcId="{5F583486-FDF3-B845-AA7C-B7BF56B7AB05}" destId="{942DFCAC-4CEF-4387-9D58-F76AF6D00DE0}" srcOrd="0" destOrd="3" presId="urn:microsoft.com/office/officeart/2008/layout/TitlePictureLineup"/>
    <dgm:cxn modelId="{F9B26573-7F8C-FC48-A4EF-A97F191FCF25}" srcId="{093C89C7-1AA9-E545-A30A-3904DF1915E9}" destId="{2DA578CB-40A8-B14E-8F3A-6A1655BB9CCC}" srcOrd="2" destOrd="0" parTransId="{257B8411-6C53-F340-A1CA-DC9756CB933E}" sibTransId="{99AC5318-58E8-FE46-99F5-9D849017A027}"/>
    <dgm:cxn modelId="{DD61D474-66D3-4605-9293-233E87211F43}" type="presOf" srcId="{5BD964CE-7463-9548-BB47-0737A4F1A88D}" destId="{8DC9971E-C965-4A7B-BBDC-938FCF08FD51}" srcOrd="0" destOrd="0" presId="urn:microsoft.com/office/officeart/2008/layout/TitlePictureLineup"/>
    <dgm:cxn modelId="{E0633976-9032-DF4A-A9D8-265378F47398}" srcId="{8D7B6B60-B699-0146-BBA2-113C6742DDBB}" destId="{5F583486-FDF3-B845-AA7C-B7BF56B7AB05}" srcOrd="3" destOrd="0" parTransId="{5ECFBA96-F5CE-2748-8634-EBF927F588F5}" sibTransId="{86F4C9DB-4D25-9940-B37C-E8BFD4352286}"/>
    <dgm:cxn modelId="{0759657C-5CE8-49E6-A3DB-7442F3098183}" type="presOf" srcId="{5AF32D36-C8B8-C54D-B970-1197C7B1D2BB}" destId="{2FDFC713-0C9F-4082-8207-A1561B0860D3}" srcOrd="0" destOrd="1" presId="urn:microsoft.com/office/officeart/2008/layout/TitlePictureLineup"/>
    <dgm:cxn modelId="{4429A681-5C54-0940-9AF2-915D24252871}" srcId="{093C89C7-1AA9-E545-A30A-3904DF1915E9}" destId="{5AF32D36-C8B8-C54D-B970-1197C7B1D2BB}" srcOrd="1" destOrd="0" parTransId="{D94EE588-D4F2-714A-897E-E7BA7023802F}" sibTransId="{15B4F281-6DA9-A247-A704-7B7AC5F0ACA3}"/>
    <dgm:cxn modelId="{F2688884-B24F-FB4F-8666-63BA4F091C39}" srcId="{54DA4395-4097-0047-8149-BF1C542022BA}" destId="{093C89C7-1AA9-E545-A30A-3904DF1915E9}" srcOrd="2" destOrd="0" parTransId="{F0EC4A02-93DE-0C4A-9CD1-2AB8B76C74A1}" sibTransId="{577DF05C-873A-5F48-8A28-10ACC54C72B6}"/>
    <dgm:cxn modelId="{98FBA384-811B-4E77-BF04-7B8E2E4C30F9}" type="presOf" srcId="{23B5ED8E-09DE-D24F-90BE-0C91FDA5F436}" destId="{8E4EB450-1FAD-4840-92DD-F0E40ACE98F9}" srcOrd="0" destOrd="2" presId="urn:microsoft.com/office/officeart/2008/layout/TitlePictureLineup"/>
    <dgm:cxn modelId="{C889CC8F-2149-F84D-B116-48D74F611AB7}" srcId="{F93DB589-9D73-994A-9DB3-64A7B13B1CF0}" destId="{23B5ED8E-09DE-D24F-90BE-0C91FDA5F436}" srcOrd="2" destOrd="0" parTransId="{7BD0F66D-2225-3549-8EC7-A99FC6CB6853}" sibTransId="{8654400D-CEB4-184A-B54C-B30F2DB42FD9}"/>
    <dgm:cxn modelId="{5FDC9C94-ACB2-AA47-A49A-BDC66CAB22F1}" srcId="{54DA4395-4097-0047-8149-BF1C542022BA}" destId="{8D7B6B60-B699-0146-BBA2-113C6742DDBB}" srcOrd="0" destOrd="0" parTransId="{4DD753DA-A409-C446-B494-DE4A292E5D33}" sibTransId="{D621D1D2-7024-E74E-A4D6-29F57DBB3B40}"/>
    <dgm:cxn modelId="{0F091C95-2406-0B40-A6C1-1CAC438CCE01}" srcId="{8D7B6B60-B699-0146-BBA2-113C6742DDBB}" destId="{3E6AB781-E2E5-B642-8C9F-BF839E58C048}" srcOrd="1" destOrd="0" parTransId="{96B102E9-B449-EF47-9C25-7FB315E83076}" sibTransId="{6523CB5A-BFD5-D248-96B7-94D3554840AE}"/>
    <dgm:cxn modelId="{D2324897-EA29-AD43-8D69-BA187D8F3373}" srcId="{54DA4395-4097-0047-8149-BF1C542022BA}" destId="{5A5BE06F-1FB5-9747-A670-C8510C2F6FB7}" srcOrd="3" destOrd="0" parTransId="{1B9D5E62-3B5F-E947-8987-1E271B5C2D9C}" sibTransId="{50821298-9C88-3E45-9DBC-5F7A8F5F5E7A}"/>
    <dgm:cxn modelId="{36308B98-48A4-4CA5-B599-9AC0C94BFFA2}" type="presOf" srcId="{2DA578CB-40A8-B14E-8F3A-6A1655BB9CCC}" destId="{2FDFC713-0C9F-4082-8207-A1561B0860D3}" srcOrd="0" destOrd="2" presId="urn:microsoft.com/office/officeart/2008/layout/TitlePictureLineup"/>
    <dgm:cxn modelId="{9D070199-0C43-6E4B-B429-C1E5579601E2}" srcId="{5A5BE06F-1FB5-9747-A670-C8510C2F6FB7}" destId="{B8C5DC8A-39DA-7049-8834-FF5874C8DA1C}" srcOrd="1" destOrd="0" parTransId="{A40FC727-DBF3-1D4F-AAA5-C94526785A8D}" sibTransId="{82BC60A6-F45A-0E49-8655-B3C7C45CC196}"/>
    <dgm:cxn modelId="{C221129A-8C48-4A59-B630-6A84FC0658AF}" type="presOf" srcId="{24CA3FF2-7F3D-184F-BAD5-8486CA88F8F3}" destId="{942DFCAC-4CEF-4387-9D58-F76AF6D00DE0}" srcOrd="0" destOrd="0" presId="urn:microsoft.com/office/officeart/2008/layout/TitlePictureLineup"/>
    <dgm:cxn modelId="{78F0AD9B-F874-4FF3-81F5-643509C8BD4D}" type="presOf" srcId="{8D7B6B60-B699-0146-BBA2-113C6742DDBB}" destId="{2842503A-7231-4E94-9087-9DC576E94D8B}" srcOrd="0" destOrd="0" presId="urn:microsoft.com/office/officeart/2008/layout/TitlePictureLineup"/>
    <dgm:cxn modelId="{95D7E1AB-0BC0-40D5-9146-FADC9CE078E8}" type="presOf" srcId="{2FAA3730-7066-204C-AF42-F60C0888A560}" destId="{942DFCAC-4CEF-4387-9D58-F76AF6D00DE0}" srcOrd="0" destOrd="2" presId="urn:microsoft.com/office/officeart/2008/layout/TitlePictureLineup"/>
    <dgm:cxn modelId="{8D4A88BF-368C-4550-A0EB-6A5333CBC445}" type="presOf" srcId="{39F2E293-D036-284A-88BA-2027E96B9402}" destId="{8E4EB450-1FAD-4840-92DD-F0E40ACE98F9}" srcOrd="0" destOrd="0" presId="urn:microsoft.com/office/officeart/2008/layout/TitlePictureLineup"/>
    <dgm:cxn modelId="{812414C0-9F22-4B00-8416-4524A93E729E}" type="presOf" srcId="{3E6AB781-E2E5-B642-8C9F-BF839E58C048}" destId="{942DFCAC-4CEF-4387-9D58-F76AF6D00DE0}" srcOrd="0" destOrd="1" presId="urn:microsoft.com/office/officeart/2008/layout/TitlePictureLineup"/>
    <dgm:cxn modelId="{C66B05C9-CCD6-42E2-BC9D-1905480BD787}" type="presOf" srcId="{337CEFEC-279D-A04C-A7F4-AA184287544D}" destId="{8E4EB450-1FAD-4840-92DD-F0E40ACE98F9}" srcOrd="0" destOrd="1" presId="urn:microsoft.com/office/officeart/2008/layout/TitlePictureLineup"/>
    <dgm:cxn modelId="{35FBB4D1-2342-4F99-9B78-FE5083E4B645}" type="presOf" srcId="{B8C5DC8A-39DA-7049-8834-FF5874C8DA1C}" destId="{8DC9971E-C965-4A7B-BBDC-938FCF08FD51}" srcOrd="0" destOrd="1" presId="urn:microsoft.com/office/officeart/2008/layout/TitlePictureLineup"/>
    <dgm:cxn modelId="{CBF5F1D4-093F-4852-B31C-75B5329415F7}" type="presOf" srcId="{B92F60A9-3AB7-3A40-9665-0565E3A7055C}" destId="{8DC9971E-C965-4A7B-BBDC-938FCF08FD51}" srcOrd="0" destOrd="4" presId="urn:microsoft.com/office/officeart/2008/layout/TitlePictureLineup"/>
    <dgm:cxn modelId="{BAC671DB-4269-4B34-AE2A-73FF9945C9D6}" type="presOf" srcId="{093C89C7-1AA9-E545-A30A-3904DF1915E9}" destId="{5EA70602-E99D-44CC-BD8D-6307699E5D22}" srcOrd="0" destOrd="0" presId="urn:microsoft.com/office/officeart/2008/layout/TitlePictureLineup"/>
    <dgm:cxn modelId="{27A132DE-8856-AF45-BDCF-CB68663E7014}" srcId="{F93DB589-9D73-994A-9DB3-64A7B13B1CF0}" destId="{337CEFEC-279D-A04C-A7F4-AA184287544D}" srcOrd="1" destOrd="0" parTransId="{12D33687-26EB-7447-9E15-4C5A3F9FA743}" sibTransId="{4E220CF2-C5CB-424B-B668-C789A74F2870}"/>
    <dgm:cxn modelId="{1831DEE0-C1A1-AA44-AE62-1B9B6C8D18CD}" srcId="{5A5BE06F-1FB5-9747-A670-C8510C2F6FB7}" destId="{B845CCC7-6A38-4845-A9A9-A03BEC9521FD}" srcOrd="3" destOrd="0" parTransId="{BB1AB397-2745-3A46-9550-44E1FB7A85E6}" sibTransId="{0A4A0565-E151-AD4F-B55A-994FB9EFAAA1}"/>
    <dgm:cxn modelId="{AAA27AE9-6060-496A-A5F6-7C548E87F5E2}" type="presOf" srcId="{5A5BE06F-1FB5-9747-A670-C8510C2F6FB7}" destId="{E95F163D-DC6E-4430-BA01-FF900B22FAC0}" srcOrd="0" destOrd="0" presId="urn:microsoft.com/office/officeart/2008/layout/TitlePictureLineup"/>
    <dgm:cxn modelId="{9514E9EF-CD19-8945-974D-52BCDD812AA5}" srcId="{5A5BE06F-1FB5-9747-A670-C8510C2F6FB7}" destId="{B92F60A9-3AB7-3A40-9665-0565E3A7055C}" srcOrd="4" destOrd="0" parTransId="{97EFF81B-060E-BA48-A8BF-B76EF18AE409}" sibTransId="{7241F5A2-AC8A-044F-ADBC-F56D72F7A6AD}"/>
    <dgm:cxn modelId="{7A3B72FB-FF19-6042-AEF7-8B7AED5EB032}" srcId="{8D7B6B60-B699-0146-BBA2-113C6742DDBB}" destId="{22079CB4-CC5D-F44B-B5C1-3C0418A73A38}" srcOrd="4" destOrd="0" parTransId="{FA22C964-7DB5-3A44-B208-B0B9F5E21EC7}" sibTransId="{56602370-2F19-A240-BBC5-13FC4FA618C3}"/>
    <dgm:cxn modelId="{570088FD-F3BD-4F4D-BE13-D7015CADD324}" type="presOf" srcId="{54DA4395-4097-0047-8149-BF1C542022BA}" destId="{EEF6B002-0E19-4B97-9295-ACE7B01C887C}" srcOrd="0" destOrd="0" presId="urn:microsoft.com/office/officeart/2008/layout/TitlePictureLineup"/>
    <dgm:cxn modelId="{E091D08A-C228-483D-82EE-EF34E25FCCE3}" type="presParOf" srcId="{EEF6B002-0E19-4B97-9295-ACE7B01C887C}" destId="{67FF48BE-EA64-40AA-82B8-5A6DAE5B4E20}" srcOrd="0" destOrd="0" presId="urn:microsoft.com/office/officeart/2008/layout/TitlePictureLineup"/>
    <dgm:cxn modelId="{7DB0EB0A-D037-4D63-B206-33BC18D95311}" type="presParOf" srcId="{67FF48BE-EA64-40AA-82B8-5A6DAE5B4E20}" destId="{F1C43FEE-8675-48D4-81DC-8CA70568A6C1}" srcOrd="0" destOrd="0" presId="urn:microsoft.com/office/officeart/2008/layout/TitlePictureLineup"/>
    <dgm:cxn modelId="{9F100E24-7432-4F2D-B293-923702FD0037}" type="presParOf" srcId="{67FF48BE-EA64-40AA-82B8-5A6DAE5B4E20}" destId="{01755EA9-4BD1-4202-8070-30FAAFA09CA3}" srcOrd="1" destOrd="0" presId="urn:microsoft.com/office/officeart/2008/layout/TitlePictureLineup"/>
    <dgm:cxn modelId="{FDC4DD06-4276-421B-B715-E34EBF65F4A8}" type="presParOf" srcId="{67FF48BE-EA64-40AA-82B8-5A6DAE5B4E20}" destId="{942DFCAC-4CEF-4387-9D58-F76AF6D00DE0}" srcOrd="2" destOrd="0" presId="urn:microsoft.com/office/officeart/2008/layout/TitlePictureLineup"/>
    <dgm:cxn modelId="{CEA22869-04C6-498C-AEF7-EF8356014753}" type="presParOf" srcId="{67FF48BE-EA64-40AA-82B8-5A6DAE5B4E20}" destId="{2842503A-7231-4E94-9087-9DC576E94D8B}" srcOrd="3" destOrd="0" presId="urn:microsoft.com/office/officeart/2008/layout/TitlePictureLineup"/>
    <dgm:cxn modelId="{43628008-8113-47CC-BFD5-62FA7AC5591E}" type="presParOf" srcId="{EEF6B002-0E19-4B97-9295-ACE7B01C887C}" destId="{1576191A-2FBB-450A-A479-68E405BA92F8}" srcOrd="1" destOrd="0" presId="urn:microsoft.com/office/officeart/2008/layout/TitlePictureLineup"/>
    <dgm:cxn modelId="{2AB4F9FE-9EEB-4B84-BFE3-CCFDD4403FCA}" type="presParOf" srcId="{EEF6B002-0E19-4B97-9295-ACE7B01C887C}" destId="{C409EB84-BC19-4D77-A79E-2FC3547A5025}" srcOrd="2" destOrd="0" presId="urn:microsoft.com/office/officeart/2008/layout/TitlePictureLineup"/>
    <dgm:cxn modelId="{3DCED8F1-B0D8-4B69-A265-6183D6F9F8F3}" type="presParOf" srcId="{C409EB84-BC19-4D77-A79E-2FC3547A5025}" destId="{BDE85EE4-F4B3-427C-AA6C-A77F8E23FC1E}" srcOrd="0" destOrd="0" presId="urn:microsoft.com/office/officeart/2008/layout/TitlePictureLineup"/>
    <dgm:cxn modelId="{2ECFDDFA-A695-463A-AFE4-2909F34F6111}" type="presParOf" srcId="{C409EB84-BC19-4D77-A79E-2FC3547A5025}" destId="{1E788A74-342E-4578-9799-9013A4F79E2D}" srcOrd="1" destOrd="0" presId="urn:microsoft.com/office/officeart/2008/layout/TitlePictureLineup"/>
    <dgm:cxn modelId="{C6E32CBC-1D30-41A8-9628-A7BD3A4772CD}" type="presParOf" srcId="{C409EB84-BC19-4D77-A79E-2FC3547A5025}" destId="{8E4EB450-1FAD-4840-92DD-F0E40ACE98F9}" srcOrd="2" destOrd="0" presId="urn:microsoft.com/office/officeart/2008/layout/TitlePictureLineup"/>
    <dgm:cxn modelId="{E32F00B4-944A-4E86-8198-279ECC87FC4F}" type="presParOf" srcId="{C409EB84-BC19-4D77-A79E-2FC3547A5025}" destId="{B6669B65-8E2D-4D54-A576-45ACB3BE7A17}" srcOrd="3" destOrd="0" presId="urn:microsoft.com/office/officeart/2008/layout/TitlePictureLineup"/>
    <dgm:cxn modelId="{9E81F8E2-04E1-4F6E-96A1-4D8EB620A8E7}" type="presParOf" srcId="{EEF6B002-0E19-4B97-9295-ACE7B01C887C}" destId="{F36205CB-DDD6-4B23-A99C-F6E75BA56888}" srcOrd="3" destOrd="0" presId="urn:microsoft.com/office/officeart/2008/layout/TitlePictureLineup"/>
    <dgm:cxn modelId="{11AAB1F0-9741-4AAC-8060-3AE7D948A209}" type="presParOf" srcId="{EEF6B002-0E19-4B97-9295-ACE7B01C887C}" destId="{AD140E27-B418-4357-9180-A6DD3E5FFCEB}" srcOrd="4" destOrd="0" presId="urn:microsoft.com/office/officeart/2008/layout/TitlePictureLineup"/>
    <dgm:cxn modelId="{7CD32725-1051-419F-A0AF-7BB2B2C50C8A}" type="presParOf" srcId="{AD140E27-B418-4357-9180-A6DD3E5FFCEB}" destId="{AFFB19C9-0DA5-4121-AFF0-3CE338FABD67}" srcOrd="0" destOrd="0" presId="urn:microsoft.com/office/officeart/2008/layout/TitlePictureLineup"/>
    <dgm:cxn modelId="{97D33E0B-E823-4ECC-9EAC-2794A622620D}" type="presParOf" srcId="{AD140E27-B418-4357-9180-A6DD3E5FFCEB}" destId="{8199D35E-6526-44E4-9FBB-E00FA27ACE3B}" srcOrd="1" destOrd="0" presId="urn:microsoft.com/office/officeart/2008/layout/TitlePictureLineup"/>
    <dgm:cxn modelId="{B11CD430-65DE-4AEB-A1C5-862ECAD06689}" type="presParOf" srcId="{AD140E27-B418-4357-9180-A6DD3E5FFCEB}" destId="{2FDFC713-0C9F-4082-8207-A1561B0860D3}" srcOrd="2" destOrd="0" presId="urn:microsoft.com/office/officeart/2008/layout/TitlePictureLineup"/>
    <dgm:cxn modelId="{9DF40A47-7E9B-4965-ACF5-83317795B335}" type="presParOf" srcId="{AD140E27-B418-4357-9180-A6DD3E5FFCEB}" destId="{5EA70602-E99D-44CC-BD8D-6307699E5D22}" srcOrd="3" destOrd="0" presId="urn:microsoft.com/office/officeart/2008/layout/TitlePictureLineup"/>
    <dgm:cxn modelId="{1B9FC91F-151C-4671-80CF-FF643304108B}" type="presParOf" srcId="{EEF6B002-0E19-4B97-9295-ACE7B01C887C}" destId="{040E3756-162C-4F72-818A-5181C757E5CA}" srcOrd="5" destOrd="0" presId="urn:microsoft.com/office/officeart/2008/layout/TitlePictureLineup"/>
    <dgm:cxn modelId="{30548558-B425-464B-B5CD-20DAAE783421}" type="presParOf" srcId="{EEF6B002-0E19-4B97-9295-ACE7B01C887C}" destId="{6557D84A-4424-49F8-9DBF-96228F61B2FF}" srcOrd="6" destOrd="0" presId="urn:microsoft.com/office/officeart/2008/layout/TitlePictureLineup"/>
    <dgm:cxn modelId="{486373AB-C008-4FE2-B6D6-07E0DD6CE2CC}" type="presParOf" srcId="{6557D84A-4424-49F8-9DBF-96228F61B2FF}" destId="{7E96040F-12C1-48A3-ADDC-7C921EF8C9DA}" srcOrd="0" destOrd="0" presId="urn:microsoft.com/office/officeart/2008/layout/TitlePictureLineup"/>
    <dgm:cxn modelId="{91E1CBD7-5D47-4120-95DD-6AF67C881534}" type="presParOf" srcId="{6557D84A-4424-49F8-9DBF-96228F61B2FF}" destId="{02A131F7-914A-4D66-92AF-C73127395309}" srcOrd="1" destOrd="0" presId="urn:microsoft.com/office/officeart/2008/layout/TitlePictureLineup"/>
    <dgm:cxn modelId="{3483622D-4B05-4253-B511-F754285B3648}" type="presParOf" srcId="{6557D84A-4424-49F8-9DBF-96228F61B2FF}" destId="{8DC9971E-C965-4A7B-BBDC-938FCF08FD51}" srcOrd="2" destOrd="0" presId="urn:microsoft.com/office/officeart/2008/layout/TitlePictureLineup"/>
    <dgm:cxn modelId="{BED6F492-E233-41EC-93DC-849811691B73}" type="presParOf" srcId="{6557D84A-4424-49F8-9DBF-96228F61B2FF}" destId="{E95F163D-DC6E-4430-BA01-FF900B22FAC0}" srcOrd="3" destOrd="0" presId="urn:microsoft.com/office/officeart/2008/layout/TitlePictureLineup"/>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83F6069A-8C6D-D042-84E0-3A303DAA9495}" type="doc">
      <dgm:prSet loTypeId="urn:diagrams.loki3.com/BracketList" loCatId="list" qsTypeId="urn:microsoft.com/office/officeart/2005/8/quickstyle/simple3" qsCatId="simple" csTypeId="urn:microsoft.com/office/officeart/2005/8/colors/colorful3" csCatId="colorful" phldr="1"/>
      <dgm:spPr/>
      <dgm:t>
        <a:bodyPr/>
        <a:lstStyle/>
        <a:p>
          <a:endParaRPr lang="en-US"/>
        </a:p>
      </dgm:t>
    </dgm:pt>
    <dgm:pt modelId="{F467354F-F75B-C841-8D1B-E6ED3854E11E}">
      <dgm:prSet phldrT="[Text]" custT="1"/>
      <dgm:spPr/>
      <dgm:t>
        <a:bodyPr/>
        <a:lstStyle/>
        <a:p>
          <a:r>
            <a:rPr lang="en-US" sz="2400">
              <a:latin typeface="Arial"/>
              <a:cs typeface="Arial"/>
            </a:rPr>
            <a:t>Incompatible Goals</a:t>
          </a:r>
        </a:p>
      </dgm:t>
    </dgm:pt>
    <dgm:pt modelId="{4F035A98-F005-6147-AAF9-4FC2C453EDF0}" type="parTrans" cxnId="{ECE5CA86-BF2A-B847-8882-43CE963E138B}">
      <dgm:prSet/>
      <dgm:spPr/>
      <dgm:t>
        <a:bodyPr/>
        <a:lstStyle/>
        <a:p>
          <a:endParaRPr lang="en-US">
            <a:latin typeface="Arial" panose="020B0604020202020204" pitchFamily="34" charset="0"/>
            <a:cs typeface="Arial" panose="020B0604020202020204" pitchFamily="34" charset="0"/>
          </a:endParaRPr>
        </a:p>
      </dgm:t>
    </dgm:pt>
    <dgm:pt modelId="{BE6C7488-EED0-9B4A-B6DF-5CD06D1F2C0C}" type="sibTrans" cxnId="{ECE5CA86-BF2A-B847-8882-43CE963E138B}">
      <dgm:prSet/>
      <dgm:spPr/>
      <dgm:t>
        <a:bodyPr/>
        <a:lstStyle/>
        <a:p>
          <a:endParaRPr lang="en-US">
            <a:latin typeface="Arial" panose="020B0604020202020204" pitchFamily="34" charset="0"/>
            <a:cs typeface="Arial" panose="020B0604020202020204" pitchFamily="34" charset="0"/>
          </a:endParaRPr>
        </a:p>
      </dgm:t>
    </dgm:pt>
    <dgm:pt modelId="{18DA4D4E-418D-B348-90DB-5130810CFA56}">
      <dgm:prSet phldrT="[Text]" custT="1"/>
      <dgm:spPr/>
      <dgm:t>
        <a:bodyPr/>
        <a:lstStyle/>
        <a:p>
          <a:r>
            <a:rPr lang="en-US" sz="2400">
              <a:latin typeface="Arial"/>
              <a:cs typeface="Arial"/>
            </a:rPr>
            <a:t>Differences</a:t>
          </a:r>
        </a:p>
      </dgm:t>
    </dgm:pt>
    <dgm:pt modelId="{0F99E6F2-6D79-8A42-9D1E-4C61D7E15812}" type="parTrans" cxnId="{9C714EBF-1B27-6D48-BC2A-70ED7E19AC0F}">
      <dgm:prSet/>
      <dgm:spPr/>
      <dgm:t>
        <a:bodyPr/>
        <a:lstStyle/>
        <a:p>
          <a:endParaRPr lang="en-US">
            <a:latin typeface="Arial" panose="020B0604020202020204" pitchFamily="34" charset="0"/>
            <a:cs typeface="Arial" panose="020B0604020202020204" pitchFamily="34" charset="0"/>
          </a:endParaRPr>
        </a:p>
      </dgm:t>
    </dgm:pt>
    <dgm:pt modelId="{6D207257-7A83-9E4A-989A-BD4E6EE2320A}" type="sibTrans" cxnId="{9C714EBF-1B27-6D48-BC2A-70ED7E19AC0F}">
      <dgm:prSet/>
      <dgm:spPr/>
      <dgm:t>
        <a:bodyPr/>
        <a:lstStyle/>
        <a:p>
          <a:endParaRPr lang="en-US">
            <a:latin typeface="Arial" panose="020B0604020202020204" pitchFamily="34" charset="0"/>
            <a:cs typeface="Arial" panose="020B0604020202020204" pitchFamily="34" charset="0"/>
          </a:endParaRPr>
        </a:p>
      </dgm:t>
    </dgm:pt>
    <dgm:pt modelId="{BE0BB051-17D3-3042-973D-7AC10C3BEA6F}">
      <dgm:prSet phldrT="[Text]" custT="1"/>
      <dgm:spPr/>
      <dgm:t>
        <a:bodyPr/>
        <a:lstStyle/>
        <a:p>
          <a:r>
            <a:rPr lang="en-US" sz="2400">
              <a:latin typeface="Arial"/>
              <a:cs typeface="Arial"/>
            </a:rPr>
            <a:t>Interdependence</a:t>
          </a:r>
        </a:p>
      </dgm:t>
    </dgm:pt>
    <dgm:pt modelId="{43315C52-CEF3-CC44-BE81-52D06FE8E124}" type="parTrans" cxnId="{4B612393-F263-6345-B5E9-7F75B5381154}">
      <dgm:prSet/>
      <dgm:spPr/>
      <dgm:t>
        <a:bodyPr/>
        <a:lstStyle/>
        <a:p>
          <a:endParaRPr lang="en-US">
            <a:latin typeface="Arial" panose="020B0604020202020204" pitchFamily="34" charset="0"/>
            <a:cs typeface="Arial" panose="020B0604020202020204" pitchFamily="34" charset="0"/>
          </a:endParaRPr>
        </a:p>
      </dgm:t>
    </dgm:pt>
    <dgm:pt modelId="{E3CC9A55-DC94-944C-ADAC-42C48CBE224D}" type="sibTrans" cxnId="{4B612393-F263-6345-B5E9-7F75B5381154}">
      <dgm:prSet/>
      <dgm:spPr/>
      <dgm:t>
        <a:bodyPr/>
        <a:lstStyle/>
        <a:p>
          <a:endParaRPr lang="en-US">
            <a:latin typeface="Arial" panose="020B0604020202020204" pitchFamily="34" charset="0"/>
            <a:cs typeface="Arial" panose="020B0604020202020204" pitchFamily="34" charset="0"/>
          </a:endParaRPr>
        </a:p>
      </dgm:t>
    </dgm:pt>
    <dgm:pt modelId="{4555BB6D-13E2-134B-97AC-C426C12BF95F}">
      <dgm:prSet custT="1"/>
      <dgm:spPr/>
      <dgm:t>
        <a:bodyPr/>
        <a:lstStyle/>
        <a:p>
          <a:r>
            <a:rPr lang="en-US" sz="2400">
              <a:latin typeface="Arial"/>
              <a:cs typeface="Arial"/>
            </a:rPr>
            <a:t>Lack of Resources</a:t>
          </a:r>
        </a:p>
      </dgm:t>
    </dgm:pt>
    <dgm:pt modelId="{F63B8276-47C5-E447-8D01-BF60BB95C93F}" type="parTrans" cxnId="{B351FEA7-EA4C-F744-80E2-6BDA60BB4F43}">
      <dgm:prSet/>
      <dgm:spPr/>
      <dgm:t>
        <a:bodyPr/>
        <a:lstStyle/>
        <a:p>
          <a:endParaRPr lang="en-US">
            <a:latin typeface="Arial" panose="020B0604020202020204" pitchFamily="34" charset="0"/>
            <a:cs typeface="Arial" panose="020B0604020202020204" pitchFamily="34" charset="0"/>
          </a:endParaRPr>
        </a:p>
      </dgm:t>
    </dgm:pt>
    <dgm:pt modelId="{F5E40318-7FCF-F74F-BAB8-AC389725327D}" type="sibTrans" cxnId="{B351FEA7-EA4C-F744-80E2-6BDA60BB4F43}">
      <dgm:prSet/>
      <dgm:spPr/>
      <dgm:t>
        <a:bodyPr/>
        <a:lstStyle/>
        <a:p>
          <a:endParaRPr lang="en-US">
            <a:latin typeface="Arial" panose="020B0604020202020204" pitchFamily="34" charset="0"/>
            <a:cs typeface="Arial" panose="020B0604020202020204" pitchFamily="34" charset="0"/>
          </a:endParaRPr>
        </a:p>
      </dgm:t>
    </dgm:pt>
    <dgm:pt modelId="{D850F623-78CB-42E0-B656-144A3FE11647}">
      <dgm:prSet phldrT="[Text]" custT="1"/>
      <dgm:spPr/>
      <dgm:t>
        <a:bodyPr/>
        <a:lstStyle/>
        <a:p>
          <a:r>
            <a:rPr lang="en-US" sz="3200">
              <a:latin typeface="Arial"/>
              <a:cs typeface="Arial"/>
            </a:rPr>
            <a:t>Communication and Perception</a:t>
          </a:r>
        </a:p>
      </dgm:t>
    </dgm:pt>
    <dgm:pt modelId="{8B4355F7-703F-4B33-B4DB-97F2CEE82F09}" type="parTrans" cxnId="{9144D1FE-7D5C-4EB9-BCCD-8A99E0AA5D13}">
      <dgm:prSet/>
      <dgm:spPr/>
      <dgm:t>
        <a:bodyPr/>
        <a:lstStyle/>
        <a:p>
          <a:endParaRPr lang="en-CA"/>
        </a:p>
      </dgm:t>
    </dgm:pt>
    <dgm:pt modelId="{36525BFD-53CE-481F-B007-FC2FA8FD1CF0}" type="sibTrans" cxnId="{9144D1FE-7D5C-4EB9-BCCD-8A99E0AA5D13}">
      <dgm:prSet/>
      <dgm:spPr/>
      <dgm:t>
        <a:bodyPr/>
        <a:lstStyle/>
        <a:p>
          <a:endParaRPr lang="en-CA"/>
        </a:p>
      </dgm:t>
    </dgm:pt>
    <dgm:pt modelId="{6D47B79E-E38D-4FA6-84CB-4C887EE39A65}" type="pres">
      <dgm:prSet presAssocID="{83F6069A-8C6D-D042-84E0-3A303DAA9495}" presName="Name0" presStyleCnt="0">
        <dgm:presLayoutVars>
          <dgm:dir/>
          <dgm:animLvl val="lvl"/>
          <dgm:resizeHandles val="exact"/>
        </dgm:presLayoutVars>
      </dgm:prSet>
      <dgm:spPr/>
    </dgm:pt>
    <dgm:pt modelId="{C8113630-8196-4A5F-947E-316019CA517A}" type="pres">
      <dgm:prSet presAssocID="{D850F623-78CB-42E0-B656-144A3FE11647}" presName="linNode" presStyleCnt="0"/>
      <dgm:spPr/>
    </dgm:pt>
    <dgm:pt modelId="{0DA64A55-A14B-4A52-BB0A-2B3C1E660FBF}" type="pres">
      <dgm:prSet presAssocID="{D850F623-78CB-42E0-B656-144A3FE11647}" presName="parTx" presStyleLbl="revTx" presStyleIdx="0" presStyleCnt="1" custScaleX="156848">
        <dgm:presLayoutVars>
          <dgm:chMax val="1"/>
          <dgm:bulletEnabled val="1"/>
        </dgm:presLayoutVars>
      </dgm:prSet>
      <dgm:spPr/>
    </dgm:pt>
    <dgm:pt modelId="{4BE5C316-49E5-4519-AC82-D3CD1389EE5E}" type="pres">
      <dgm:prSet presAssocID="{D850F623-78CB-42E0-B656-144A3FE11647}" presName="bracket" presStyleLbl="parChTrans1D1" presStyleIdx="0" presStyleCnt="1"/>
      <dgm:spPr/>
    </dgm:pt>
    <dgm:pt modelId="{92C46A74-65FD-41E3-911C-CAC7C2F443F9}" type="pres">
      <dgm:prSet presAssocID="{D850F623-78CB-42E0-B656-144A3FE11647}" presName="spH" presStyleCnt="0"/>
      <dgm:spPr/>
    </dgm:pt>
    <dgm:pt modelId="{64EEA67F-C9DD-4628-94FE-90ED10072B7A}" type="pres">
      <dgm:prSet presAssocID="{D850F623-78CB-42E0-B656-144A3FE11647}" presName="desTx" presStyleLbl="node1" presStyleIdx="0" presStyleCnt="1">
        <dgm:presLayoutVars>
          <dgm:bulletEnabled val="1"/>
        </dgm:presLayoutVars>
      </dgm:prSet>
      <dgm:spPr/>
    </dgm:pt>
  </dgm:ptLst>
  <dgm:cxnLst>
    <dgm:cxn modelId="{E3D57317-D0C6-4EC3-B51B-3AF8625B3EC0}" type="presOf" srcId="{4555BB6D-13E2-134B-97AC-C426C12BF95F}" destId="{64EEA67F-C9DD-4628-94FE-90ED10072B7A}" srcOrd="0" destOrd="3" presId="urn:diagrams.loki3.com/BracketList"/>
    <dgm:cxn modelId="{32BF501D-BE1D-411E-B2A4-24C8A3CE1D2D}" type="presOf" srcId="{83F6069A-8C6D-D042-84E0-3A303DAA9495}" destId="{6D47B79E-E38D-4FA6-84CB-4C887EE39A65}" srcOrd="0" destOrd="0" presId="urn:diagrams.loki3.com/BracketList"/>
    <dgm:cxn modelId="{25F5F046-F2F0-4A60-9606-1CA4AFD4A1BA}" type="presOf" srcId="{BE0BB051-17D3-3042-973D-7AC10C3BEA6F}" destId="{64EEA67F-C9DD-4628-94FE-90ED10072B7A}" srcOrd="0" destOrd="2" presId="urn:diagrams.loki3.com/BracketList"/>
    <dgm:cxn modelId="{74873985-AC5A-4F89-9126-45A164D7CDC5}" type="presOf" srcId="{18DA4D4E-418D-B348-90DB-5130810CFA56}" destId="{64EEA67F-C9DD-4628-94FE-90ED10072B7A}" srcOrd="0" destOrd="1" presId="urn:diagrams.loki3.com/BracketList"/>
    <dgm:cxn modelId="{ECE5CA86-BF2A-B847-8882-43CE963E138B}" srcId="{D850F623-78CB-42E0-B656-144A3FE11647}" destId="{F467354F-F75B-C841-8D1B-E6ED3854E11E}" srcOrd="0" destOrd="0" parTransId="{4F035A98-F005-6147-AAF9-4FC2C453EDF0}" sibTransId="{BE6C7488-EED0-9B4A-B6DF-5CD06D1F2C0C}"/>
    <dgm:cxn modelId="{4B612393-F263-6345-B5E9-7F75B5381154}" srcId="{D850F623-78CB-42E0-B656-144A3FE11647}" destId="{BE0BB051-17D3-3042-973D-7AC10C3BEA6F}" srcOrd="2" destOrd="0" parTransId="{43315C52-CEF3-CC44-BE81-52D06FE8E124}" sibTransId="{E3CC9A55-DC94-944C-ADAC-42C48CBE224D}"/>
    <dgm:cxn modelId="{6E5A8796-EBDB-4156-9FDB-C9B8329CAB54}" type="presOf" srcId="{D850F623-78CB-42E0-B656-144A3FE11647}" destId="{0DA64A55-A14B-4A52-BB0A-2B3C1E660FBF}" srcOrd="0" destOrd="0" presId="urn:diagrams.loki3.com/BracketList"/>
    <dgm:cxn modelId="{B351FEA7-EA4C-F744-80E2-6BDA60BB4F43}" srcId="{D850F623-78CB-42E0-B656-144A3FE11647}" destId="{4555BB6D-13E2-134B-97AC-C426C12BF95F}" srcOrd="3" destOrd="0" parTransId="{F63B8276-47C5-E447-8D01-BF60BB95C93F}" sibTransId="{F5E40318-7FCF-F74F-BAB8-AC389725327D}"/>
    <dgm:cxn modelId="{9C714EBF-1B27-6D48-BC2A-70ED7E19AC0F}" srcId="{D850F623-78CB-42E0-B656-144A3FE11647}" destId="{18DA4D4E-418D-B348-90DB-5130810CFA56}" srcOrd="1" destOrd="0" parTransId="{0F99E6F2-6D79-8A42-9D1E-4C61D7E15812}" sibTransId="{6D207257-7A83-9E4A-989A-BD4E6EE2320A}"/>
    <dgm:cxn modelId="{0078D8CF-3882-4B68-A341-A62C84547288}" type="presOf" srcId="{F467354F-F75B-C841-8D1B-E6ED3854E11E}" destId="{64EEA67F-C9DD-4628-94FE-90ED10072B7A}" srcOrd="0" destOrd="0" presId="urn:diagrams.loki3.com/BracketList"/>
    <dgm:cxn modelId="{9144D1FE-7D5C-4EB9-BCCD-8A99E0AA5D13}" srcId="{83F6069A-8C6D-D042-84E0-3A303DAA9495}" destId="{D850F623-78CB-42E0-B656-144A3FE11647}" srcOrd="0" destOrd="0" parTransId="{8B4355F7-703F-4B33-B4DB-97F2CEE82F09}" sibTransId="{36525BFD-53CE-481F-B007-FC2FA8FD1CF0}"/>
    <dgm:cxn modelId="{F9638C97-0A13-49AF-A61D-8A6450B0A538}" type="presParOf" srcId="{6D47B79E-E38D-4FA6-84CB-4C887EE39A65}" destId="{C8113630-8196-4A5F-947E-316019CA517A}" srcOrd="0" destOrd="0" presId="urn:diagrams.loki3.com/BracketList"/>
    <dgm:cxn modelId="{D23AA1DA-215D-45EF-8CA6-D1EF94B04ECC}" type="presParOf" srcId="{C8113630-8196-4A5F-947E-316019CA517A}" destId="{0DA64A55-A14B-4A52-BB0A-2B3C1E660FBF}" srcOrd="0" destOrd="0" presId="urn:diagrams.loki3.com/BracketList"/>
    <dgm:cxn modelId="{6B1460C3-BF45-40F7-89DD-F36A46FE3FC8}" type="presParOf" srcId="{C8113630-8196-4A5F-947E-316019CA517A}" destId="{4BE5C316-49E5-4519-AC82-D3CD1389EE5E}" srcOrd="1" destOrd="0" presId="urn:diagrams.loki3.com/BracketList"/>
    <dgm:cxn modelId="{496F3763-8485-4A99-8061-CB426BEE4859}" type="presParOf" srcId="{C8113630-8196-4A5F-947E-316019CA517A}" destId="{92C46A74-65FD-41E3-911C-CAC7C2F443F9}" srcOrd="2" destOrd="0" presId="urn:diagrams.loki3.com/BracketList"/>
    <dgm:cxn modelId="{73D2C0F3-0714-40B9-B6CC-7886C7222611}" type="presParOf" srcId="{C8113630-8196-4A5F-947E-316019CA517A}" destId="{64EEA67F-C9DD-4628-94FE-90ED10072B7A}"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CBAE31-8123-476F-B6A3-FFF1D2BE9F17}" type="doc">
      <dgm:prSet loTypeId="urn:microsoft.com/office/officeart/2005/8/layout/hList2" loCatId="list" qsTypeId="urn:microsoft.com/office/officeart/2005/8/quickstyle/simple3" qsCatId="simple" csTypeId="urn:microsoft.com/office/officeart/2005/8/colors/colorful2" csCatId="colorful" phldr="1"/>
      <dgm:spPr/>
      <dgm:t>
        <a:bodyPr/>
        <a:lstStyle/>
        <a:p>
          <a:endParaRPr lang="en-CA"/>
        </a:p>
      </dgm:t>
    </dgm:pt>
    <dgm:pt modelId="{02A6B24C-89B1-437B-919A-7C3734741D2B}">
      <dgm:prSet phldrT="[Text]" phldr="0" custT="1"/>
      <dgm:spPr/>
      <dgm:t>
        <a:bodyPr/>
        <a:lstStyle/>
        <a:p>
          <a:pPr rtl="0"/>
          <a:r>
            <a:rPr lang="en-CA" sz="1800" b="0" i="0">
              <a:solidFill>
                <a:schemeClr val="tx1"/>
              </a:solidFill>
              <a:latin typeface="Arial" panose="020B0604020202020204" pitchFamily="34" charset="0"/>
              <a:cs typeface="Arial" panose="020B0604020202020204" pitchFamily="34" charset="0"/>
            </a:rPr>
            <a:t>Conflict and Complaint Guidance </a:t>
          </a:r>
          <a:endParaRPr lang="fr-CA" sz="1800" b="0" i="0">
            <a:solidFill>
              <a:schemeClr val="tx1"/>
            </a:solidFill>
            <a:latin typeface="Arial" panose="020B0604020202020204" pitchFamily="34" charset="0"/>
            <a:cs typeface="Arial" panose="020B0604020202020204" pitchFamily="34" charset="0"/>
          </a:endParaRPr>
        </a:p>
      </dgm:t>
    </dgm:pt>
    <dgm:pt modelId="{B27F9A8F-2668-4A2C-BC5F-9B9685426DB0}" type="parTrans" cxnId="{3B013851-3437-4EF7-8273-D41A719BF9AD}">
      <dgm:prSet/>
      <dgm:spPr/>
      <dgm:t>
        <a:bodyPr/>
        <a:lstStyle/>
        <a:p>
          <a:endParaRPr lang="en-CA"/>
        </a:p>
      </dgm:t>
    </dgm:pt>
    <dgm:pt modelId="{DBAE09C1-BAC1-4978-8D79-2C651AE8F64C}" type="sibTrans" cxnId="{3B013851-3437-4EF7-8273-D41A719BF9AD}">
      <dgm:prSet/>
      <dgm:spPr/>
      <dgm:t>
        <a:bodyPr/>
        <a:lstStyle/>
        <a:p>
          <a:endParaRPr lang="en-CA"/>
        </a:p>
      </dgm:t>
    </dgm:pt>
    <dgm:pt modelId="{D6711F4D-F329-4B60-B0EF-3D69AA3552F8}">
      <dgm:prSet phldrT="[Text]" custT="1"/>
      <dgm:spPr>
        <a:solidFill>
          <a:srgbClr val="74B8C1"/>
        </a:solidFill>
      </dgm:spPr>
      <dgm:t>
        <a:bodyPr/>
        <a:lstStyle/>
        <a:p>
          <a:pPr rtl="0">
            <a:lnSpc>
              <a:spcPct val="100000"/>
            </a:lnSpc>
          </a:pPr>
          <a:r>
            <a:rPr lang="en-CA" sz="1200" i="0">
              <a:solidFill>
                <a:schemeClr val="tx1"/>
              </a:solidFill>
              <a:latin typeface="Arial" panose="020B0604020202020204" pitchFamily="34" charset="0"/>
              <a:cs typeface="Arial" panose="020B0604020202020204" pitchFamily="34" charset="0"/>
            </a:rPr>
            <a:t>Agent Consultation and Guidance</a:t>
          </a:r>
          <a:endParaRPr lang="fr-CA" sz="1200" b="0" i="0">
            <a:solidFill>
              <a:schemeClr val="tx1"/>
            </a:solidFill>
            <a:latin typeface="Arial" panose="020B0604020202020204" pitchFamily="34" charset="0"/>
            <a:cs typeface="Arial" panose="020B0604020202020204" pitchFamily="34" charset="0"/>
          </a:endParaRPr>
        </a:p>
      </dgm:t>
    </dgm:pt>
    <dgm:pt modelId="{710EADC4-254C-4526-8F24-BB7F810B42C9}" type="parTrans" cxnId="{F5852C08-D7C7-4D45-8EBA-C5B3E912D7CE}">
      <dgm:prSet/>
      <dgm:spPr/>
      <dgm:t>
        <a:bodyPr/>
        <a:lstStyle/>
        <a:p>
          <a:endParaRPr lang="en-CA"/>
        </a:p>
      </dgm:t>
    </dgm:pt>
    <dgm:pt modelId="{F26F38B1-5B7F-41E4-A8A5-476C1248D768}" type="sibTrans" cxnId="{F5852C08-D7C7-4D45-8EBA-C5B3E912D7CE}">
      <dgm:prSet/>
      <dgm:spPr/>
      <dgm:t>
        <a:bodyPr/>
        <a:lstStyle/>
        <a:p>
          <a:endParaRPr lang="en-CA"/>
        </a:p>
      </dgm:t>
    </dgm:pt>
    <dgm:pt modelId="{0E1A90A1-4F87-4474-BD95-ED942E44B9A7}">
      <dgm:prSet phldrT="[Text]" phldr="0" custT="1"/>
      <dgm:spPr/>
      <dgm:t>
        <a:bodyPr/>
        <a:lstStyle/>
        <a:p>
          <a:pPr rtl="0"/>
          <a:r>
            <a:rPr lang="en-CA" sz="1800" b="0" i="0">
              <a:solidFill>
                <a:schemeClr val="tx1"/>
              </a:solidFill>
              <a:latin typeface="Arial" panose="020B0604020202020204" pitchFamily="34" charset="0"/>
              <a:cs typeface="Arial" panose="020B0604020202020204" pitchFamily="34" charset="0"/>
            </a:rPr>
            <a:t>Alternative Dispute Resolution</a:t>
          </a:r>
          <a:endParaRPr lang="fr-CA" sz="1800" b="0" i="0">
            <a:solidFill>
              <a:schemeClr val="tx1"/>
            </a:solidFill>
            <a:latin typeface="Arial" panose="020B0604020202020204" pitchFamily="34" charset="0"/>
            <a:cs typeface="Arial" panose="020B0604020202020204" pitchFamily="34" charset="0"/>
          </a:endParaRPr>
        </a:p>
      </dgm:t>
    </dgm:pt>
    <dgm:pt modelId="{EC2703CF-CEC4-4E77-862B-B178CABC2486}" type="parTrans" cxnId="{C857CF91-0A12-4A3D-9B0E-9DB5989AAEF2}">
      <dgm:prSet/>
      <dgm:spPr/>
      <dgm:t>
        <a:bodyPr/>
        <a:lstStyle/>
        <a:p>
          <a:endParaRPr lang="en-CA"/>
        </a:p>
      </dgm:t>
    </dgm:pt>
    <dgm:pt modelId="{EFBE5CC2-4952-447A-A89D-F8A1123F4675}" type="sibTrans" cxnId="{C857CF91-0A12-4A3D-9B0E-9DB5989AAEF2}">
      <dgm:prSet/>
      <dgm:spPr/>
      <dgm:t>
        <a:bodyPr/>
        <a:lstStyle/>
        <a:p>
          <a:endParaRPr lang="en-CA"/>
        </a:p>
      </dgm:t>
    </dgm:pt>
    <dgm:pt modelId="{17CE7351-23BB-4023-9EA2-9EEE642CF9BB}">
      <dgm:prSet phldrT="[Text]" phldr="0" custT="1"/>
      <dgm:spPr/>
      <dgm:t>
        <a:bodyPr/>
        <a:lstStyle/>
        <a:p>
          <a:pPr rtl="0"/>
          <a:r>
            <a:rPr lang="en-CA" sz="1800" b="0" i="0">
              <a:solidFill>
                <a:schemeClr val="tx1"/>
              </a:solidFill>
              <a:latin typeface="Arial" panose="020B0604020202020204" pitchFamily="34" charset="0"/>
              <a:cs typeface="Arial" panose="020B0604020202020204" pitchFamily="34" charset="0"/>
            </a:rPr>
            <a:t>Facilitated Learning</a:t>
          </a:r>
          <a:endParaRPr lang="fr-CA" sz="1800" b="0" i="0">
            <a:solidFill>
              <a:schemeClr val="tx1"/>
            </a:solidFill>
            <a:latin typeface="Arial" panose="020B0604020202020204" pitchFamily="34" charset="0"/>
            <a:cs typeface="Arial" panose="020B0604020202020204" pitchFamily="34" charset="0"/>
          </a:endParaRPr>
        </a:p>
      </dgm:t>
    </dgm:pt>
    <dgm:pt modelId="{830A926D-54D6-4851-933B-226D017C8EE6}" type="parTrans" cxnId="{BA317758-B6E7-40F5-8C22-8C5E8E42F0B6}">
      <dgm:prSet/>
      <dgm:spPr/>
      <dgm:t>
        <a:bodyPr/>
        <a:lstStyle/>
        <a:p>
          <a:endParaRPr lang="en-CA"/>
        </a:p>
      </dgm:t>
    </dgm:pt>
    <dgm:pt modelId="{70154066-2F3A-4580-B1AA-719CF842C53D}" type="sibTrans" cxnId="{BA317758-B6E7-40F5-8C22-8C5E8E42F0B6}">
      <dgm:prSet/>
      <dgm:spPr/>
      <dgm:t>
        <a:bodyPr/>
        <a:lstStyle/>
        <a:p>
          <a:endParaRPr lang="en-CA"/>
        </a:p>
      </dgm:t>
    </dgm:pt>
    <dgm:pt modelId="{C30CFAAF-82BF-4339-AFEF-CF943106316D}">
      <dgm:prSet phldrT="[Text]" phldr="0" custT="1"/>
      <dgm:spPr>
        <a:solidFill>
          <a:srgbClr val="74B8C1"/>
        </a:solidFill>
      </dgm:spPr>
      <dgm:t>
        <a:bodyPr lIns="72000"/>
        <a:lstStyle/>
        <a:p>
          <a:pPr marL="114300" algn="l" rtl="0">
            <a:lnSpc>
              <a:spcPct val="100000"/>
            </a:lnSpc>
          </a:pPr>
          <a:r>
            <a:rPr lang="en-CA" sz="1300" i="0">
              <a:solidFill>
                <a:schemeClr val="tx1"/>
              </a:solidFill>
              <a:latin typeface="Arial" panose="020B0604020202020204" pitchFamily="34" charset="0"/>
              <a:cs typeface="Arial" panose="020B0604020202020204" pitchFamily="34" charset="0"/>
            </a:rPr>
            <a:t>Conflict and Complaint Management Training</a:t>
          </a:r>
          <a:endParaRPr lang="fr-CA" sz="1300" b="0" i="0">
            <a:solidFill>
              <a:schemeClr val="tx1"/>
            </a:solidFill>
            <a:latin typeface="Arial" panose="020B0604020202020204" pitchFamily="34" charset="0"/>
            <a:cs typeface="Arial" panose="020B0604020202020204" pitchFamily="34" charset="0"/>
          </a:endParaRPr>
        </a:p>
      </dgm:t>
    </dgm:pt>
    <dgm:pt modelId="{1AD14880-BE97-4D99-A25E-9A6ACD4F6117}" type="parTrans" cxnId="{CAEB2D5D-1B35-4776-A49B-D7FD6E87A5CE}">
      <dgm:prSet/>
      <dgm:spPr/>
      <dgm:t>
        <a:bodyPr/>
        <a:lstStyle/>
        <a:p>
          <a:endParaRPr lang="en-CA"/>
        </a:p>
      </dgm:t>
    </dgm:pt>
    <dgm:pt modelId="{653AB7FF-1798-4F0D-B25D-96C876CA741A}" type="sibTrans" cxnId="{CAEB2D5D-1B35-4776-A49B-D7FD6E87A5CE}">
      <dgm:prSet/>
      <dgm:spPr/>
      <dgm:t>
        <a:bodyPr/>
        <a:lstStyle/>
        <a:p>
          <a:endParaRPr lang="en-CA"/>
        </a:p>
      </dgm:t>
    </dgm:pt>
    <dgm:pt modelId="{CA532000-1417-4478-A73F-C926A705FED9}">
      <dgm:prSet phldrT="[Text]" phldr="0" custT="1"/>
      <dgm:spPr/>
      <dgm:t>
        <a:bodyPr/>
        <a:lstStyle/>
        <a:p>
          <a:pPr algn="r"/>
          <a:r>
            <a:rPr lang="en-CA" sz="1800" b="0" i="0">
              <a:solidFill>
                <a:schemeClr val="tx1"/>
              </a:solidFill>
              <a:latin typeface="Arial" panose="020B0604020202020204" pitchFamily="34" charset="0"/>
              <a:cs typeface="Arial" panose="020B0604020202020204" pitchFamily="34" charset="0"/>
            </a:rPr>
            <a:t>Awareness</a:t>
          </a:r>
          <a:endParaRPr lang="fr-CA" sz="1800" b="0" i="0">
            <a:solidFill>
              <a:schemeClr val="tx1"/>
            </a:solidFill>
            <a:latin typeface="Arial" panose="020B0604020202020204" pitchFamily="34" charset="0"/>
            <a:cs typeface="Arial" panose="020B0604020202020204" pitchFamily="34" charset="0"/>
          </a:endParaRPr>
        </a:p>
      </dgm:t>
    </dgm:pt>
    <dgm:pt modelId="{59CB7B0C-27CE-4F61-AC13-AA10709F6425}" type="parTrans" cxnId="{C8C50769-40F6-45FC-8B24-429E4F4E15B0}">
      <dgm:prSet/>
      <dgm:spPr/>
      <dgm:t>
        <a:bodyPr/>
        <a:lstStyle/>
        <a:p>
          <a:endParaRPr lang="en-CA"/>
        </a:p>
      </dgm:t>
    </dgm:pt>
    <dgm:pt modelId="{B512B681-9DB6-456D-891D-AB43104DB4DA}" type="sibTrans" cxnId="{C8C50769-40F6-45FC-8B24-429E4F4E15B0}">
      <dgm:prSet/>
      <dgm:spPr/>
      <dgm:t>
        <a:bodyPr/>
        <a:lstStyle/>
        <a:p>
          <a:endParaRPr lang="en-CA"/>
        </a:p>
      </dgm:t>
    </dgm:pt>
    <dgm:pt modelId="{04889833-0D79-4B51-BFC3-DB79C8DC4872}">
      <dgm:prSet phldrT="[Text]" phldr="0" custT="1"/>
      <dgm:spPr>
        <a:solidFill>
          <a:srgbClr val="74B8C1"/>
        </a:solidFill>
      </dgm:spPr>
      <dgm:t>
        <a:bodyPr/>
        <a:lstStyle/>
        <a:p>
          <a:pPr rtl="0">
            <a:lnSpc>
              <a:spcPct val="100000"/>
            </a:lnSpc>
            <a:spcAft>
              <a:spcPts val="600"/>
            </a:spcAft>
          </a:pPr>
          <a:r>
            <a:rPr lang="en-CA" sz="1300" i="0">
              <a:solidFill>
                <a:schemeClr val="tx1"/>
              </a:solidFill>
              <a:latin typeface="Arial" panose="020B0604020202020204" pitchFamily="34" charset="0"/>
              <a:cs typeface="Arial" panose="020B0604020202020204" pitchFamily="34" charset="0"/>
            </a:rPr>
            <a:t>Conflict and Complaint Management Services Briefings</a:t>
          </a:r>
          <a:endParaRPr lang="fr-CA" sz="1300" b="0" i="0">
            <a:solidFill>
              <a:schemeClr val="tx1"/>
            </a:solidFill>
            <a:latin typeface="Arial" panose="020B0604020202020204" pitchFamily="34" charset="0"/>
            <a:cs typeface="Arial" panose="020B0604020202020204" pitchFamily="34" charset="0"/>
          </a:endParaRPr>
        </a:p>
      </dgm:t>
    </dgm:pt>
    <dgm:pt modelId="{EFED6737-DB47-4C22-8089-ACDD69A31B00}" type="parTrans" cxnId="{E041A085-28E7-4CE9-8242-63166AB1361A}">
      <dgm:prSet/>
      <dgm:spPr/>
      <dgm:t>
        <a:bodyPr/>
        <a:lstStyle/>
        <a:p>
          <a:endParaRPr lang="en-CA"/>
        </a:p>
      </dgm:t>
    </dgm:pt>
    <dgm:pt modelId="{88601C1F-8073-46E1-894F-22642432079A}" type="sibTrans" cxnId="{E041A085-28E7-4CE9-8242-63166AB1361A}">
      <dgm:prSet/>
      <dgm:spPr/>
      <dgm:t>
        <a:bodyPr/>
        <a:lstStyle/>
        <a:p>
          <a:endParaRPr lang="en-CA"/>
        </a:p>
      </dgm:t>
    </dgm:pt>
    <dgm:pt modelId="{287497C2-37B0-4D6A-9A26-C70D5E1697F8}">
      <dgm:prSet custT="1"/>
      <dgm:spPr>
        <a:solidFill>
          <a:srgbClr val="74B8C1"/>
        </a:solidFill>
      </dgm:spPr>
      <dgm:t>
        <a:bodyPr/>
        <a:lstStyle/>
        <a:p>
          <a:pPr rtl="0">
            <a:lnSpc>
              <a:spcPct val="100000"/>
            </a:lnSpc>
          </a:pPr>
          <a:r>
            <a:rPr lang="en-CA" sz="1200" i="0">
              <a:solidFill>
                <a:schemeClr val="tx1"/>
              </a:solidFill>
              <a:latin typeface="Arial" panose="020B0604020202020204" pitchFamily="34" charset="0"/>
              <a:cs typeface="Arial" panose="020B0604020202020204" pitchFamily="34" charset="0"/>
            </a:rPr>
            <a:t>General Inquiries</a:t>
          </a:r>
        </a:p>
      </dgm:t>
    </dgm:pt>
    <dgm:pt modelId="{176C778C-0626-486A-B688-01691608DAB0}" type="parTrans" cxnId="{6D9EAA34-4D12-4CC7-8ED5-0F01026E3817}">
      <dgm:prSet/>
      <dgm:spPr/>
      <dgm:t>
        <a:bodyPr/>
        <a:lstStyle/>
        <a:p>
          <a:endParaRPr lang="en-CA"/>
        </a:p>
      </dgm:t>
    </dgm:pt>
    <dgm:pt modelId="{89670B89-DE1A-4519-8C6A-28D585519507}" type="sibTrans" cxnId="{6D9EAA34-4D12-4CC7-8ED5-0F01026E3817}">
      <dgm:prSet/>
      <dgm:spPr/>
      <dgm:t>
        <a:bodyPr/>
        <a:lstStyle/>
        <a:p>
          <a:endParaRPr lang="en-CA"/>
        </a:p>
      </dgm:t>
    </dgm:pt>
    <dgm:pt modelId="{D2E39226-ADF6-4947-90F1-775D7A6DA633}">
      <dgm:prSet custT="1"/>
      <dgm:spPr>
        <a:solidFill>
          <a:srgbClr val="74B8C1"/>
        </a:solidFill>
      </dgm:spPr>
      <dgm:t>
        <a:bodyPr/>
        <a:lstStyle/>
        <a:p>
          <a:pPr rtl="0">
            <a:lnSpc>
              <a:spcPct val="100000"/>
            </a:lnSpc>
          </a:pPr>
          <a:r>
            <a:rPr lang="en-CA" sz="1200" i="0">
              <a:solidFill>
                <a:schemeClr val="tx1"/>
              </a:solidFill>
              <a:latin typeface="Arial" panose="020B0604020202020204" pitchFamily="34" charset="0"/>
              <a:cs typeface="Arial" panose="020B0604020202020204" pitchFamily="34" charset="0"/>
            </a:rPr>
            <a:t>Referrals to appropriate resources</a:t>
          </a:r>
        </a:p>
      </dgm:t>
    </dgm:pt>
    <dgm:pt modelId="{0C343A35-6AB5-4593-92EC-50B0EA9A511F}" type="parTrans" cxnId="{55F838B9-F80A-4EBA-B4D2-44466ACB9FF0}">
      <dgm:prSet/>
      <dgm:spPr/>
      <dgm:t>
        <a:bodyPr/>
        <a:lstStyle/>
        <a:p>
          <a:endParaRPr lang="en-CA"/>
        </a:p>
      </dgm:t>
    </dgm:pt>
    <dgm:pt modelId="{FFBCBFA4-DE32-4F7B-97EE-42408762090E}" type="sibTrans" cxnId="{55F838B9-F80A-4EBA-B4D2-44466ACB9FF0}">
      <dgm:prSet/>
      <dgm:spPr/>
      <dgm:t>
        <a:bodyPr/>
        <a:lstStyle/>
        <a:p>
          <a:endParaRPr lang="en-CA"/>
        </a:p>
      </dgm:t>
    </dgm:pt>
    <dgm:pt modelId="{EEAA259F-5AA9-4069-858A-872BE70251D7}">
      <dgm:prSet custT="1"/>
      <dgm:spPr>
        <a:solidFill>
          <a:srgbClr val="74B8C1"/>
        </a:solidFill>
      </dgm:spPr>
      <dgm:t>
        <a:bodyPr/>
        <a:lstStyle/>
        <a:p>
          <a:pPr rtl="0">
            <a:lnSpc>
              <a:spcPct val="100000"/>
            </a:lnSpc>
          </a:pPr>
          <a:r>
            <a:rPr lang="en-CA" sz="1200" i="0">
              <a:solidFill>
                <a:schemeClr val="tx1"/>
              </a:solidFill>
              <a:latin typeface="Arial" panose="020B0604020202020204" pitchFamily="34" charset="0"/>
              <a:cs typeface="Arial" panose="020B0604020202020204" pitchFamily="34" charset="0"/>
            </a:rPr>
            <a:t>Policy Guidance</a:t>
          </a:r>
        </a:p>
      </dgm:t>
    </dgm:pt>
    <dgm:pt modelId="{D5C562DD-78D8-41FC-AC76-D0718D100EC0}" type="parTrans" cxnId="{CFC050F8-3F2E-410C-B82F-6FA959879BE3}">
      <dgm:prSet/>
      <dgm:spPr/>
      <dgm:t>
        <a:bodyPr/>
        <a:lstStyle/>
        <a:p>
          <a:endParaRPr lang="en-CA"/>
        </a:p>
      </dgm:t>
    </dgm:pt>
    <dgm:pt modelId="{7D7EBB4E-32B2-4C0D-92BD-7D80EC2B4C48}" type="sibTrans" cxnId="{CFC050F8-3F2E-410C-B82F-6FA959879BE3}">
      <dgm:prSet/>
      <dgm:spPr/>
      <dgm:t>
        <a:bodyPr/>
        <a:lstStyle/>
        <a:p>
          <a:endParaRPr lang="en-CA"/>
        </a:p>
      </dgm:t>
    </dgm:pt>
    <dgm:pt modelId="{399DC5DC-979A-43A2-94EA-9E7BA4A20626}">
      <dgm:prSet custT="1"/>
      <dgm:spPr>
        <a:solidFill>
          <a:srgbClr val="74B8C1"/>
        </a:solidFill>
      </dgm:spPr>
      <dgm:t>
        <a:bodyPr/>
        <a:lstStyle/>
        <a:p>
          <a:pPr rtl="0">
            <a:lnSpc>
              <a:spcPct val="100000"/>
            </a:lnSpc>
          </a:pPr>
          <a:r>
            <a:rPr lang="en-CA" sz="1200" i="0">
              <a:solidFill>
                <a:schemeClr val="tx1"/>
              </a:solidFill>
              <a:latin typeface="Arial" panose="020B0604020202020204" pitchFamily="34" charset="0"/>
              <a:cs typeface="Arial" panose="020B0604020202020204" pitchFamily="34" charset="0"/>
            </a:rPr>
            <a:t>Integrated Complaint Registration and Tracking System (ICRTS) Support and Training</a:t>
          </a:r>
          <a:endParaRPr lang="en-CA" sz="1200" i="0">
            <a:solidFill>
              <a:srgbClr val="FF0000"/>
            </a:solidFill>
            <a:latin typeface="Arial" panose="020B0604020202020204" pitchFamily="34" charset="0"/>
            <a:cs typeface="Arial" panose="020B0604020202020204" pitchFamily="34" charset="0"/>
          </a:endParaRPr>
        </a:p>
      </dgm:t>
    </dgm:pt>
    <dgm:pt modelId="{7F44C5A2-BCBB-4785-AC50-C8B1541EF413}" type="parTrans" cxnId="{F0B0FD0B-B49F-48AD-8894-D0116CFACD9B}">
      <dgm:prSet/>
      <dgm:spPr/>
      <dgm:t>
        <a:bodyPr/>
        <a:lstStyle/>
        <a:p>
          <a:endParaRPr lang="en-CA"/>
        </a:p>
      </dgm:t>
    </dgm:pt>
    <dgm:pt modelId="{88B8DAAE-DCC2-4137-9614-188297223762}" type="sibTrans" cxnId="{F0B0FD0B-B49F-48AD-8894-D0116CFACD9B}">
      <dgm:prSet/>
      <dgm:spPr/>
      <dgm:t>
        <a:bodyPr/>
        <a:lstStyle/>
        <a:p>
          <a:endParaRPr lang="en-CA"/>
        </a:p>
      </dgm:t>
    </dgm:pt>
    <dgm:pt modelId="{1BF86D8D-6D28-465A-B590-DD1A2DC4E902}">
      <dgm:prSet phldrT="[Text]" custT="1"/>
      <dgm:spPr>
        <a:solidFill>
          <a:srgbClr val="74B8C1"/>
        </a:solidFill>
      </dgm:spPr>
      <dgm:t>
        <a:bodyPr/>
        <a:lstStyle/>
        <a:p>
          <a:pPr rtl="0">
            <a:lnSpc>
              <a:spcPct val="100000"/>
            </a:lnSpc>
          </a:pPr>
          <a:r>
            <a:rPr lang="en-CA" sz="1300" i="0">
              <a:solidFill>
                <a:schemeClr val="tx1"/>
              </a:solidFill>
              <a:latin typeface="Arial" panose="020B0604020202020204" pitchFamily="34" charset="0"/>
              <a:cs typeface="Arial" panose="020B0604020202020204" pitchFamily="34" charset="0"/>
            </a:rPr>
            <a:t>Alternative Dispute Resolution (ADR) Consultation</a:t>
          </a:r>
          <a:endParaRPr lang="fr-CA" sz="1300" b="0" i="0">
            <a:solidFill>
              <a:schemeClr val="tx1"/>
            </a:solidFill>
            <a:latin typeface="Arial" panose="020B0604020202020204" pitchFamily="34" charset="0"/>
            <a:cs typeface="Arial" panose="020B0604020202020204" pitchFamily="34" charset="0"/>
          </a:endParaRPr>
        </a:p>
      </dgm:t>
    </dgm:pt>
    <dgm:pt modelId="{8AFC2F52-A958-46C4-AE11-FFA38790FD96}" type="sibTrans" cxnId="{7E88226F-6F5D-4031-9022-C364F40877AD}">
      <dgm:prSet/>
      <dgm:spPr/>
      <dgm:t>
        <a:bodyPr/>
        <a:lstStyle/>
        <a:p>
          <a:endParaRPr lang="en-CA"/>
        </a:p>
      </dgm:t>
    </dgm:pt>
    <dgm:pt modelId="{895F84F6-D69B-4029-A1DD-539C295AE8C4}" type="parTrans" cxnId="{7E88226F-6F5D-4031-9022-C364F40877AD}">
      <dgm:prSet/>
      <dgm:spPr/>
      <dgm:t>
        <a:bodyPr/>
        <a:lstStyle/>
        <a:p>
          <a:endParaRPr lang="en-CA"/>
        </a:p>
      </dgm:t>
    </dgm:pt>
    <dgm:pt modelId="{D6C3101E-87E3-4A61-A3CD-D7A282A8216F}">
      <dgm:prSet custT="1"/>
      <dgm:spPr>
        <a:solidFill>
          <a:srgbClr val="74B8C1"/>
        </a:solidFill>
      </dgm:spPr>
      <dgm:t>
        <a:bodyPr/>
        <a:lstStyle/>
        <a:p>
          <a:pPr rtl="0">
            <a:lnSpc>
              <a:spcPct val="100000"/>
            </a:lnSpc>
          </a:pPr>
          <a:r>
            <a:rPr lang="en-CA" sz="1300" i="0">
              <a:solidFill>
                <a:schemeClr val="tx1"/>
              </a:solidFill>
              <a:latin typeface="Arial" panose="020B0604020202020204" pitchFamily="34" charset="0"/>
              <a:cs typeface="Arial" panose="020B0604020202020204" pitchFamily="34" charset="0"/>
            </a:rPr>
            <a:t>Conflict Coaching</a:t>
          </a:r>
        </a:p>
      </dgm:t>
    </dgm:pt>
    <dgm:pt modelId="{3CCBEB8F-1319-4E71-BD24-FB1CA1DB696F}" type="sibTrans" cxnId="{039377F2-2AA8-4345-B728-C4272FF03D02}">
      <dgm:prSet/>
      <dgm:spPr/>
      <dgm:t>
        <a:bodyPr/>
        <a:lstStyle/>
        <a:p>
          <a:endParaRPr lang="en-CA"/>
        </a:p>
      </dgm:t>
    </dgm:pt>
    <dgm:pt modelId="{3801A7C2-247F-465E-A36F-EEE3A2DD4CA2}" type="parTrans" cxnId="{039377F2-2AA8-4345-B728-C4272FF03D02}">
      <dgm:prSet/>
      <dgm:spPr/>
      <dgm:t>
        <a:bodyPr/>
        <a:lstStyle/>
        <a:p>
          <a:endParaRPr lang="en-CA"/>
        </a:p>
      </dgm:t>
    </dgm:pt>
    <dgm:pt modelId="{EA8FBF39-BB71-4E15-84C5-C205E4A321C1}">
      <dgm:prSet custT="1"/>
      <dgm:spPr>
        <a:solidFill>
          <a:srgbClr val="74B8C1"/>
        </a:solidFill>
      </dgm:spPr>
      <dgm:t>
        <a:bodyPr/>
        <a:lstStyle/>
        <a:p>
          <a:pPr rtl="0">
            <a:lnSpc>
              <a:spcPct val="100000"/>
            </a:lnSpc>
          </a:pPr>
          <a:r>
            <a:rPr lang="en-CA" sz="1300" i="0">
              <a:solidFill>
                <a:schemeClr val="tx1"/>
              </a:solidFill>
              <a:latin typeface="Arial" panose="020B0604020202020204" pitchFamily="34" charset="0"/>
              <a:cs typeface="Arial" panose="020B0604020202020204" pitchFamily="34" charset="0"/>
            </a:rPr>
            <a:t>Mediation</a:t>
          </a:r>
        </a:p>
      </dgm:t>
    </dgm:pt>
    <dgm:pt modelId="{59C9B2AF-0759-47D3-AE18-4D80522C8609}" type="sibTrans" cxnId="{0DDC4493-39B0-46D2-A532-BD2E7C5A2C3D}">
      <dgm:prSet/>
      <dgm:spPr/>
      <dgm:t>
        <a:bodyPr/>
        <a:lstStyle/>
        <a:p>
          <a:endParaRPr lang="en-CA"/>
        </a:p>
      </dgm:t>
    </dgm:pt>
    <dgm:pt modelId="{25082816-D61E-4A7B-A83F-4E3E1FEA7CA1}" type="parTrans" cxnId="{0DDC4493-39B0-46D2-A532-BD2E7C5A2C3D}">
      <dgm:prSet/>
      <dgm:spPr/>
      <dgm:t>
        <a:bodyPr/>
        <a:lstStyle/>
        <a:p>
          <a:endParaRPr lang="en-CA"/>
        </a:p>
      </dgm:t>
    </dgm:pt>
    <dgm:pt modelId="{FC841ACD-5F42-40DA-9600-7CB7E0C0252E}">
      <dgm:prSet custT="1"/>
      <dgm:spPr>
        <a:solidFill>
          <a:srgbClr val="74B8C1"/>
        </a:solidFill>
      </dgm:spPr>
      <dgm:t>
        <a:bodyPr/>
        <a:lstStyle/>
        <a:p>
          <a:pPr rtl="0">
            <a:lnSpc>
              <a:spcPct val="100000"/>
            </a:lnSpc>
          </a:pPr>
          <a:r>
            <a:rPr lang="en-CA" sz="1300" i="0">
              <a:solidFill>
                <a:schemeClr val="tx1"/>
              </a:solidFill>
              <a:latin typeface="Arial" panose="020B0604020202020204" pitchFamily="34" charset="0"/>
              <a:cs typeface="Arial" panose="020B0604020202020204" pitchFamily="34" charset="0"/>
            </a:rPr>
            <a:t>Multi-party Processes</a:t>
          </a:r>
        </a:p>
      </dgm:t>
    </dgm:pt>
    <dgm:pt modelId="{DEF9598C-186F-48E2-B4A4-8F94712BFA27}" type="sibTrans" cxnId="{BF03C44B-4F74-406B-A54E-53B0A45F4145}">
      <dgm:prSet/>
      <dgm:spPr/>
      <dgm:t>
        <a:bodyPr/>
        <a:lstStyle/>
        <a:p>
          <a:endParaRPr lang="en-CA"/>
        </a:p>
      </dgm:t>
    </dgm:pt>
    <dgm:pt modelId="{D1BC5ED3-9B4A-46C4-984A-A158F5BFE7FE}" type="parTrans" cxnId="{BF03C44B-4F74-406B-A54E-53B0A45F4145}">
      <dgm:prSet/>
      <dgm:spPr/>
      <dgm:t>
        <a:bodyPr/>
        <a:lstStyle/>
        <a:p>
          <a:endParaRPr lang="en-CA"/>
        </a:p>
      </dgm:t>
    </dgm:pt>
    <dgm:pt modelId="{06304170-E5AB-4CB0-92D7-A1152D0C5B4A}">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i="0">
              <a:latin typeface="Arial" panose="020B0604020202020204" pitchFamily="34" charset="0"/>
              <a:cs typeface="Arial" panose="020B0604020202020204" pitchFamily="34" charset="0"/>
            </a:rPr>
            <a:t>Standardized Conflict Management training</a:t>
          </a:r>
        </a:p>
      </dgm:t>
    </dgm:pt>
    <dgm:pt modelId="{2E940807-737A-4EA3-B2F6-31DA10E593F2}" type="parTrans" cxnId="{6D29E4AA-56D0-4B8D-BBAF-F64E651F8BA9}">
      <dgm:prSet/>
      <dgm:spPr/>
      <dgm:t>
        <a:bodyPr/>
        <a:lstStyle/>
        <a:p>
          <a:endParaRPr lang="en-CA"/>
        </a:p>
      </dgm:t>
    </dgm:pt>
    <dgm:pt modelId="{F480D055-F3CD-43FB-BA23-80832E2B3261}" type="sibTrans" cxnId="{6D29E4AA-56D0-4B8D-BBAF-F64E651F8BA9}">
      <dgm:prSet/>
      <dgm:spPr/>
      <dgm:t>
        <a:bodyPr/>
        <a:lstStyle/>
        <a:p>
          <a:endParaRPr lang="en-CA"/>
        </a:p>
      </dgm:t>
    </dgm:pt>
    <dgm:pt modelId="{63ABD914-CD53-4965-B4A8-761BD18AD010}">
      <dgm:prSet custT="1"/>
      <dgm:spPr>
        <a:solidFill>
          <a:srgbClr val="74B8C1"/>
        </a:solidFill>
      </dgm:spPr>
      <dgm:t>
        <a:bodyPr/>
        <a:lstStyle/>
        <a:p>
          <a:pPr marL="114300" algn="l" rtl="0">
            <a:lnSpc>
              <a:spcPct val="100000"/>
            </a:lnSpc>
            <a:buFont typeface="Arial" panose="020B0604020202020204" pitchFamily="34" charset="0"/>
            <a:buChar char="•"/>
          </a:pPr>
          <a:r>
            <a:rPr lang="en-CA" sz="1300" i="0">
              <a:solidFill>
                <a:schemeClr val="tx1"/>
              </a:solidFill>
              <a:latin typeface="Arial" panose="020B0604020202020204" pitchFamily="34" charset="0"/>
              <a:cs typeface="Arial" panose="020B0604020202020204" pitchFamily="34" charset="0"/>
            </a:rPr>
            <a:t>Integrated Training</a:t>
          </a:r>
          <a:endParaRPr lang="en-CA" sz="1300" i="0">
            <a:latin typeface="Arial" panose="020B0604020202020204" pitchFamily="34" charset="0"/>
            <a:cs typeface="Arial" panose="020B0604020202020204" pitchFamily="34" charset="0"/>
          </a:endParaRPr>
        </a:p>
      </dgm:t>
    </dgm:pt>
    <dgm:pt modelId="{CD2C5203-CD78-4106-8720-848A6CDAA7A3}" type="parTrans" cxnId="{D8176407-B3FA-49D0-93EF-3EA9A8088458}">
      <dgm:prSet/>
      <dgm:spPr/>
      <dgm:t>
        <a:bodyPr/>
        <a:lstStyle/>
        <a:p>
          <a:endParaRPr lang="en-CA"/>
        </a:p>
      </dgm:t>
    </dgm:pt>
    <dgm:pt modelId="{DA1224A6-7A9F-46A7-8080-E1CFA6C092F4}" type="sibTrans" cxnId="{D8176407-B3FA-49D0-93EF-3EA9A8088458}">
      <dgm:prSet/>
      <dgm:spPr/>
      <dgm:t>
        <a:bodyPr/>
        <a:lstStyle/>
        <a:p>
          <a:endParaRPr lang="en-CA"/>
        </a:p>
      </dgm:t>
    </dgm:pt>
    <dgm:pt modelId="{0E9D38F9-8A3D-4FC2-A7F5-3C49C41B42D5}">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b="0" i="0">
              <a:solidFill>
                <a:srgbClr val="000000"/>
              </a:solidFill>
              <a:latin typeface="Arial" panose="020B0604020202020204" pitchFamily="34" charset="0"/>
              <a:ea typeface="+mn-lt"/>
              <a:cs typeface="Arial" panose="020B0604020202020204" pitchFamily="34" charset="0"/>
            </a:rPr>
            <a:t>Basic Military and Basic Military Officer Qualification</a:t>
          </a:r>
          <a:endParaRPr lang="en-CA" sz="1200" b="0" i="0">
            <a:latin typeface="Arial" panose="020B0604020202020204" pitchFamily="34" charset="0"/>
            <a:ea typeface="+mn-lt"/>
            <a:cs typeface="Arial" panose="020B0604020202020204" pitchFamily="34" charset="0"/>
          </a:endParaRPr>
        </a:p>
      </dgm:t>
    </dgm:pt>
    <dgm:pt modelId="{9D0550B2-6778-4CBD-908C-2A7A8AFA1805}" type="parTrans" cxnId="{C9B09A21-5505-4F47-BD5A-37047870A5E7}">
      <dgm:prSet/>
      <dgm:spPr/>
      <dgm:t>
        <a:bodyPr/>
        <a:lstStyle/>
        <a:p>
          <a:endParaRPr lang="en-CA"/>
        </a:p>
      </dgm:t>
    </dgm:pt>
    <dgm:pt modelId="{2532266F-F6A1-455A-B073-F0E26C1CB352}" type="sibTrans" cxnId="{C9B09A21-5505-4F47-BD5A-37047870A5E7}">
      <dgm:prSet/>
      <dgm:spPr/>
      <dgm:t>
        <a:bodyPr/>
        <a:lstStyle/>
        <a:p>
          <a:endParaRPr lang="en-CA"/>
        </a:p>
      </dgm:t>
    </dgm:pt>
    <dgm:pt modelId="{D1BF266B-0E83-44D8-B340-7E8C667FB3EB}">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b="0" i="0">
              <a:solidFill>
                <a:srgbClr val="000000"/>
              </a:solidFill>
              <a:latin typeface="Arial" panose="020B0604020202020204" pitchFamily="34" charset="0"/>
              <a:ea typeface="+mn-lt"/>
              <a:cs typeface="Arial" panose="020B0604020202020204" pitchFamily="34" charset="0"/>
            </a:rPr>
            <a:t>Primary Leadership Qualification</a:t>
          </a:r>
          <a:endParaRPr lang="en-CA" sz="1200" b="0" i="0">
            <a:latin typeface="Arial" panose="020B0604020202020204" pitchFamily="34" charset="0"/>
            <a:ea typeface="+mn-lt"/>
            <a:cs typeface="Arial" panose="020B0604020202020204" pitchFamily="34" charset="0"/>
          </a:endParaRPr>
        </a:p>
      </dgm:t>
    </dgm:pt>
    <dgm:pt modelId="{695E3FBC-45A2-4E0C-AB03-84440FCE8A63}" type="parTrans" cxnId="{D173B640-054F-4ACC-AEBF-3EF8A9E55962}">
      <dgm:prSet/>
      <dgm:spPr/>
      <dgm:t>
        <a:bodyPr/>
        <a:lstStyle/>
        <a:p>
          <a:endParaRPr lang="en-CA"/>
        </a:p>
      </dgm:t>
    </dgm:pt>
    <dgm:pt modelId="{91639206-408C-49AF-B52C-BDBFE1853E85}" type="sibTrans" cxnId="{D173B640-054F-4ACC-AEBF-3EF8A9E55962}">
      <dgm:prSet/>
      <dgm:spPr/>
      <dgm:t>
        <a:bodyPr/>
        <a:lstStyle/>
        <a:p>
          <a:endParaRPr lang="en-CA"/>
        </a:p>
      </dgm:t>
    </dgm:pt>
    <dgm:pt modelId="{9B328356-004C-4A36-B2A6-8D8F1E38CBF4}">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b="0" i="0">
              <a:latin typeface="Arial" panose="020B0604020202020204" pitchFamily="34" charset="0"/>
              <a:ea typeface="+mn-lt"/>
              <a:cs typeface="Arial" panose="020B0604020202020204" pitchFamily="34" charset="0"/>
            </a:rPr>
            <a:t>Senior Leadership Program</a:t>
          </a:r>
        </a:p>
      </dgm:t>
    </dgm:pt>
    <dgm:pt modelId="{94FFC56E-6EEA-4F9A-9A57-54A0A49151B2}" type="parTrans" cxnId="{84545EB7-3884-4389-B8BC-10DCD0BAAB2D}">
      <dgm:prSet/>
      <dgm:spPr/>
      <dgm:t>
        <a:bodyPr/>
        <a:lstStyle/>
        <a:p>
          <a:endParaRPr lang="en-CA"/>
        </a:p>
      </dgm:t>
    </dgm:pt>
    <dgm:pt modelId="{CCA33258-C32C-4E44-90AA-89A5DBF4FEA4}" type="sibTrans" cxnId="{84545EB7-3884-4389-B8BC-10DCD0BAAB2D}">
      <dgm:prSet/>
      <dgm:spPr/>
      <dgm:t>
        <a:bodyPr/>
        <a:lstStyle/>
        <a:p>
          <a:endParaRPr lang="en-CA"/>
        </a:p>
      </dgm:t>
    </dgm:pt>
    <dgm:pt modelId="{6F647CBE-B145-4639-9911-46D17A54FCBE}">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b="0" i="0">
              <a:solidFill>
                <a:srgbClr val="000000"/>
              </a:solidFill>
              <a:latin typeface="Arial" panose="020B0604020202020204" pitchFamily="34" charset="0"/>
              <a:ea typeface="+mn-lt"/>
              <a:cs typeface="Arial" panose="020B0604020202020204" pitchFamily="34" charset="0"/>
            </a:rPr>
            <a:t>Naval Warfare Officers Phase III</a:t>
          </a:r>
          <a:endParaRPr lang="en-CA" sz="1200" b="0" i="0">
            <a:latin typeface="Arial" panose="020B0604020202020204" pitchFamily="34" charset="0"/>
            <a:ea typeface="+mn-lt"/>
            <a:cs typeface="Arial" panose="020B0604020202020204" pitchFamily="34" charset="0"/>
          </a:endParaRPr>
        </a:p>
      </dgm:t>
    </dgm:pt>
    <dgm:pt modelId="{9B696454-C06E-4158-9A2B-200BF92F4D77}" type="parTrans" cxnId="{15F2D62C-37D6-4800-9DD9-D0D6059FFBE0}">
      <dgm:prSet/>
      <dgm:spPr/>
      <dgm:t>
        <a:bodyPr/>
        <a:lstStyle/>
        <a:p>
          <a:endParaRPr lang="en-CA"/>
        </a:p>
      </dgm:t>
    </dgm:pt>
    <dgm:pt modelId="{21B93FF3-55DE-42F9-82E2-322582492725}" type="sibTrans" cxnId="{15F2D62C-37D6-4800-9DD9-D0D6059FFBE0}">
      <dgm:prSet/>
      <dgm:spPr/>
      <dgm:t>
        <a:bodyPr/>
        <a:lstStyle/>
        <a:p>
          <a:endParaRPr lang="en-CA"/>
        </a:p>
      </dgm:t>
    </dgm:pt>
    <dgm:pt modelId="{A6AA27C9-9EF4-41F6-A197-B16865927910}">
      <dgm:prSet custT="1"/>
      <dgm:spPr>
        <a:solidFill>
          <a:srgbClr val="74B8C1"/>
        </a:solidFill>
      </dgm:spPr>
      <dgm:t>
        <a:bodyPr/>
        <a:lstStyle/>
        <a:p>
          <a:pPr rtl="0">
            <a:lnSpc>
              <a:spcPct val="100000"/>
            </a:lnSpc>
            <a:spcAft>
              <a:spcPct val="15000"/>
            </a:spcAft>
          </a:pPr>
          <a:r>
            <a:rPr lang="en-CA" sz="1300" i="0">
              <a:solidFill>
                <a:schemeClr val="tx1"/>
              </a:solidFill>
              <a:latin typeface="Arial" panose="020B0604020202020204" pitchFamily="34" charset="0"/>
              <a:cs typeface="Arial" panose="020B0604020202020204" pitchFamily="34" charset="0"/>
            </a:rPr>
            <a:t>Outreach and Promotional Activities</a:t>
          </a:r>
        </a:p>
      </dgm:t>
    </dgm:pt>
    <dgm:pt modelId="{84DF4F6B-D6F1-4E0A-B40A-BC53A31BE276}" type="parTrans" cxnId="{B81E1170-DB9F-444F-9510-EB018932D59E}">
      <dgm:prSet/>
      <dgm:spPr/>
      <dgm:t>
        <a:bodyPr/>
        <a:lstStyle/>
        <a:p>
          <a:endParaRPr lang="en-CA"/>
        </a:p>
      </dgm:t>
    </dgm:pt>
    <dgm:pt modelId="{3A2DCFAB-0EB7-4253-8ED6-1FDC62F5D1F7}" type="sibTrans" cxnId="{B81E1170-DB9F-444F-9510-EB018932D59E}">
      <dgm:prSet/>
      <dgm:spPr/>
      <dgm:t>
        <a:bodyPr/>
        <a:lstStyle/>
        <a:p>
          <a:endParaRPr lang="en-CA"/>
        </a:p>
      </dgm:t>
    </dgm:pt>
    <dgm:pt modelId="{5E89B7FB-8674-4964-B443-CD56BFF7D1F8}">
      <dgm:prSet custT="1"/>
      <dgm:spPr>
        <a:solidFill>
          <a:srgbClr val="74B8C1"/>
        </a:solidFill>
      </dgm:spPr>
      <dgm:t>
        <a:bodyPr/>
        <a:lstStyle/>
        <a:p>
          <a:pPr marL="57150" algn="l" rtl="0">
            <a:lnSpc>
              <a:spcPct val="100000"/>
            </a:lnSpc>
            <a:buFont typeface="Arial" panose="020B0604020202020204" pitchFamily="34" charset="0"/>
            <a:buChar char="•"/>
          </a:pPr>
          <a:endParaRPr lang="en-CA" sz="1000" i="0">
            <a:latin typeface="Arial" panose="020B0604020202020204" pitchFamily="34" charset="0"/>
            <a:cs typeface="Arial" panose="020B0604020202020204" pitchFamily="34" charset="0"/>
          </a:endParaRPr>
        </a:p>
      </dgm:t>
    </dgm:pt>
    <dgm:pt modelId="{CF3FBF85-D8A2-4120-B1AE-7789E0E2F9A1}" type="parTrans" cxnId="{39326ADF-FEC6-43E5-9702-078F51FD47B9}">
      <dgm:prSet/>
      <dgm:spPr/>
      <dgm:t>
        <a:bodyPr/>
        <a:lstStyle/>
        <a:p>
          <a:endParaRPr lang="en-CA"/>
        </a:p>
      </dgm:t>
    </dgm:pt>
    <dgm:pt modelId="{1537DA24-4C72-4D58-A1C5-74AB5C06157E}" type="sibTrans" cxnId="{39326ADF-FEC6-43E5-9702-078F51FD47B9}">
      <dgm:prSet/>
      <dgm:spPr/>
      <dgm:t>
        <a:bodyPr/>
        <a:lstStyle/>
        <a:p>
          <a:endParaRPr lang="en-CA"/>
        </a:p>
      </dgm:t>
    </dgm:pt>
    <dgm:pt modelId="{51830554-BC68-43E0-BB4E-1A5FAF8AD8DC}">
      <dgm:prSet phldrT="[Text]" custT="1"/>
      <dgm:spPr>
        <a:solidFill>
          <a:srgbClr val="74B8C1"/>
        </a:solidFill>
      </dgm:spPr>
      <dgm:t>
        <a:bodyPr/>
        <a:lstStyle/>
        <a:p>
          <a:pPr rtl="0">
            <a:lnSpc>
              <a:spcPct val="100000"/>
            </a:lnSpc>
          </a:pPr>
          <a:endParaRPr lang="fr-CA" sz="1200" b="0" i="0">
            <a:solidFill>
              <a:schemeClr val="tx1"/>
            </a:solidFill>
            <a:latin typeface="Arial" panose="020B0604020202020204" pitchFamily="34" charset="0"/>
            <a:cs typeface="Arial" panose="020B0604020202020204" pitchFamily="34" charset="0"/>
          </a:endParaRPr>
        </a:p>
      </dgm:t>
    </dgm:pt>
    <dgm:pt modelId="{BBD6443F-D431-4A79-9A1D-6BDB801C87CB}" type="parTrans" cxnId="{5C1295AD-2F73-4F24-A161-A7C756F1B259}">
      <dgm:prSet/>
      <dgm:spPr/>
      <dgm:t>
        <a:bodyPr/>
        <a:lstStyle/>
        <a:p>
          <a:endParaRPr lang="en-CA"/>
        </a:p>
      </dgm:t>
    </dgm:pt>
    <dgm:pt modelId="{EB2F0F0C-F5FC-4402-8000-526AAC89E121}" type="sibTrans" cxnId="{5C1295AD-2F73-4F24-A161-A7C756F1B259}">
      <dgm:prSet/>
      <dgm:spPr/>
      <dgm:t>
        <a:bodyPr/>
        <a:lstStyle/>
        <a:p>
          <a:endParaRPr lang="en-CA"/>
        </a:p>
      </dgm:t>
    </dgm:pt>
    <dgm:pt modelId="{BB8E8A15-0794-479C-8103-E6CEA268981F}">
      <dgm:prSet custT="1"/>
      <dgm:spPr>
        <a:solidFill>
          <a:srgbClr val="74B8C1"/>
        </a:solidFill>
      </dgm:spPr>
      <dgm:t>
        <a:bodyPr/>
        <a:lstStyle/>
        <a:p>
          <a:pPr rtl="0">
            <a:lnSpc>
              <a:spcPct val="100000"/>
            </a:lnSpc>
          </a:pPr>
          <a:endParaRPr lang="en-CA" sz="1200" i="0">
            <a:solidFill>
              <a:schemeClr val="tx1"/>
            </a:solidFill>
            <a:latin typeface="Arial" panose="020B0604020202020204" pitchFamily="34" charset="0"/>
            <a:cs typeface="Arial" panose="020B0604020202020204" pitchFamily="34" charset="0"/>
          </a:endParaRPr>
        </a:p>
      </dgm:t>
    </dgm:pt>
    <dgm:pt modelId="{D6687994-97AC-4642-8706-A2D9CBDDD21D}" type="parTrans" cxnId="{EF8D55F6-4206-4BCB-ACD9-EFE23A16DAEB}">
      <dgm:prSet/>
      <dgm:spPr/>
      <dgm:t>
        <a:bodyPr/>
        <a:lstStyle/>
        <a:p>
          <a:endParaRPr lang="en-CA"/>
        </a:p>
      </dgm:t>
    </dgm:pt>
    <dgm:pt modelId="{9E4A2BDA-2EAC-49C0-B0DB-605C74E5D1FD}" type="sibTrans" cxnId="{EF8D55F6-4206-4BCB-ACD9-EFE23A16DAEB}">
      <dgm:prSet/>
      <dgm:spPr/>
      <dgm:t>
        <a:bodyPr/>
        <a:lstStyle/>
        <a:p>
          <a:endParaRPr lang="en-CA"/>
        </a:p>
      </dgm:t>
    </dgm:pt>
    <dgm:pt modelId="{9F3C43A7-298B-4FAE-8CD8-5DBBA0B94C1E}">
      <dgm:prSet custT="1"/>
      <dgm:spPr>
        <a:solidFill>
          <a:srgbClr val="74B8C1"/>
        </a:solidFill>
      </dgm:spPr>
      <dgm:t>
        <a:bodyPr/>
        <a:lstStyle/>
        <a:p>
          <a:pPr rtl="0">
            <a:lnSpc>
              <a:spcPct val="100000"/>
            </a:lnSpc>
          </a:pPr>
          <a:endParaRPr lang="en-CA" sz="1200" i="0">
            <a:solidFill>
              <a:schemeClr val="tx1"/>
            </a:solidFill>
            <a:latin typeface="Arial" panose="020B0604020202020204" pitchFamily="34" charset="0"/>
            <a:cs typeface="Arial" panose="020B0604020202020204" pitchFamily="34" charset="0"/>
          </a:endParaRPr>
        </a:p>
      </dgm:t>
    </dgm:pt>
    <dgm:pt modelId="{32E5B09F-DB66-4FCB-8CBD-43864C0FD066}" type="parTrans" cxnId="{8ED71A32-C874-4A42-AFD9-1C545144F161}">
      <dgm:prSet/>
      <dgm:spPr/>
      <dgm:t>
        <a:bodyPr/>
        <a:lstStyle/>
        <a:p>
          <a:endParaRPr lang="en-CA"/>
        </a:p>
      </dgm:t>
    </dgm:pt>
    <dgm:pt modelId="{E58D47E1-CCEE-4D68-B2F2-816A6116ECE4}" type="sibTrans" cxnId="{8ED71A32-C874-4A42-AFD9-1C545144F161}">
      <dgm:prSet/>
      <dgm:spPr/>
      <dgm:t>
        <a:bodyPr/>
        <a:lstStyle/>
        <a:p>
          <a:endParaRPr lang="en-CA"/>
        </a:p>
      </dgm:t>
    </dgm:pt>
    <dgm:pt modelId="{D105C5E5-5656-4110-A5DB-67AC56922206}">
      <dgm:prSet custT="1"/>
      <dgm:spPr>
        <a:solidFill>
          <a:srgbClr val="74B8C1"/>
        </a:solidFill>
      </dgm:spPr>
      <dgm:t>
        <a:bodyPr/>
        <a:lstStyle/>
        <a:p>
          <a:pPr rtl="0">
            <a:lnSpc>
              <a:spcPct val="100000"/>
            </a:lnSpc>
          </a:pPr>
          <a:endParaRPr lang="en-CA" sz="1200" i="0">
            <a:solidFill>
              <a:schemeClr val="tx1"/>
            </a:solidFill>
            <a:latin typeface="Arial" panose="020B0604020202020204" pitchFamily="34" charset="0"/>
            <a:cs typeface="Arial" panose="020B0604020202020204" pitchFamily="34" charset="0"/>
          </a:endParaRPr>
        </a:p>
      </dgm:t>
    </dgm:pt>
    <dgm:pt modelId="{18B8BD16-2590-4486-9CD0-1181DC47E1A2}" type="parTrans" cxnId="{EEF5C6F9-B52C-4576-8AD3-7520914D7F1B}">
      <dgm:prSet/>
      <dgm:spPr/>
      <dgm:t>
        <a:bodyPr/>
        <a:lstStyle/>
        <a:p>
          <a:endParaRPr lang="en-CA"/>
        </a:p>
      </dgm:t>
    </dgm:pt>
    <dgm:pt modelId="{409964A4-1CE7-4F17-8C1D-BF663578B775}" type="sibTrans" cxnId="{EEF5C6F9-B52C-4576-8AD3-7520914D7F1B}">
      <dgm:prSet/>
      <dgm:spPr/>
      <dgm:t>
        <a:bodyPr/>
        <a:lstStyle/>
        <a:p>
          <a:endParaRPr lang="en-CA"/>
        </a:p>
      </dgm:t>
    </dgm:pt>
    <dgm:pt modelId="{9B512B25-82FF-4232-AF0D-2F49FCA8F95B}">
      <dgm:prSet phldrT="[Text]" custT="1"/>
      <dgm:spPr>
        <a:solidFill>
          <a:srgbClr val="74B8C1"/>
        </a:solidFill>
      </dgm:spPr>
      <dgm:t>
        <a:bodyPr/>
        <a:lstStyle/>
        <a:p>
          <a:pPr rtl="0">
            <a:lnSpc>
              <a:spcPct val="100000"/>
            </a:lnSpc>
          </a:pPr>
          <a:endParaRPr lang="fr-CA" sz="1300" b="0" i="0">
            <a:solidFill>
              <a:schemeClr val="tx1"/>
            </a:solidFill>
            <a:latin typeface="Arial" panose="020B0604020202020204" pitchFamily="34" charset="0"/>
            <a:cs typeface="Arial" panose="020B0604020202020204" pitchFamily="34" charset="0"/>
          </a:endParaRPr>
        </a:p>
      </dgm:t>
    </dgm:pt>
    <dgm:pt modelId="{F84F7AE6-68C7-493F-B4F4-B3718A1E4C57}" type="parTrans" cxnId="{7D3BC930-98F3-4B40-A9AE-CAD5F48A531D}">
      <dgm:prSet/>
      <dgm:spPr/>
      <dgm:t>
        <a:bodyPr/>
        <a:lstStyle/>
        <a:p>
          <a:endParaRPr lang="en-CA"/>
        </a:p>
      </dgm:t>
    </dgm:pt>
    <dgm:pt modelId="{8B548CA5-10E8-410A-B813-04858C6D4F8B}" type="sibTrans" cxnId="{7D3BC930-98F3-4B40-A9AE-CAD5F48A531D}">
      <dgm:prSet/>
      <dgm:spPr/>
      <dgm:t>
        <a:bodyPr/>
        <a:lstStyle/>
        <a:p>
          <a:endParaRPr lang="en-CA"/>
        </a:p>
      </dgm:t>
    </dgm:pt>
    <dgm:pt modelId="{F620735E-B732-400A-A00A-EFA56421BD0D}">
      <dgm:prSet custT="1"/>
      <dgm:spPr>
        <a:solidFill>
          <a:srgbClr val="74B8C1"/>
        </a:solidFill>
      </dgm:spPr>
      <dgm:t>
        <a:bodyPr/>
        <a:lstStyle/>
        <a:p>
          <a:pPr rtl="0">
            <a:lnSpc>
              <a:spcPct val="100000"/>
            </a:lnSpc>
          </a:pPr>
          <a:endParaRPr lang="en-CA" sz="1300" i="0">
            <a:solidFill>
              <a:schemeClr val="tx1"/>
            </a:solidFill>
            <a:latin typeface="Arial" panose="020B0604020202020204" pitchFamily="34" charset="0"/>
            <a:cs typeface="Arial" panose="020B0604020202020204" pitchFamily="34" charset="0"/>
          </a:endParaRPr>
        </a:p>
      </dgm:t>
    </dgm:pt>
    <dgm:pt modelId="{948374E1-D07A-4B73-B9B1-1AB7BC4E3B8D}" type="parTrans" cxnId="{C19EC305-B76D-4422-B4D9-031FFEB39607}">
      <dgm:prSet/>
      <dgm:spPr/>
      <dgm:t>
        <a:bodyPr/>
        <a:lstStyle/>
        <a:p>
          <a:endParaRPr lang="en-CA"/>
        </a:p>
      </dgm:t>
    </dgm:pt>
    <dgm:pt modelId="{8E899477-43D7-4129-A994-4A8BE78B1158}" type="sibTrans" cxnId="{C19EC305-B76D-4422-B4D9-031FFEB39607}">
      <dgm:prSet/>
      <dgm:spPr/>
      <dgm:t>
        <a:bodyPr/>
        <a:lstStyle/>
        <a:p>
          <a:endParaRPr lang="en-CA"/>
        </a:p>
      </dgm:t>
    </dgm:pt>
    <dgm:pt modelId="{F9BB7343-B0CA-462C-A5E3-A2DFB8469DA3}">
      <dgm:prSet custT="1"/>
      <dgm:spPr>
        <a:solidFill>
          <a:srgbClr val="74B8C1"/>
        </a:solidFill>
      </dgm:spPr>
      <dgm:t>
        <a:bodyPr/>
        <a:lstStyle/>
        <a:p>
          <a:pPr rtl="0">
            <a:lnSpc>
              <a:spcPct val="100000"/>
            </a:lnSpc>
          </a:pPr>
          <a:endParaRPr lang="en-CA" sz="1300" i="0">
            <a:solidFill>
              <a:schemeClr val="tx1"/>
            </a:solidFill>
            <a:latin typeface="Arial" panose="020B0604020202020204" pitchFamily="34" charset="0"/>
            <a:cs typeface="Arial" panose="020B0604020202020204" pitchFamily="34" charset="0"/>
          </a:endParaRPr>
        </a:p>
      </dgm:t>
    </dgm:pt>
    <dgm:pt modelId="{906E7582-0323-4501-AF77-562CCF4E1D1C}" type="parTrans" cxnId="{33D45AFC-89A5-43F8-BD73-9C8062BEEED0}">
      <dgm:prSet/>
      <dgm:spPr/>
      <dgm:t>
        <a:bodyPr/>
        <a:lstStyle/>
        <a:p>
          <a:endParaRPr lang="en-CA"/>
        </a:p>
      </dgm:t>
    </dgm:pt>
    <dgm:pt modelId="{D617478B-1753-48F1-9EAB-4AF53AEA786A}" type="sibTrans" cxnId="{33D45AFC-89A5-43F8-BD73-9C8062BEEED0}">
      <dgm:prSet/>
      <dgm:spPr/>
      <dgm:t>
        <a:bodyPr/>
        <a:lstStyle/>
        <a:p>
          <a:endParaRPr lang="en-CA"/>
        </a:p>
      </dgm:t>
    </dgm:pt>
    <dgm:pt modelId="{8177EE0A-B7BB-4CE6-A921-8F0E6539893E}">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i="0">
              <a:latin typeface="Arial" panose="020B0604020202020204" pitchFamily="34" charset="0"/>
              <a:cs typeface="Arial" panose="020B0604020202020204" pitchFamily="34" charset="0"/>
            </a:rPr>
            <a:t>Resolving Conflict Effectively</a:t>
          </a:r>
        </a:p>
      </dgm:t>
    </dgm:pt>
    <dgm:pt modelId="{C9D727F6-C286-41FF-B26E-F6E69E4F9FEB}" type="parTrans" cxnId="{DBE52929-B42E-4723-AC62-C6D650764905}">
      <dgm:prSet/>
      <dgm:spPr/>
      <dgm:t>
        <a:bodyPr/>
        <a:lstStyle/>
        <a:p>
          <a:endParaRPr lang="en-CA"/>
        </a:p>
      </dgm:t>
    </dgm:pt>
    <dgm:pt modelId="{F6DD6630-D0D9-4DCA-A047-45FE4FE336F7}" type="sibTrans" cxnId="{DBE52929-B42E-4723-AC62-C6D650764905}">
      <dgm:prSet/>
      <dgm:spPr/>
      <dgm:t>
        <a:bodyPr/>
        <a:lstStyle/>
        <a:p>
          <a:endParaRPr lang="en-CA"/>
        </a:p>
      </dgm:t>
    </dgm:pt>
    <dgm:pt modelId="{B2EB7F61-00D9-4C5C-B7C2-957C2778B641}">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i="0">
              <a:latin typeface="Arial" panose="020B0604020202020204" pitchFamily="34" charset="0"/>
              <a:cs typeface="Arial" panose="020B0604020202020204" pitchFamily="34" charset="0"/>
            </a:rPr>
            <a:t>Conflict Management for Leaders</a:t>
          </a:r>
        </a:p>
      </dgm:t>
    </dgm:pt>
    <dgm:pt modelId="{EAFD98C2-7D0A-4EB3-85F9-B766FC14DC00}" type="parTrans" cxnId="{88506CB7-F3CD-488E-BCF5-50F345E51D13}">
      <dgm:prSet/>
      <dgm:spPr/>
      <dgm:t>
        <a:bodyPr/>
        <a:lstStyle/>
        <a:p>
          <a:endParaRPr lang="en-CA"/>
        </a:p>
      </dgm:t>
    </dgm:pt>
    <dgm:pt modelId="{90C141B0-6378-4E47-A667-D8C8431143B4}" type="sibTrans" cxnId="{88506CB7-F3CD-488E-BCF5-50F345E51D13}">
      <dgm:prSet/>
      <dgm:spPr/>
      <dgm:t>
        <a:bodyPr/>
        <a:lstStyle/>
        <a:p>
          <a:endParaRPr lang="en-CA"/>
        </a:p>
      </dgm:t>
    </dgm:pt>
    <dgm:pt modelId="{DD68B96B-320D-4C16-9F4D-A24DF3D66685}">
      <dgm:prSet custT="1"/>
      <dgm:spPr>
        <a:solidFill>
          <a:srgbClr val="74B8C1"/>
        </a:solidFill>
      </dgm:spPr>
      <dgm:t>
        <a:bodyPr/>
        <a:lstStyle/>
        <a:p>
          <a:pPr marL="252000" algn="l" rtl="0">
            <a:lnSpc>
              <a:spcPct val="100000"/>
            </a:lnSpc>
            <a:buFont typeface="Courier New" panose="02070309020205020404" pitchFamily="49" charset="0"/>
            <a:buChar char="o"/>
          </a:pPr>
          <a:r>
            <a:rPr lang="en-CA" sz="1200" b="0" i="0">
              <a:latin typeface="Arial" panose="020B0604020202020204" pitchFamily="34" charset="0"/>
              <a:ea typeface="+mn-lt"/>
              <a:cs typeface="Arial" panose="020B0604020202020204" pitchFamily="34" charset="0"/>
            </a:rPr>
            <a:t>Royal Canadian Air Force Logistics Officer Training</a:t>
          </a:r>
        </a:p>
      </dgm:t>
    </dgm:pt>
    <dgm:pt modelId="{81112F20-0938-4301-966F-515998E14F96}" type="parTrans" cxnId="{6166D5BD-78A9-4B24-A55C-A59F573F02D9}">
      <dgm:prSet/>
      <dgm:spPr/>
      <dgm:t>
        <a:bodyPr/>
        <a:lstStyle/>
        <a:p>
          <a:endParaRPr lang="en-CA"/>
        </a:p>
      </dgm:t>
    </dgm:pt>
    <dgm:pt modelId="{FD5E6E07-ECF8-4998-B73F-B085E70BCC73}" type="sibTrans" cxnId="{6166D5BD-78A9-4B24-A55C-A59F573F02D9}">
      <dgm:prSet/>
      <dgm:spPr/>
      <dgm:t>
        <a:bodyPr/>
        <a:lstStyle/>
        <a:p>
          <a:endParaRPr lang="en-CA"/>
        </a:p>
      </dgm:t>
    </dgm:pt>
    <dgm:pt modelId="{2D0CC589-32F0-4177-955E-E2B68D419F96}" type="pres">
      <dgm:prSet presAssocID="{43CBAE31-8123-476F-B6A3-FFF1D2BE9F17}" presName="linearFlow" presStyleCnt="0">
        <dgm:presLayoutVars>
          <dgm:dir/>
          <dgm:animLvl val="lvl"/>
          <dgm:resizeHandles/>
        </dgm:presLayoutVars>
      </dgm:prSet>
      <dgm:spPr/>
    </dgm:pt>
    <dgm:pt modelId="{CE8AB331-DBEB-44EE-BB67-89AE7F728DCD}" type="pres">
      <dgm:prSet presAssocID="{02A6B24C-89B1-437B-919A-7C3734741D2B}" presName="compositeNode" presStyleCnt="0">
        <dgm:presLayoutVars>
          <dgm:bulletEnabled val="1"/>
        </dgm:presLayoutVars>
      </dgm:prSet>
      <dgm:spPr/>
    </dgm:pt>
    <dgm:pt modelId="{0007A1A2-5930-49FA-8214-067167488106}" type="pres">
      <dgm:prSet presAssocID="{02A6B24C-89B1-437B-919A-7C3734741D2B}" presName="image"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all center"/>
        </a:ext>
      </dgm:extLst>
    </dgm:pt>
    <dgm:pt modelId="{11B64E8A-4E21-49D6-A09B-90C36BE21A5B}" type="pres">
      <dgm:prSet presAssocID="{02A6B24C-89B1-437B-919A-7C3734741D2B}" presName="childNode" presStyleLbl="node1" presStyleIdx="0" presStyleCnt="4" custScaleX="138277" custScaleY="102380" custLinFactNeighborX="18278" custLinFactNeighborY="-1078">
        <dgm:presLayoutVars>
          <dgm:bulletEnabled val="1"/>
        </dgm:presLayoutVars>
      </dgm:prSet>
      <dgm:spPr/>
    </dgm:pt>
    <dgm:pt modelId="{5F8C31D4-9BDD-47FF-8A77-1FD87161C935}" type="pres">
      <dgm:prSet presAssocID="{02A6B24C-89B1-437B-919A-7C3734741D2B}" presName="parentNode" presStyleLbl="revTx" presStyleIdx="0" presStyleCnt="4">
        <dgm:presLayoutVars>
          <dgm:chMax val="0"/>
          <dgm:bulletEnabled val="1"/>
        </dgm:presLayoutVars>
      </dgm:prSet>
      <dgm:spPr/>
    </dgm:pt>
    <dgm:pt modelId="{D6216070-22CF-4625-8835-D52F8942D155}" type="pres">
      <dgm:prSet presAssocID="{DBAE09C1-BAC1-4978-8D79-2C651AE8F64C}" presName="sibTrans" presStyleCnt="0"/>
      <dgm:spPr/>
    </dgm:pt>
    <dgm:pt modelId="{11307DFE-279C-4DF4-8C24-EB94363FA278}" type="pres">
      <dgm:prSet presAssocID="{0E1A90A1-4F87-4474-BD95-ED942E44B9A7}" presName="compositeNode" presStyleCnt="0">
        <dgm:presLayoutVars>
          <dgm:bulletEnabled val="1"/>
        </dgm:presLayoutVars>
      </dgm:prSet>
      <dgm:spPr/>
    </dgm:pt>
    <dgm:pt modelId="{308A603D-5E29-4785-9F6A-59BA3A07654B}" type="pres">
      <dgm:prSet presAssocID="{0E1A90A1-4F87-4474-BD95-ED942E44B9A7}" presName="image" presStyleLbl="fgImgPlac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andshake"/>
        </a:ext>
      </dgm:extLst>
    </dgm:pt>
    <dgm:pt modelId="{7FE3688E-9AB7-4CAD-B19C-80F9B0A5237E}" type="pres">
      <dgm:prSet presAssocID="{0E1A90A1-4F87-4474-BD95-ED942E44B9A7}" presName="childNode" presStyleLbl="node1" presStyleIdx="1" presStyleCnt="4" custScaleX="136952" custScaleY="104101" custLinFactNeighborX="14780" custLinFactNeighborY="-278">
        <dgm:presLayoutVars>
          <dgm:bulletEnabled val="1"/>
        </dgm:presLayoutVars>
      </dgm:prSet>
      <dgm:spPr/>
    </dgm:pt>
    <dgm:pt modelId="{B87C4E5C-7743-4575-9DE1-833CCF6C8522}" type="pres">
      <dgm:prSet presAssocID="{0E1A90A1-4F87-4474-BD95-ED942E44B9A7}" presName="parentNode" presStyleLbl="revTx" presStyleIdx="1" presStyleCnt="4" custScaleY="103067">
        <dgm:presLayoutVars>
          <dgm:chMax val="0"/>
          <dgm:bulletEnabled val="1"/>
        </dgm:presLayoutVars>
      </dgm:prSet>
      <dgm:spPr/>
    </dgm:pt>
    <dgm:pt modelId="{9B03E088-39A4-43A1-AD7D-48FC57CFB453}" type="pres">
      <dgm:prSet presAssocID="{EFBE5CC2-4952-447A-A89D-F8A1123F4675}" presName="sibTrans" presStyleCnt="0"/>
      <dgm:spPr/>
    </dgm:pt>
    <dgm:pt modelId="{5148DCBF-706A-4AF0-AA99-E856926F62E1}" type="pres">
      <dgm:prSet presAssocID="{17CE7351-23BB-4023-9EA2-9EEE642CF9BB}" presName="compositeNode" presStyleCnt="0">
        <dgm:presLayoutVars>
          <dgm:bulletEnabled val="1"/>
        </dgm:presLayoutVars>
      </dgm:prSet>
      <dgm:spPr/>
    </dgm:pt>
    <dgm:pt modelId="{244729B7-B984-443F-BEC1-009FC04FFC9F}" type="pres">
      <dgm:prSet presAssocID="{17CE7351-23BB-4023-9EA2-9EEE642CF9BB}" presName="image" presStyleLbl="fgImgPlac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Teacher"/>
        </a:ext>
      </dgm:extLst>
    </dgm:pt>
    <dgm:pt modelId="{93BC52CD-FF7E-4B2B-809D-097D5680F3B6}" type="pres">
      <dgm:prSet presAssocID="{17CE7351-23BB-4023-9EA2-9EEE642CF9BB}" presName="childNode" presStyleLbl="node1" presStyleIdx="2" presStyleCnt="4" custScaleX="143889" custScaleY="102913" custLinFactNeighborX="20593" custLinFactNeighborY="-367">
        <dgm:presLayoutVars>
          <dgm:bulletEnabled val="1"/>
        </dgm:presLayoutVars>
      </dgm:prSet>
      <dgm:spPr/>
    </dgm:pt>
    <dgm:pt modelId="{66705E55-FF2F-4830-81FF-8A3686B92471}" type="pres">
      <dgm:prSet presAssocID="{17CE7351-23BB-4023-9EA2-9EEE642CF9BB}" presName="parentNode" presStyleLbl="revTx" presStyleIdx="2" presStyleCnt="4">
        <dgm:presLayoutVars>
          <dgm:chMax val="0"/>
          <dgm:bulletEnabled val="1"/>
        </dgm:presLayoutVars>
      </dgm:prSet>
      <dgm:spPr/>
    </dgm:pt>
    <dgm:pt modelId="{512F1DFC-DCB4-4864-885A-813A38C1DCAE}" type="pres">
      <dgm:prSet presAssocID="{70154066-2F3A-4580-B1AA-719CF842C53D}" presName="sibTrans" presStyleCnt="0"/>
      <dgm:spPr/>
    </dgm:pt>
    <dgm:pt modelId="{52E053CB-401D-4122-A86A-629C89753046}" type="pres">
      <dgm:prSet presAssocID="{CA532000-1417-4478-A73F-C926A705FED9}" presName="compositeNode" presStyleCnt="0">
        <dgm:presLayoutVars>
          <dgm:bulletEnabled val="1"/>
        </dgm:presLayoutVars>
      </dgm:prSet>
      <dgm:spPr/>
    </dgm:pt>
    <dgm:pt modelId="{83522B7E-3435-48C5-9F80-4570A8F59FF6}" type="pres">
      <dgm:prSet presAssocID="{CA532000-1417-4478-A73F-C926A705FED9}" presName="image" presStyleLbl="fgImgPlac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at Bubble"/>
        </a:ext>
      </dgm:extLst>
    </dgm:pt>
    <dgm:pt modelId="{51E4D93A-8F8A-474F-8BC2-3D12D53E86C0}" type="pres">
      <dgm:prSet presAssocID="{CA532000-1417-4478-A73F-C926A705FED9}" presName="childNode" presStyleLbl="node1" presStyleIdx="3" presStyleCnt="4" custScaleX="131451" custScaleY="103356" custLinFactNeighborX="11314" custLinFactNeighborY="-278">
        <dgm:presLayoutVars>
          <dgm:bulletEnabled val="1"/>
        </dgm:presLayoutVars>
      </dgm:prSet>
      <dgm:spPr/>
    </dgm:pt>
    <dgm:pt modelId="{8E5F92D1-FB20-4E99-B0AC-4055116AD05A}" type="pres">
      <dgm:prSet presAssocID="{CA532000-1417-4478-A73F-C926A705FED9}" presName="parentNode" presStyleLbl="revTx" presStyleIdx="3" presStyleCnt="4">
        <dgm:presLayoutVars>
          <dgm:chMax val="0"/>
          <dgm:bulletEnabled val="1"/>
        </dgm:presLayoutVars>
      </dgm:prSet>
      <dgm:spPr/>
    </dgm:pt>
  </dgm:ptLst>
  <dgm:cxnLst>
    <dgm:cxn modelId="{C19EC305-B76D-4422-B4D9-031FFEB39607}" srcId="{0E1A90A1-4F87-4474-BD95-ED942E44B9A7}" destId="{F620735E-B732-400A-A00A-EFA56421BD0D}" srcOrd="3" destOrd="0" parTransId="{948374E1-D07A-4B73-B9B1-1AB7BC4E3B8D}" sibTransId="{8E899477-43D7-4129-A994-4A8BE78B1158}"/>
    <dgm:cxn modelId="{D8176407-B3FA-49D0-93EF-3EA9A8088458}" srcId="{17CE7351-23BB-4023-9EA2-9EEE642CF9BB}" destId="{63ABD914-CD53-4965-B4A8-761BD18AD010}" srcOrd="2" destOrd="0" parTransId="{CD2C5203-CD78-4106-8720-848A6CDAA7A3}" sibTransId="{DA1224A6-7A9F-46A7-8080-E1CFA6C092F4}"/>
    <dgm:cxn modelId="{F5852C08-D7C7-4D45-8EBA-C5B3E912D7CE}" srcId="{02A6B24C-89B1-437B-919A-7C3734741D2B}" destId="{D6711F4D-F329-4B60-B0EF-3D69AA3552F8}" srcOrd="0" destOrd="0" parTransId="{710EADC4-254C-4526-8F24-BB7F810B42C9}" sibTransId="{F26F38B1-5B7F-41E4-A8A5-476C1248D768}"/>
    <dgm:cxn modelId="{877F180B-20BC-49EE-8016-8B45CBE1F400}" type="presOf" srcId="{8177EE0A-B7BB-4CE6-A921-8F0E6539893E}" destId="{93BC52CD-FF7E-4B2B-809D-097D5680F3B6}" srcOrd="0" destOrd="1" presId="urn:microsoft.com/office/officeart/2005/8/layout/hList2"/>
    <dgm:cxn modelId="{F0B0FD0B-B49F-48AD-8894-D0116CFACD9B}" srcId="{02A6B24C-89B1-437B-919A-7C3734741D2B}" destId="{399DC5DC-979A-43A2-94EA-9E7BA4A20626}" srcOrd="8" destOrd="0" parTransId="{7F44C5A2-BCBB-4785-AC50-C8B1541EF413}" sibTransId="{88B8DAAE-DCC2-4137-9614-188297223762}"/>
    <dgm:cxn modelId="{6FBE600D-2685-4207-9B22-C747D4927377}" type="presOf" srcId="{43CBAE31-8123-476F-B6A3-FFF1D2BE9F17}" destId="{2D0CC589-32F0-4177-955E-E2B68D419F96}" srcOrd="0" destOrd="0" presId="urn:microsoft.com/office/officeart/2005/8/layout/hList2"/>
    <dgm:cxn modelId="{1804F918-91B2-4859-AF14-72FE4C0B72D7}" type="presOf" srcId="{0E9D38F9-8A3D-4FC2-A7F5-3C49C41B42D5}" destId="{93BC52CD-FF7E-4B2B-809D-097D5680F3B6}" srcOrd="0" destOrd="6" presId="urn:microsoft.com/office/officeart/2005/8/layout/hList2"/>
    <dgm:cxn modelId="{C9B09A21-5505-4F47-BD5A-37047870A5E7}" srcId="{63ABD914-CD53-4965-B4A8-761BD18AD010}" destId="{0E9D38F9-8A3D-4FC2-A7F5-3C49C41B42D5}" srcOrd="0" destOrd="0" parTransId="{9D0550B2-6778-4CBD-908C-2A7A8AFA1805}" sibTransId="{2532266F-F6A1-455A-B073-F0E26C1CB352}"/>
    <dgm:cxn modelId="{6AE7B121-DF6A-4FE6-9F74-379933137D1E}" type="presOf" srcId="{EEAA259F-5AA9-4069-858A-872BE70251D7}" destId="{11B64E8A-4E21-49D6-A09B-90C36BE21A5B}" srcOrd="0" destOrd="6" presId="urn:microsoft.com/office/officeart/2005/8/layout/hList2"/>
    <dgm:cxn modelId="{DBE52929-B42E-4723-AC62-C6D650764905}" srcId="{C30CFAAF-82BF-4339-AFEF-CF943106316D}" destId="{8177EE0A-B7BB-4CE6-A921-8F0E6539893E}" srcOrd="0" destOrd="0" parTransId="{C9D727F6-C286-41FF-B26E-F6E69E4F9FEB}" sibTransId="{F6DD6630-D0D9-4DCA-A047-45FE4FE336F7}"/>
    <dgm:cxn modelId="{15F2D62C-37D6-4800-9DD9-D0D6059FFBE0}" srcId="{63ABD914-CD53-4965-B4A8-761BD18AD010}" destId="{6F647CBE-B145-4639-9911-46D17A54FCBE}" srcOrd="3" destOrd="0" parTransId="{9B696454-C06E-4158-9A2B-200BF92F4D77}" sibTransId="{21B93FF3-55DE-42F9-82E2-322582492725}"/>
    <dgm:cxn modelId="{C42BC52E-BF04-411C-8DB7-A8071F2D6792}" type="presOf" srcId="{9F3C43A7-298B-4FAE-8CD8-5DBBA0B94C1E}" destId="{11B64E8A-4E21-49D6-A09B-90C36BE21A5B}" srcOrd="0" destOrd="5" presId="urn:microsoft.com/office/officeart/2005/8/layout/hList2"/>
    <dgm:cxn modelId="{A443C52E-2E73-410B-AEED-4BB9685FBF78}" type="presOf" srcId="{EA8FBF39-BB71-4E15-84C5-C205E4A321C1}" destId="{7FE3688E-9AB7-4CAD-B19C-80F9B0A5237E}" srcOrd="0" destOrd="4" presId="urn:microsoft.com/office/officeart/2005/8/layout/hList2"/>
    <dgm:cxn modelId="{7D3BC930-98F3-4B40-A9AE-CAD5F48A531D}" srcId="{0E1A90A1-4F87-4474-BD95-ED942E44B9A7}" destId="{9B512B25-82FF-4232-AF0D-2F49FCA8F95B}" srcOrd="1" destOrd="0" parTransId="{F84F7AE6-68C7-493F-B4F4-B3718A1E4C57}" sibTransId="{8B548CA5-10E8-410A-B813-04858C6D4F8B}"/>
    <dgm:cxn modelId="{8ED71A32-C874-4A42-AFD9-1C545144F161}" srcId="{02A6B24C-89B1-437B-919A-7C3734741D2B}" destId="{9F3C43A7-298B-4FAE-8CD8-5DBBA0B94C1E}" srcOrd="5" destOrd="0" parTransId="{32E5B09F-DB66-4FCB-8CBD-43864C0FD066}" sibTransId="{E58D47E1-CCEE-4D68-B2F2-816A6116ECE4}"/>
    <dgm:cxn modelId="{F9755634-E08E-4CC0-99FA-822C53DA7181}" type="presOf" srcId="{399DC5DC-979A-43A2-94EA-9E7BA4A20626}" destId="{11B64E8A-4E21-49D6-A09B-90C36BE21A5B}" srcOrd="0" destOrd="8" presId="urn:microsoft.com/office/officeart/2005/8/layout/hList2"/>
    <dgm:cxn modelId="{6D9EAA34-4D12-4CC7-8ED5-0F01026E3817}" srcId="{02A6B24C-89B1-437B-919A-7C3734741D2B}" destId="{287497C2-37B0-4D6A-9A26-C70D5E1697F8}" srcOrd="2" destOrd="0" parTransId="{176C778C-0626-486A-B688-01691608DAB0}" sibTransId="{89670B89-DE1A-4519-8C6A-28D585519507}"/>
    <dgm:cxn modelId="{A809493E-5F29-4342-BE47-78DDAA7EC80F}" type="presOf" srcId="{63ABD914-CD53-4965-B4A8-761BD18AD010}" destId="{93BC52CD-FF7E-4B2B-809D-097D5680F3B6}" srcOrd="0" destOrd="5" presId="urn:microsoft.com/office/officeart/2005/8/layout/hList2"/>
    <dgm:cxn modelId="{402B013F-3A05-4B12-B9CE-9F949C92FD7D}" type="presOf" srcId="{9B512B25-82FF-4232-AF0D-2F49FCA8F95B}" destId="{7FE3688E-9AB7-4CAD-B19C-80F9B0A5237E}" srcOrd="0" destOrd="1" presId="urn:microsoft.com/office/officeart/2005/8/layout/hList2"/>
    <dgm:cxn modelId="{D173B640-054F-4ACC-AEBF-3EF8A9E55962}" srcId="{63ABD914-CD53-4965-B4A8-761BD18AD010}" destId="{D1BF266B-0E83-44D8-B340-7E8C667FB3EB}" srcOrd="1" destOrd="0" parTransId="{695E3FBC-45A2-4E0C-AB03-84440FCE8A63}" sibTransId="{91639206-408C-49AF-B52C-BDBFE1853E85}"/>
    <dgm:cxn modelId="{CAEB2D5D-1B35-4776-A49B-D7FD6E87A5CE}" srcId="{17CE7351-23BB-4023-9EA2-9EEE642CF9BB}" destId="{C30CFAAF-82BF-4339-AFEF-CF943106316D}" srcOrd="0" destOrd="0" parTransId="{1AD14880-BE97-4D99-A25E-9A6ACD4F6117}" sibTransId="{653AB7FF-1798-4F0D-B25D-96C876CA741A}"/>
    <dgm:cxn modelId="{4306FA5D-3C57-4CF9-9CC0-25723D2847D0}" type="presOf" srcId="{17CE7351-23BB-4023-9EA2-9EEE642CF9BB}" destId="{66705E55-FF2F-4830-81FF-8A3686B92471}" srcOrd="0" destOrd="0" presId="urn:microsoft.com/office/officeart/2005/8/layout/hList2"/>
    <dgm:cxn modelId="{21F22742-699E-4FD1-867B-E9AB0FCD5C9F}" type="presOf" srcId="{287497C2-37B0-4D6A-9A26-C70D5E1697F8}" destId="{11B64E8A-4E21-49D6-A09B-90C36BE21A5B}" srcOrd="0" destOrd="2" presId="urn:microsoft.com/office/officeart/2005/8/layout/hList2"/>
    <dgm:cxn modelId="{E43EE863-15A0-441F-9992-53B4B1CD5C9B}" type="presOf" srcId="{D2E39226-ADF6-4947-90F1-775D7A6DA633}" destId="{11B64E8A-4E21-49D6-A09B-90C36BE21A5B}" srcOrd="0" destOrd="4" presId="urn:microsoft.com/office/officeart/2005/8/layout/hList2"/>
    <dgm:cxn modelId="{38CABD44-D6D1-48D8-B308-E80C7B3B137E}" type="presOf" srcId="{C30CFAAF-82BF-4339-AFEF-CF943106316D}" destId="{93BC52CD-FF7E-4B2B-809D-097D5680F3B6}" srcOrd="0" destOrd="0" presId="urn:microsoft.com/office/officeart/2005/8/layout/hList2"/>
    <dgm:cxn modelId="{78414867-B6E8-47A4-ABD7-CD1D82BECF8F}" type="presOf" srcId="{6F647CBE-B145-4639-9911-46D17A54FCBE}" destId="{93BC52CD-FF7E-4B2B-809D-097D5680F3B6}" srcOrd="0" destOrd="9" presId="urn:microsoft.com/office/officeart/2005/8/layout/hList2"/>
    <dgm:cxn modelId="{C8C50769-40F6-45FC-8B24-429E4F4E15B0}" srcId="{43CBAE31-8123-476F-B6A3-FFF1D2BE9F17}" destId="{CA532000-1417-4478-A73F-C926A705FED9}" srcOrd="3" destOrd="0" parTransId="{59CB7B0C-27CE-4F61-AC13-AA10709F6425}" sibTransId="{B512B681-9DB6-456D-891D-AB43104DB4DA}"/>
    <dgm:cxn modelId="{BF03C44B-4F74-406B-A54E-53B0A45F4145}" srcId="{0E1A90A1-4F87-4474-BD95-ED942E44B9A7}" destId="{FC841ACD-5F42-40DA-9600-7CB7E0C0252E}" srcOrd="6" destOrd="0" parTransId="{D1BC5ED3-9B4A-46C4-984A-A158F5BFE7FE}" sibTransId="{DEF9598C-186F-48E2-B4A4-8F94712BFA27}"/>
    <dgm:cxn modelId="{D1A9136D-4486-4552-A6C6-129E37C28A97}" type="presOf" srcId="{D6C3101E-87E3-4A61-A3CD-D7A282A8216F}" destId="{7FE3688E-9AB7-4CAD-B19C-80F9B0A5237E}" srcOrd="0" destOrd="2" presId="urn:microsoft.com/office/officeart/2005/8/layout/hList2"/>
    <dgm:cxn modelId="{51A8086F-003F-43DC-8103-39D219A8B670}" type="presOf" srcId="{9B328356-004C-4A36-B2A6-8D8F1E38CBF4}" destId="{93BC52CD-FF7E-4B2B-809D-097D5680F3B6}" srcOrd="0" destOrd="8" presId="urn:microsoft.com/office/officeart/2005/8/layout/hList2"/>
    <dgm:cxn modelId="{7E88226F-6F5D-4031-9022-C364F40877AD}" srcId="{0E1A90A1-4F87-4474-BD95-ED942E44B9A7}" destId="{1BF86D8D-6D28-465A-B590-DD1A2DC4E902}" srcOrd="0" destOrd="0" parTransId="{895F84F6-D69B-4029-A1DD-539C295AE8C4}" sibTransId="{8AFC2F52-A958-46C4-AE11-FFA38790FD96}"/>
    <dgm:cxn modelId="{B81E1170-DB9F-444F-9510-EB018932D59E}" srcId="{CA532000-1417-4478-A73F-C926A705FED9}" destId="{A6AA27C9-9EF4-41F6-A197-B16865927910}" srcOrd="1" destOrd="0" parTransId="{84DF4F6B-D6F1-4E0A-B40A-BC53A31BE276}" sibTransId="{3A2DCFAB-0EB7-4253-8ED6-1FDC62F5D1F7}"/>
    <dgm:cxn modelId="{3B013851-3437-4EF7-8273-D41A719BF9AD}" srcId="{43CBAE31-8123-476F-B6A3-FFF1D2BE9F17}" destId="{02A6B24C-89B1-437B-919A-7C3734741D2B}" srcOrd="0" destOrd="0" parTransId="{B27F9A8F-2668-4A2C-BC5F-9B9685426DB0}" sibTransId="{DBAE09C1-BAC1-4978-8D79-2C651AE8F64C}"/>
    <dgm:cxn modelId="{B8BF0353-787D-48F7-83C2-802F81453ADC}" type="presOf" srcId="{5E89B7FB-8674-4964-B443-CD56BFF7D1F8}" destId="{93BC52CD-FF7E-4B2B-809D-097D5680F3B6}" srcOrd="0" destOrd="4" presId="urn:microsoft.com/office/officeart/2005/8/layout/hList2"/>
    <dgm:cxn modelId="{31DC9075-7434-42EA-B2EC-65DD946EFD9B}" type="presOf" srcId="{D6711F4D-F329-4B60-B0EF-3D69AA3552F8}" destId="{11B64E8A-4E21-49D6-A09B-90C36BE21A5B}" srcOrd="0" destOrd="0" presId="urn:microsoft.com/office/officeart/2005/8/layout/hList2"/>
    <dgm:cxn modelId="{BA317758-B6E7-40F5-8C22-8C5E8E42F0B6}" srcId="{43CBAE31-8123-476F-B6A3-FFF1D2BE9F17}" destId="{17CE7351-23BB-4023-9EA2-9EEE642CF9BB}" srcOrd="2" destOrd="0" parTransId="{830A926D-54D6-4851-933B-226D017C8EE6}" sibTransId="{70154066-2F3A-4580-B1AA-719CF842C53D}"/>
    <dgm:cxn modelId="{E041A085-28E7-4CE9-8242-63166AB1361A}" srcId="{CA532000-1417-4478-A73F-C926A705FED9}" destId="{04889833-0D79-4B51-BFC3-DB79C8DC4872}" srcOrd="0" destOrd="0" parTransId="{EFED6737-DB47-4C22-8089-ACDD69A31B00}" sibTransId="{88601C1F-8073-46E1-894F-22642432079A}"/>
    <dgm:cxn modelId="{DAAE6388-CF7C-4B74-B886-4B537127A8AE}" type="presOf" srcId="{0E1A90A1-4F87-4474-BD95-ED942E44B9A7}" destId="{B87C4E5C-7743-4575-9DE1-833CCF6C8522}" srcOrd="0" destOrd="0" presId="urn:microsoft.com/office/officeart/2005/8/layout/hList2"/>
    <dgm:cxn modelId="{F4FC218D-8474-40B8-832A-6647144BEFB2}" type="presOf" srcId="{B2EB7F61-00D9-4C5C-B7C2-957C2778B641}" destId="{93BC52CD-FF7E-4B2B-809D-097D5680F3B6}" srcOrd="0" destOrd="2" presId="urn:microsoft.com/office/officeart/2005/8/layout/hList2"/>
    <dgm:cxn modelId="{C857CF91-0A12-4A3D-9B0E-9DB5989AAEF2}" srcId="{43CBAE31-8123-476F-B6A3-FFF1D2BE9F17}" destId="{0E1A90A1-4F87-4474-BD95-ED942E44B9A7}" srcOrd="1" destOrd="0" parTransId="{EC2703CF-CEC4-4E77-862B-B178CABC2486}" sibTransId="{EFBE5CC2-4952-447A-A89D-F8A1123F4675}"/>
    <dgm:cxn modelId="{0DDC4493-39B0-46D2-A532-BD2E7C5A2C3D}" srcId="{0E1A90A1-4F87-4474-BD95-ED942E44B9A7}" destId="{EA8FBF39-BB71-4E15-84C5-C205E4A321C1}" srcOrd="4" destOrd="0" parTransId="{25082816-D61E-4A7B-A83F-4E3E1FEA7CA1}" sibTransId="{59C9B2AF-0759-47D3-AE18-4D80522C8609}"/>
    <dgm:cxn modelId="{84B0D296-951A-4C92-8AD7-9AC50679A6D5}" type="presOf" srcId="{FC841ACD-5F42-40DA-9600-7CB7E0C0252E}" destId="{7FE3688E-9AB7-4CAD-B19C-80F9B0A5237E}" srcOrd="0" destOrd="6" presId="urn:microsoft.com/office/officeart/2005/8/layout/hList2"/>
    <dgm:cxn modelId="{4388E398-39FE-49B5-9A35-C9BC19B0AE4D}" type="presOf" srcId="{BB8E8A15-0794-479C-8103-E6CEA268981F}" destId="{11B64E8A-4E21-49D6-A09B-90C36BE21A5B}" srcOrd="0" destOrd="3" presId="urn:microsoft.com/office/officeart/2005/8/layout/hList2"/>
    <dgm:cxn modelId="{A298059E-8B33-4CC6-8C97-2FCF39D724F9}" type="presOf" srcId="{A6AA27C9-9EF4-41F6-A197-B16865927910}" destId="{51E4D93A-8F8A-474F-8BC2-3D12D53E86C0}" srcOrd="0" destOrd="1" presId="urn:microsoft.com/office/officeart/2005/8/layout/hList2"/>
    <dgm:cxn modelId="{57A33BA4-41E5-47A5-B0F9-2BF2DFC1F5AB}" type="presOf" srcId="{D105C5E5-5656-4110-A5DB-67AC56922206}" destId="{11B64E8A-4E21-49D6-A09B-90C36BE21A5B}" srcOrd="0" destOrd="7" presId="urn:microsoft.com/office/officeart/2005/8/layout/hList2"/>
    <dgm:cxn modelId="{139B3FA9-5D87-404B-8725-4A03265CAE6D}" type="presOf" srcId="{D1BF266B-0E83-44D8-B340-7E8C667FB3EB}" destId="{93BC52CD-FF7E-4B2B-809D-097D5680F3B6}" srcOrd="0" destOrd="7" presId="urn:microsoft.com/office/officeart/2005/8/layout/hList2"/>
    <dgm:cxn modelId="{6D29E4AA-56D0-4B8D-BBAF-F64E651F8BA9}" srcId="{C30CFAAF-82BF-4339-AFEF-CF943106316D}" destId="{06304170-E5AB-4CB0-92D7-A1152D0C5B4A}" srcOrd="2" destOrd="0" parTransId="{2E940807-737A-4EA3-B2F6-31DA10E593F2}" sibTransId="{F480D055-F3CD-43FB-BA23-80832E2B3261}"/>
    <dgm:cxn modelId="{5C1295AD-2F73-4F24-A161-A7C756F1B259}" srcId="{02A6B24C-89B1-437B-919A-7C3734741D2B}" destId="{51830554-BC68-43E0-BB4E-1A5FAF8AD8DC}" srcOrd="1" destOrd="0" parTransId="{BBD6443F-D431-4A79-9A1D-6BDB801C87CB}" sibTransId="{EB2F0F0C-F5FC-4402-8000-526AAC89E121}"/>
    <dgm:cxn modelId="{84545EB7-3884-4389-B8BC-10DCD0BAAB2D}" srcId="{63ABD914-CD53-4965-B4A8-761BD18AD010}" destId="{9B328356-004C-4A36-B2A6-8D8F1E38CBF4}" srcOrd="2" destOrd="0" parTransId="{94FFC56E-6EEA-4F9A-9A57-54A0A49151B2}" sibTransId="{CCA33258-C32C-4E44-90AA-89A5DBF4FEA4}"/>
    <dgm:cxn modelId="{88506CB7-F3CD-488E-BCF5-50F345E51D13}" srcId="{C30CFAAF-82BF-4339-AFEF-CF943106316D}" destId="{B2EB7F61-00D9-4C5C-B7C2-957C2778B641}" srcOrd="1" destOrd="0" parTransId="{EAFD98C2-7D0A-4EB3-85F9-B766FC14DC00}" sibTransId="{90C141B0-6378-4E47-A667-D8C8431143B4}"/>
    <dgm:cxn modelId="{55F838B9-F80A-4EBA-B4D2-44466ACB9FF0}" srcId="{02A6B24C-89B1-437B-919A-7C3734741D2B}" destId="{D2E39226-ADF6-4947-90F1-775D7A6DA633}" srcOrd="4" destOrd="0" parTransId="{0C343A35-6AB5-4593-92EC-50B0EA9A511F}" sibTransId="{FFBCBFA4-DE32-4F7B-97EE-42408762090E}"/>
    <dgm:cxn modelId="{6166D5BD-78A9-4B24-A55C-A59F573F02D9}" srcId="{63ABD914-CD53-4965-B4A8-761BD18AD010}" destId="{DD68B96B-320D-4C16-9F4D-A24DF3D66685}" srcOrd="4" destOrd="0" parTransId="{81112F20-0938-4301-966F-515998E14F96}" sibTransId="{FD5E6E07-ECF8-4998-B73F-B085E70BCC73}"/>
    <dgm:cxn modelId="{047167C0-880B-4357-AEF9-48ABC531D414}" type="presOf" srcId="{02A6B24C-89B1-437B-919A-7C3734741D2B}" destId="{5F8C31D4-9BDD-47FF-8A77-1FD87161C935}" srcOrd="0" destOrd="0" presId="urn:microsoft.com/office/officeart/2005/8/layout/hList2"/>
    <dgm:cxn modelId="{CCB08FD7-88A3-476F-B1A4-92D302DEC943}" type="presOf" srcId="{CA532000-1417-4478-A73F-C926A705FED9}" destId="{8E5F92D1-FB20-4E99-B0AC-4055116AD05A}" srcOrd="0" destOrd="0" presId="urn:microsoft.com/office/officeart/2005/8/layout/hList2"/>
    <dgm:cxn modelId="{AAB000DA-759B-46A3-B43D-1322AF0D8496}" type="presOf" srcId="{DD68B96B-320D-4C16-9F4D-A24DF3D66685}" destId="{93BC52CD-FF7E-4B2B-809D-097D5680F3B6}" srcOrd="0" destOrd="10" presId="urn:microsoft.com/office/officeart/2005/8/layout/hList2"/>
    <dgm:cxn modelId="{663DF6DB-7F49-4FF9-B00C-DE0A7A7F8BA6}" type="presOf" srcId="{F620735E-B732-400A-A00A-EFA56421BD0D}" destId="{7FE3688E-9AB7-4CAD-B19C-80F9B0A5237E}" srcOrd="0" destOrd="3" presId="urn:microsoft.com/office/officeart/2005/8/layout/hList2"/>
    <dgm:cxn modelId="{39326ADF-FEC6-43E5-9702-078F51FD47B9}" srcId="{17CE7351-23BB-4023-9EA2-9EEE642CF9BB}" destId="{5E89B7FB-8674-4964-B443-CD56BFF7D1F8}" srcOrd="1" destOrd="0" parTransId="{CF3FBF85-D8A2-4120-B1AE-7789E0E2F9A1}" sibTransId="{1537DA24-4C72-4D58-A1C5-74AB5C06157E}"/>
    <dgm:cxn modelId="{1ED470E6-0348-4545-BE7B-978B7286ED46}" type="presOf" srcId="{F9BB7343-B0CA-462C-A5E3-A2DFB8469DA3}" destId="{7FE3688E-9AB7-4CAD-B19C-80F9B0A5237E}" srcOrd="0" destOrd="5" presId="urn:microsoft.com/office/officeart/2005/8/layout/hList2"/>
    <dgm:cxn modelId="{92D48DE9-CB33-428C-9E6F-5B2BBF439D7F}" type="presOf" srcId="{04889833-0D79-4B51-BFC3-DB79C8DC4872}" destId="{51E4D93A-8F8A-474F-8BC2-3D12D53E86C0}" srcOrd="0" destOrd="0" presId="urn:microsoft.com/office/officeart/2005/8/layout/hList2"/>
    <dgm:cxn modelId="{82240DF2-575E-4C34-90A1-187764D91561}" type="presOf" srcId="{06304170-E5AB-4CB0-92D7-A1152D0C5B4A}" destId="{93BC52CD-FF7E-4B2B-809D-097D5680F3B6}" srcOrd="0" destOrd="3" presId="urn:microsoft.com/office/officeart/2005/8/layout/hList2"/>
    <dgm:cxn modelId="{039377F2-2AA8-4345-B728-C4272FF03D02}" srcId="{0E1A90A1-4F87-4474-BD95-ED942E44B9A7}" destId="{D6C3101E-87E3-4A61-A3CD-D7A282A8216F}" srcOrd="2" destOrd="0" parTransId="{3801A7C2-247F-465E-A36F-EEE3A2DD4CA2}" sibTransId="{3CCBEB8F-1319-4E71-BD24-FB1CA1DB696F}"/>
    <dgm:cxn modelId="{F0105CF6-D9C9-40A9-AD67-4A4C3CA20517}" type="presOf" srcId="{51830554-BC68-43E0-BB4E-1A5FAF8AD8DC}" destId="{11B64E8A-4E21-49D6-A09B-90C36BE21A5B}" srcOrd="0" destOrd="1" presId="urn:microsoft.com/office/officeart/2005/8/layout/hList2"/>
    <dgm:cxn modelId="{EF8D55F6-4206-4BCB-ACD9-EFE23A16DAEB}" srcId="{02A6B24C-89B1-437B-919A-7C3734741D2B}" destId="{BB8E8A15-0794-479C-8103-E6CEA268981F}" srcOrd="3" destOrd="0" parTransId="{D6687994-97AC-4642-8706-A2D9CBDDD21D}" sibTransId="{9E4A2BDA-2EAC-49C0-B0DB-605C74E5D1FD}"/>
    <dgm:cxn modelId="{CFC050F8-3F2E-410C-B82F-6FA959879BE3}" srcId="{02A6B24C-89B1-437B-919A-7C3734741D2B}" destId="{EEAA259F-5AA9-4069-858A-872BE70251D7}" srcOrd="6" destOrd="0" parTransId="{D5C562DD-78D8-41FC-AC76-D0718D100EC0}" sibTransId="{7D7EBB4E-32B2-4C0D-92BD-7D80EC2B4C48}"/>
    <dgm:cxn modelId="{EEF5C6F9-B52C-4576-8AD3-7520914D7F1B}" srcId="{02A6B24C-89B1-437B-919A-7C3734741D2B}" destId="{D105C5E5-5656-4110-A5DB-67AC56922206}" srcOrd="7" destOrd="0" parTransId="{18B8BD16-2590-4486-9CD0-1181DC47E1A2}" sibTransId="{409964A4-1CE7-4F17-8C1D-BF663578B775}"/>
    <dgm:cxn modelId="{33D45AFC-89A5-43F8-BD73-9C8062BEEED0}" srcId="{0E1A90A1-4F87-4474-BD95-ED942E44B9A7}" destId="{F9BB7343-B0CA-462C-A5E3-A2DFB8469DA3}" srcOrd="5" destOrd="0" parTransId="{906E7582-0323-4501-AF77-562CCF4E1D1C}" sibTransId="{D617478B-1753-48F1-9EAB-4AF53AEA786A}"/>
    <dgm:cxn modelId="{C6C49CFE-ABA3-469A-99F2-B994B3C0BD66}" type="presOf" srcId="{1BF86D8D-6D28-465A-B590-DD1A2DC4E902}" destId="{7FE3688E-9AB7-4CAD-B19C-80F9B0A5237E}" srcOrd="0" destOrd="0" presId="urn:microsoft.com/office/officeart/2005/8/layout/hList2"/>
    <dgm:cxn modelId="{93D07165-88F6-44AA-BCEC-19C225C78BD8}" type="presParOf" srcId="{2D0CC589-32F0-4177-955E-E2B68D419F96}" destId="{CE8AB331-DBEB-44EE-BB67-89AE7F728DCD}" srcOrd="0" destOrd="0" presId="urn:microsoft.com/office/officeart/2005/8/layout/hList2"/>
    <dgm:cxn modelId="{F00C0A5B-E4A3-4D7D-BCF4-2943EDF056E0}" type="presParOf" srcId="{CE8AB331-DBEB-44EE-BB67-89AE7F728DCD}" destId="{0007A1A2-5930-49FA-8214-067167488106}" srcOrd="0" destOrd="0" presId="urn:microsoft.com/office/officeart/2005/8/layout/hList2"/>
    <dgm:cxn modelId="{D18F73E8-CDBF-460D-858F-AF4476C42CCD}" type="presParOf" srcId="{CE8AB331-DBEB-44EE-BB67-89AE7F728DCD}" destId="{11B64E8A-4E21-49D6-A09B-90C36BE21A5B}" srcOrd="1" destOrd="0" presId="urn:microsoft.com/office/officeart/2005/8/layout/hList2"/>
    <dgm:cxn modelId="{F4B6E693-1ECF-489D-87C0-2CB5EA2AE96C}" type="presParOf" srcId="{CE8AB331-DBEB-44EE-BB67-89AE7F728DCD}" destId="{5F8C31D4-9BDD-47FF-8A77-1FD87161C935}" srcOrd="2" destOrd="0" presId="urn:microsoft.com/office/officeart/2005/8/layout/hList2"/>
    <dgm:cxn modelId="{B8F853B6-3AAD-4EC4-B341-0276E78D512A}" type="presParOf" srcId="{2D0CC589-32F0-4177-955E-E2B68D419F96}" destId="{D6216070-22CF-4625-8835-D52F8942D155}" srcOrd="1" destOrd="0" presId="urn:microsoft.com/office/officeart/2005/8/layout/hList2"/>
    <dgm:cxn modelId="{E6EADF34-E508-42FA-90AA-7F017BF47981}" type="presParOf" srcId="{2D0CC589-32F0-4177-955E-E2B68D419F96}" destId="{11307DFE-279C-4DF4-8C24-EB94363FA278}" srcOrd="2" destOrd="0" presId="urn:microsoft.com/office/officeart/2005/8/layout/hList2"/>
    <dgm:cxn modelId="{A77FC5FC-3A66-48DA-8912-16CA18C819FF}" type="presParOf" srcId="{11307DFE-279C-4DF4-8C24-EB94363FA278}" destId="{308A603D-5E29-4785-9F6A-59BA3A07654B}" srcOrd="0" destOrd="0" presId="urn:microsoft.com/office/officeart/2005/8/layout/hList2"/>
    <dgm:cxn modelId="{0914526B-BF2A-4507-8B9A-1F8F58F73B96}" type="presParOf" srcId="{11307DFE-279C-4DF4-8C24-EB94363FA278}" destId="{7FE3688E-9AB7-4CAD-B19C-80F9B0A5237E}" srcOrd="1" destOrd="0" presId="urn:microsoft.com/office/officeart/2005/8/layout/hList2"/>
    <dgm:cxn modelId="{BAEC57ED-3DE8-4C92-9C7F-0C22E3FE9949}" type="presParOf" srcId="{11307DFE-279C-4DF4-8C24-EB94363FA278}" destId="{B87C4E5C-7743-4575-9DE1-833CCF6C8522}" srcOrd="2" destOrd="0" presId="urn:microsoft.com/office/officeart/2005/8/layout/hList2"/>
    <dgm:cxn modelId="{72072BFD-E833-43B8-8A2F-19F8B426A654}" type="presParOf" srcId="{2D0CC589-32F0-4177-955E-E2B68D419F96}" destId="{9B03E088-39A4-43A1-AD7D-48FC57CFB453}" srcOrd="3" destOrd="0" presId="urn:microsoft.com/office/officeart/2005/8/layout/hList2"/>
    <dgm:cxn modelId="{7A94DB8F-B902-42A7-B53E-97BD2454BCB4}" type="presParOf" srcId="{2D0CC589-32F0-4177-955E-E2B68D419F96}" destId="{5148DCBF-706A-4AF0-AA99-E856926F62E1}" srcOrd="4" destOrd="0" presId="urn:microsoft.com/office/officeart/2005/8/layout/hList2"/>
    <dgm:cxn modelId="{825F92FD-3477-4580-A081-4EE8B0916B1E}" type="presParOf" srcId="{5148DCBF-706A-4AF0-AA99-E856926F62E1}" destId="{244729B7-B984-443F-BEC1-009FC04FFC9F}" srcOrd="0" destOrd="0" presId="urn:microsoft.com/office/officeart/2005/8/layout/hList2"/>
    <dgm:cxn modelId="{C8665C55-D534-498E-A9BD-5533F3DCCBEE}" type="presParOf" srcId="{5148DCBF-706A-4AF0-AA99-E856926F62E1}" destId="{93BC52CD-FF7E-4B2B-809D-097D5680F3B6}" srcOrd="1" destOrd="0" presId="urn:microsoft.com/office/officeart/2005/8/layout/hList2"/>
    <dgm:cxn modelId="{855A9273-AC89-4642-AF68-9B454A6510C4}" type="presParOf" srcId="{5148DCBF-706A-4AF0-AA99-E856926F62E1}" destId="{66705E55-FF2F-4830-81FF-8A3686B92471}" srcOrd="2" destOrd="0" presId="urn:microsoft.com/office/officeart/2005/8/layout/hList2"/>
    <dgm:cxn modelId="{23F76BFF-4EBA-406E-8CA6-28CA0480F496}" type="presParOf" srcId="{2D0CC589-32F0-4177-955E-E2B68D419F96}" destId="{512F1DFC-DCB4-4864-885A-813A38C1DCAE}" srcOrd="5" destOrd="0" presId="urn:microsoft.com/office/officeart/2005/8/layout/hList2"/>
    <dgm:cxn modelId="{E075151E-3A09-4AAF-A662-D007F1DD35C0}" type="presParOf" srcId="{2D0CC589-32F0-4177-955E-E2B68D419F96}" destId="{52E053CB-401D-4122-A86A-629C89753046}" srcOrd="6" destOrd="0" presId="urn:microsoft.com/office/officeart/2005/8/layout/hList2"/>
    <dgm:cxn modelId="{5ACBDAFF-89A7-4F97-8282-B12ADACB580F}" type="presParOf" srcId="{52E053CB-401D-4122-A86A-629C89753046}" destId="{83522B7E-3435-48C5-9F80-4570A8F59FF6}" srcOrd="0" destOrd="0" presId="urn:microsoft.com/office/officeart/2005/8/layout/hList2"/>
    <dgm:cxn modelId="{94BECFF4-181D-4EAE-BB7B-3B6B19D0065F}" type="presParOf" srcId="{52E053CB-401D-4122-A86A-629C89753046}" destId="{51E4D93A-8F8A-474F-8BC2-3D12D53E86C0}" srcOrd="1" destOrd="0" presId="urn:microsoft.com/office/officeart/2005/8/layout/hList2"/>
    <dgm:cxn modelId="{261715A8-78F1-4808-9CF5-FF4F55986300}" type="presParOf" srcId="{52E053CB-401D-4122-A86A-629C89753046}" destId="{8E5F92D1-FB20-4E99-B0AC-4055116AD05A}"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095DC0-56A6-47F6-9140-88B3B4E0B2F2}" type="doc">
      <dgm:prSet loTypeId="urn:microsoft.com/office/officeart/2005/8/layout/chevron1" loCatId="process" qsTypeId="urn:microsoft.com/office/officeart/2005/8/quickstyle/simple1" qsCatId="simple" csTypeId="urn:microsoft.com/office/officeart/2005/8/colors/colorful1" csCatId="colorful" phldr="1"/>
      <dgm:spPr/>
    </dgm:pt>
    <dgm:pt modelId="{A30BFCFF-02B8-45C1-8ACF-0AB0AC6B20D8}">
      <dgm:prSet phldrT="[Text]" custT="1"/>
      <dgm:spPr>
        <a:solidFill>
          <a:srgbClr val="122B2C"/>
        </a:solidFill>
      </dgm:spPr>
      <dgm:t>
        <a:bodyPr/>
        <a:lstStyle/>
        <a:p>
          <a:r>
            <a:rPr lang="fr-CA" sz="1100"/>
            <a:t>Conflict</a:t>
          </a:r>
          <a:endParaRPr lang="en-CA" sz="1100"/>
        </a:p>
      </dgm:t>
    </dgm:pt>
    <dgm:pt modelId="{EF30F8FD-FC4E-45E4-A1D0-E72015ABA0CF}" type="parTrans" cxnId="{53248569-166E-4E01-98B6-6098A61365AC}">
      <dgm:prSet/>
      <dgm:spPr/>
      <dgm:t>
        <a:bodyPr/>
        <a:lstStyle/>
        <a:p>
          <a:endParaRPr lang="en-CA"/>
        </a:p>
      </dgm:t>
    </dgm:pt>
    <dgm:pt modelId="{F46F80A9-883E-4A77-8152-AB96E9F4779E}" type="sibTrans" cxnId="{53248569-166E-4E01-98B6-6098A61365AC}">
      <dgm:prSet/>
      <dgm:spPr/>
      <dgm:t>
        <a:bodyPr/>
        <a:lstStyle/>
        <a:p>
          <a:endParaRPr lang="en-CA"/>
        </a:p>
      </dgm:t>
    </dgm:pt>
    <dgm:pt modelId="{73901123-227C-4066-9E2A-F4654327E015}">
      <dgm:prSet phldrT="[Text]" custT="1"/>
      <dgm:spPr>
        <a:solidFill>
          <a:srgbClr val="1F7B7A"/>
        </a:solidFill>
      </dgm:spPr>
      <dgm:t>
        <a:bodyPr/>
        <a:lstStyle/>
        <a:p>
          <a:r>
            <a:rPr lang="fr-CA" sz="1100"/>
            <a:t>Initial Steps</a:t>
          </a:r>
          <a:endParaRPr lang="en-CA" sz="1100"/>
        </a:p>
      </dgm:t>
    </dgm:pt>
    <dgm:pt modelId="{A402FC67-3948-4E7A-8FFE-24018882CB4C}" type="parTrans" cxnId="{4048B5FA-58FB-4231-AA94-6A39767FCCCF}">
      <dgm:prSet/>
      <dgm:spPr/>
      <dgm:t>
        <a:bodyPr/>
        <a:lstStyle/>
        <a:p>
          <a:endParaRPr lang="en-CA"/>
        </a:p>
      </dgm:t>
    </dgm:pt>
    <dgm:pt modelId="{D7F20EBE-D836-4A3D-9209-EA9951BEECEF}" type="sibTrans" cxnId="{4048B5FA-58FB-4231-AA94-6A39767FCCCF}">
      <dgm:prSet/>
      <dgm:spPr/>
      <dgm:t>
        <a:bodyPr/>
        <a:lstStyle/>
        <a:p>
          <a:endParaRPr lang="en-CA"/>
        </a:p>
      </dgm:t>
    </dgm:pt>
    <dgm:pt modelId="{1E89F645-C01E-4097-A8E4-6501C484CE0A}">
      <dgm:prSet phldrT="[Text]" custT="1"/>
      <dgm:spPr>
        <a:solidFill>
          <a:srgbClr val="73B8C1"/>
        </a:solidFill>
      </dgm:spPr>
      <dgm:t>
        <a:bodyPr/>
        <a:lstStyle/>
        <a:p>
          <a:r>
            <a:rPr lang="en-CA" sz="1100" noProof="0"/>
            <a:t>Decision</a:t>
          </a:r>
        </a:p>
      </dgm:t>
    </dgm:pt>
    <dgm:pt modelId="{74505EF4-A1AE-48D9-8045-131C904AFED4}" type="parTrans" cxnId="{238659D2-06EE-4E63-8516-24C03C7FD68D}">
      <dgm:prSet/>
      <dgm:spPr/>
      <dgm:t>
        <a:bodyPr/>
        <a:lstStyle/>
        <a:p>
          <a:endParaRPr lang="en-CA"/>
        </a:p>
      </dgm:t>
    </dgm:pt>
    <dgm:pt modelId="{CF67B0D7-F4BD-4996-926E-F349ED02A289}" type="sibTrans" cxnId="{238659D2-06EE-4E63-8516-24C03C7FD68D}">
      <dgm:prSet/>
      <dgm:spPr/>
      <dgm:t>
        <a:bodyPr/>
        <a:lstStyle/>
        <a:p>
          <a:endParaRPr lang="en-CA"/>
        </a:p>
      </dgm:t>
    </dgm:pt>
    <dgm:pt modelId="{37DF51B7-FEDD-4242-9B83-A93939AB5B08}">
      <dgm:prSet phldrT="[Text]" custT="1"/>
      <dgm:spPr>
        <a:solidFill>
          <a:schemeClr val="bg1"/>
        </a:solidFill>
        <a:ln>
          <a:solidFill>
            <a:schemeClr val="tx1"/>
          </a:solidFill>
        </a:ln>
      </dgm:spPr>
      <dgm:t>
        <a:bodyPr/>
        <a:lstStyle/>
        <a:p>
          <a:r>
            <a:rPr lang="fr-CA" sz="1100">
              <a:solidFill>
                <a:schemeClr val="tx1"/>
              </a:solidFill>
            </a:rPr>
            <a:t>Process</a:t>
          </a:r>
          <a:endParaRPr lang="en-CA" sz="1100">
            <a:solidFill>
              <a:schemeClr val="tx1"/>
            </a:solidFill>
          </a:endParaRPr>
        </a:p>
      </dgm:t>
    </dgm:pt>
    <dgm:pt modelId="{3379A060-F6A0-404F-9BFD-553A59A71A63}" type="parTrans" cxnId="{7B4C7EB1-BD85-4573-9E57-33A35196B709}">
      <dgm:prSet/>
      <dgm:spPr/>
      <dgm:t>
        <a:bodyPr/>
        <a:lstStyle/>
        <a:p>
          <a:endParaRPr lang="en-CA"/>
        </a:p>
      </dgm:t>
    </dgm:pt>
    <dgm:pt modelId="{A8337BEA-1429-45A1-A9C4-7F50E186E459}" type="sibTrans" cxnId="{7B4C7EB1-BD85-4573-9E57-33A35196B709}">
      <dgm:prSet/>
      <dgm:spPr/>
      <dgm:t>
        <a:bodyPr/>
        <a:lstStyle/>
        <a:p>
          <a:endParaRPr lang="en-CA"/>
        </a:p>
      </dgm:t>
    </dgm:pt>
    <dgm:pt modelId="{C7433598-DF95-478D-96FD-2515583B83E3}" type="pres">
      <dgm:prSet presAssocID="{DF095DC0-56A6-47F6-9140-88B3B4E0B2F2}" presName="Name0" presStyleCnt="0">
        <dgm:presLayoutVars>
          <dgm:dir/>
          <dgm:animLvl val="lvl"/>
          <dgm:resizeHandles val="exact"/>
        </dgm:presLayoutVars>
      </dgm:prSet>
      <dgm:spPr/>
    </dgm:pt>
    <dgm:pt modelId="{4E2A4322-C98F-4F87-9F71-94F5FC155FFE}" type="pres">
      <dgm:prSet presAssocID="{A30BFCFF-02B8-45C1-8ACF-0AB0AC6B20D8}" presName="parTxOnly" presStyleLbl="node1" presStyleIdx="0" presStyleCnt="4">
        <dgm:presLayoutVars>
          <dgm:chMax val="0"/>
          <dgm:chPref val="0"/>
          <dgm:bulletEnabled val="1"/>
        </dgm:presLayoutVars>
      </dgm:prSet>
      <dgm:spPr/>
    </dgm:pt>
    <dgm:pt modelId="{C133EE98-64D5-46BE-BC7F-CBFB0F695BCE}" type="pres">
      <dgm:prSet presAssocID="{F46F80A9-883E-4A77-8152-AB96E9F4779E}" presName="parTxOnlySpace" presStyleCnt="0"/>
      <dgm:spPr/>
    </dgm:pt>
    <dgm:pt modelId="{AD1BD0FF-7B6C-4B33-AA90-A7B1A7F43C86}" type="pres">
      <dgm:prSet presAssocID="{73901123-227C-4066-9E2A-F4654327E015}" presName="parTxOnly" presStyleLbl="node1" presStyleIdx="1" presStyleCnt="4">
        <dgm:presLayoutVars>
          <dgm:chMax val="0"/>
          <dgm:chPref val="0"/>
          <dgm:bulletEnabled val="1"/>
        </dgm:presLayoutVars>
      </dgm:prSet>
      <dgm:spPr/>
    </dgm:pt>
    <dgm:pt modelId="{AD3181E3-9598-458C-A862-44E02BB18BF8}" type="pres">
      <dgm:prSet presAssocID="{D7F20EBE-D836-4A3D-9209-EA9951BEECEF}" presName="parTxOnlySpace" presStyleCnt="0"/>
      <dgm:spPr/>
    </dgm:pt>
    <dgm:pt modelId="{DDE6BA36-0D81-427C-BF6B-3A0F3A1E21FA}" type="pres">
      <dgm:prSet presAssocID="{1E89F645-C01E-4097-A8E4-6501C484CE0A}" presName="parTxOnly" presStyleLbl="node1" presStyleIdx="2" presStyleCnt="4">
        <dgm:presLayoutVars>
          <dgm:chMax val="0"/>
          <dgm:chPref val="0"/>
          <dgm:bulletEnabled val="1"/>
        </dgm:presLayoutVars>
      </dgm:prSet>
      <dgm:spPr/>
    </dgm:pt>
    <dgm:pt modelId="{8A842E88-5759-4C3A-BFD3-524F05F46CDB}" type="pres">
      <dgm:prSet presAssocID="{CF67B0D7-F4BD-4996-926E-F349ED02A289}" presName="parTxOnlySpace" presStyleCnt="0"/>
      <dgm:spPr/>
    </dgm:pt>
    <dgm:pt modelId="{1826B4C1-727B-4B60-8344-60B1E2B949CF}" type="pres">
      <dgm:prSet presAssocID="{37DF51B7-FEDD-4242-9B83-A93939AB5B08}" presName="parTxOnly" presStyleLbl="node1" presStyleIdx="3" presStyleCnt="4">
        <dgm:presLayoutVars>
          <dgm:chMax val="0"/>
          <dgm:chPref val="0"/>
          <dgm:bulletEnabled val="1"/>
        </dgm:presLayoutVars>
      </dgm:prSet>
      <dgm:spPr/>
    </dgm:pt>
  </dgm:ptLst>
  <dgm:cxnLst>
    <dgm:cxn modelId="{315C0708-051C-4F47-8C2E-8BBF40F855A5}" type="presOf" srcId="{DF095DC0-56A6-47F6-9140-88B3B4E0B2F2}" destId="{C7433598-DF95-478D-96FD-2515583B83E3}" srcOrd="0" destOrd="0" presId="urn:microsoft.com/office/officeart/2005/8/layout/chevron1"/>
    <dgm:cxn modelId="{53248569-166E-4E01-98B6-6098A61365AC}" srcId="{DF095DC0-56A6-47F6-9140-88B3B4E0B2F2}" destId="{A30BFCFF-02B8-45C1-8ACF-0AB0AC6B20D8}" srcOrd="0" destOrd="0" parTransId="{EF30F8FD-FC4E-45E4-A1D0-E72015ABA0CF}" sibTransId="{F46F80A9-883E-4A77-8152-AB96E9F4779E}"/>
    <dgm:cxn modelId="{A7B3F656-755E-46FB-9C0D-111E303DE750}" type="presOf" srcId="{37DF51B7-FEDD-4242-9B83-A93939AB5B08}" destId="{1826B4C1-727B-4B60-8344-60B1E2B949CF}" srcOrd="0" destOrd="0" presId="urn:microsoft.com/office/officeart/2005/8/layout/chevron1"/>
    <dgm:cxn modelId="{8E5C867F-642F-4540-96F3-50A4CAF45D22}" type="presOf" srcId="{A30BFCFF-02B8-45C1-8ACF-0AB0AC6B20D8}" destId="{4E2A4322-C98F-4F87-9F71-94F5FC155FFE}" srcOrd="0" destOrd="0" presId="urn:microsoft.com/office/officeart/2005/8/layout/chevron1"/>
    <dgm:cxn modelId="{1D02DD9F-642C-48BA-9015-C0102152F261}" type="presOf" srcId="{1E89F645-C01E-4097-A8E4-6501C484CE0A}" destId="{DDE6BA36-0D81-427C-BF6B-3A0F3A1E21FA}" srcOrd="0" destOrd="0" presId="urn:microsoft.com/office/officeart/2005/8/layout/chevron1"/>
    <dgm:cxn modelId="{7B4C7EB1-BD85-4573-9E57-33A35196B709}" srcId="{DF095DC0-56A6-47F6-9140-88B3B4E0B2F2}" destId="{37DF51B7-FEDD-4242-9B83-A93939AB5B08}" srcOrd="3" destOrd="0" parTransId="{3379A060-F6A0-404F-9BFD-553A59A71A63}" sibTransId="{A8337BEA-1429-45A1-A9C4-7F50E186E459}"/>
    <dgm:cxn modelId="{9BF088D1-EE6C-4257-A3AD-009D538C2769}" type="presOf" srcId="{73901123-227C-4066-9E2A-F4654327E015}" destId="{AD1BD0FF-7B6C-4B33-AA90-A7B1A7F43C86}" srcOrd="0" destOrd="0" presId="urn:microsoft.com/office/officeart/2005/8/layout/chevron1"/>
    <dgm:cxn modelId="{238659D2-06EE-4E63-8516-24C03C7FD68D}" srcId="{DF095DC0-56A6-47F6-9140-88B3B4E0B2F2}" destId="{1E89F645-C01E-4097-A8E4-6501C484CE0A}" srcOrd="2" destOrd="0" parTransId="{74505EF4-A1AE-48D9-8045-131C904AFED4}" sibTransId="{CF67B0D7-F4BD-4996-926E-F349ED02A289}"/>
    <dgm:cxn modelId="{4048B5FA-58FB-4231-AA94-6A39767FCCCF}" srcId="{DF095DC0-56A6-47F6-9140-88B3B4E0B2F2}" destId="{73901123-227C-4066-9E2A-F4654327E015}" srcOrd="1" destOrd="0" parTransId="{A402FC67-3948-4E7A-8FFE-24018882CB4C}" sibTransId="{D7F20EBE-D836-4A3D-9209-EA9951BEECEF}"/>
    <dgm:cxn modelId="{532E361B-BC3F-4441-BB55-5EF4D3D42518}" type="presParOf" srcId="{C7433598-DF95-478D-96FD-2515583B83E3}" destId="{4E2A4322-C98F-4F87-9F71-94F5FC155FFE}" srcOrd="0" destOrd="0" presId="urn:microsoft.com/office/officeart/2005/8/layout/chevron1"/>
    <dgm:cxn modelId="{42E10977-D42D-424E-8EF0-864AA65BBA57}" type="presParOf" srcId="{C7433598-DF95-478D-96FD-2515583B83E3}" destId="{C133EE98-64D5-46BE-BC7F-CBFB0F695BCE}" srcOrd="1" destOrd="0" presId="urn:microsoft.com/office/officeart/2005/8/layout/chevron1"/>
    <dgm:cxn modelId="{12CC644B-CB2B-474B-972D-4498A9383909}" type="presParOf" srcId="{C7433598-DF95-478D-96FD-2515583B83E3}" destId="{AD1BD0FF-7B6C-4B33-AA90-A7B1A7F43C86}" srcOrd="2" destOrd="0" presId="urn:microsoft.com/office/officeart/2005/8/layout/chevron1"/>
    <dgm:cxn modelId="{C975AE15-C918-4087-BF1D-4B2A32FCB6DE}" type="presParOf" srcId="{C7433598-DF95-478D-96FD-2515583B83E3}" destId="{AD3181E3-9598-458C-A862-44E02BB18BF8}" srcOrd="3" destOrd="0" presId="urn:microsoft.com/office/officeart/2005/8/layout/chevron1"/>
    <dgm:cxn modelId="{1437D0FF-1AF6-4742-8603-82AC7CDBA8A7}" type="presParOf" srcId="{C7433598-DF95-478D-96FD-2515583B83E3}" destId="{DDE6BA36-0D81-427C-BF6B-3A0F3A1E21FA}" srcOrd="4" destOrd="0" presId="urn:microsoft.com/office/officeart/2005/8/layout/chevron1"/>
    <dgm:cxn modelId="{5BB1C297-3001-4B57-BE84-7D597F8B241F}" type="presParOf" srcId="{C7433598-DF95-478D-96FD-2515583B83E3}" destId="{8A842E88-5759-4C3A-BFD3-524F05F46CDB}" srcOrd="5" destOrd="0" presId="urn:microsoft.com/office/officeart/2005/8/layout/chevron1"/>
    <dgm:cxn modelId="{D8304364-84C7-46A2-893E-17E2191F49AF}" type="presParOf" srcId="{C7433598-DF95-478D-96FD-2515583B83E3}" destId="{1826B4C1-727B-4B60-8344-60B1E2B949CF}" srcOrd="6" destOrd="0" presId="urn:microsoft.com/office/officeart/2005/8/layout/chevron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E0D81-6F90-4626-A135-85AAE65FA402}">
      <dsp:nvSpPr>
        <dsp:cNvPr id="0" name=""/>
        <dsp:cNvSpPr/>
      </dsp:nvSpPr>
      <dsp:spPr>
        <a:xfrm>
          <a:off x="788669" y="0"/>
          <a:ext cx="8938260" cy="244927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2A5DF3-9B30-45C3-BADA-F0EE18FB9227}">
      <dsp:nvSpPr>
        <dsp:cNvPr id="0" name=""/>
        <dsp:cNvSpPr/>
      </dsp:nvSpPr>
      <dsp:spPr>
        <a:xfrm>
          <a:off x="5262" y="734782"/>
          <a:ext cx="2531343" cy="9797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latin typeface="Arial" panose="020B0604020202020204" pitchFamily="34" charset="0"/>
              <a:cs typeface="Arial" panose="020B0604020202020204" pitchFamily="34" charset="0"/>
            </a:rPr>
            <a:t>L1: Chief Professional Conduct and Culture (CPCC)</a:t>
          </a:r>
        </a:p>
      </dsp:txBody>
      <dsp:txXfrm>
        <a:off x="53088" y="782608"/>
        <a:ext cx="2435691" cy="884058"/>
      </dsp:txXfrm>
    </dsp:sp>
    <dsp:sp modelId="{AEA2061A-A4FB-4386-BDE1-E7EC4D6D651C}">
      <dsp:nvSpPr>
        <dsp:cNvPr id="0" name=""/>
        <dsp:cNvSpPr/>
      </dsp:nvSpPr>
      <dsp:spPr>
        <a:xfrm>
          <a:off x="2663173" y="734782"/>
          <a:ext cx="2531343" cy="9797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latin typeface="Arial"/>
              <a:cs typeface="Arial"/>
            </a:rPr>
            <a:t>L2: Director General, Conflict Solutions and Services (DGCSS)</a:t>
          </a:r>
        </a:p>
      </dsp:txBody>
      <dsp:txXfrm>
        <a:off x="2710999" y="782608"/>
        <a:ext cx="2435691" cy="884058"/>
      </dsp:txXfrm>
    </dsp:sp>
    <dsp:sp modelId="{412D1031-D4F2-4126-B598-EFC1AF92E6F3}">
      <dsp:nvSpPr>
        <dsp:cNvPr id="0" name=""/>
        <dsp:cNvSpPr/>
      </dsp:nvSpPr>
      <dsp:spPr>
        <a:xfrm>
          <a:off x="5321083" y="734782"/>
          <a:ext cx="2531343" cy="9797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latin typeface="Arial"/>
              <a:cs typeface="Arial"/>
            </a:rPr>
            <a:t>L3: Director Service Delivery (DSD)</a:t>
          </a:r>
        </a:p>
      </dsp:txBody>
      <dsp:txXfrm>
        <a:off x="5368909" y="782608"/>
        <a:ext cx="2435691" cy="884058"/>
      </dsp:txXfrm>
    </dsp:sp>
    <dsp:sp modelId="{598C6EE6-A36D-4058-9C71-B442B147F8D8}">
      <dsp:nvSpPr>
        <dsp:cNvPr id="0" name=""/>
        <dsp:cNvSpPr/>
      </dsp:nvSpPr>
      <dsp:spPr>
        <a:xfrm>
          <a:off x="7978993" y="734782"/>
          <a:ext cx="2531343" cy="9797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latin typeface="Arial"/>
              <a:cs typeface="Arial"/>
            </a:rPr>
            <a:t>L4/L5: Conflict and Complaint Management Services (CCMS)</a:t>
          </a:r>
        </a:p>
      </dsp:txBody>
      <dsp:txXfrm>
        <a:off x="8026819" y="782608"/>
        <a:ext cx="2435691" cy="8840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D2C3B-AD16-4BBF-837F-DCD17CAC28D8}">
      <dsp:nvSpPr>
        <dsp:cNvPr id="0" name=""/>
        <dsp:cNvSpPr/>
      </dsp:nvSpPr>
      <dsp:spPr>
        <a:xfrm>
          <a:off x="1472" y="624693"/>
          <a:ext cx="0" cy="2060945"/>
        </a:xfrm>
        <a:prstGeom prst="line">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B90E12-B597-4ECA-B8A3-F0769EF05A9B}">
      <dsp:nvSpPr>
        <dsp:cNvPr id="0" name=""/>
        <dsp:cNvSpPr/>
      </dsp:nvSpPr>
      <dsp:spPr>
        <a:xfrm>
          <a:off x="58721" y="693391"/>
          <a:ext cx="1083942" cy="927425"/>
        </a:xfrm>
        <a:prstGeom prst="rect">
          <a:avLst/>
        </a:prstGeom>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775DD6-2A8B-41DE-8EEF-D0BBB964219D}">
      <dsp:nvSpPr>
        <dsp:cNvPr id="0" name=""/>
        <dsp:cNvSpPr/>
      </dsp:nvSpPr>
      <dsp:spPr>
        <a:xfrm>
          <a:off x="58721" y="1620816"/>
          <a:ext cx="1083942" cy="1064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t"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en-US" sz="1100" kern="1200">
              <a:latin typeface="Arial"/>
              <a:cs typeface="Arial"/>
            </a:rPr>
            <a:t>Absenteeism</a:t>
          </a:r>
          <a:endParaRPr lang="en-US" sz="1100" kern="1200"/>
        </a:p>
      </dsp:txBody>
      <dsp:txXfrm>
        <a:off x="58721" y="1620816"/>
        <a:ext cx="1083942" cy="1064821"/>
      </dsp:txXfrm>
    </dsp:sp>
    <dsp:sp modelId="{C5A0D2A5-1564-4F6D-80F8-AFB63D75D24A}">
      <dsp:nvSpPr>
        <dsp:cNvPr id="0" name=""/>
        <dsp:cNvSpPr/>
      </dsp:nvSpPr>
      <dsp:spPr>
        <a:xfrm>
          <a:off x="1472" y="395699"/>
          <a:ext cx="1144969" cy="228993"/>
        </a:xfrm>
        <a:prstGeom prst="rect">
          <a:avLst/>
        </a:prstGeom>
        <a:solidFill>
          <a:srgbClr val="277A7A"/>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a:cs typeface="Arial"/>
            </a:rPr>
            <a:t>Financial</a:t>
          </a:r>
        </a:p>
      </dsp:txBody>
      <dsp:txXfrm>
        <a:off x="1472" y="395699"/>
        <a:ext cx="1144969" cy="228993"/>
      </dsp:txXfrm>
    </dsp:sp>
    <dsp:sp modelId="{9530608B-C6BD-44C1-B006-181E2161581F}">
      <dsp:nvSpPr>
        <dsp:cNvPr id="0" name=""/>
        <dsp:cNvSpPr/>
      </dsp:nvSpPr>
      <dsp:spPr>
        <a:xfrm>
          <a:off x="1338096" y="624693"/>
          <a:ext cx="0" cy="2060945"/>
        </a:xfrm>
        <a:prstGeom prst="line">
          <a:avLst/>
        </a:prstGeom>
        <a:solidFill>
          <a:schemeClr val="lt1">
            <a:alpha val="90000"/>
            <a:hueOff val="0"/>
            <a:satOff val="0"/>
            <a:lumOff val="0"/>
            <a:alphaOff val="0"/>
          </a:schemeClr>
        </a:solidFill>
        <a:ln w="12700" cap="flat" cmpd="sng" algn="ctr">
          <a:solidFill>
            <a:schemeClr val="accent2">
              <a:shade val="80000"/>
              <a:hueOff val="-11384"/>
              <a:satOff val="-4624"/>
              <a:lumOff val="106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6BD9F2-FEAF-440B-8D13-CF7E264466F0}">
      <dsp:nvSpPr>
        <dsp:cNvPr id="0" name=""/>
        <dsp:cNvSpPr/>
      </dsp:nvSpPr>
      <dsp:spPr>
        <a:xfrm>
          <a:off x="1395345" y="693391"/>
          <a:ext cx="1083942" cy="927425"/>
        </a:xfrm>
        <a:prstGeom prst="rect">
          <a:avLst/>
        </a:prstGeom>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7D670E-171F-4BC9-A346-B5CA110B50E4}">
      <dsp:nvSpPr>
        <dsp:cNvPr id="0" name=""/>
        <dsp:cNvSpPr/>
      </dsp:nvSpPr>
      <dsp:spPr>
        <a:xfrm>
          <a:off x="1395345" y="1620816"/>
          <a:ext cx="1083942" cy="1064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a:cs typeface="Arial"/>
            </a:rPr>
            <a:t>Health Problems</a:t>
          </a:r>
        </a:p>
        <a:p>
          <a:pPr marL="57150" lvl="1" indent="-57150" algn="l" defTabSz="488950">
            <a:lnSpc>
              <a:spcPct val="90000"/>
            </a:lnSpc>
            <a:spcBef>
              <a:spcPct val="0"/>
            </a:spcBef>
            <a:spcAft>
              <a:spcPct val="15000"/>
            </a:spcAft>
            <a:buChar char="•"/>
          </a:pPr>
          <a:r>
            <a:rPr lang="en-US" sz="1100" kern="1200">
              <a:latin typeface="Arial"/>
              <a:cs typeface="Arial"/>
            </a:rPr>
            <a:t>Increased Risk of Occupational Injuries</a:t>
          </a:r>
        </a:p>
      </dsp:txBody>
      <dsp:txXfrm>
        <a:off x="1395345" y="1620816"/>
        <a:ext cx="1083942" cy="1064821"/>
      </dsp:txXfrm>
    </dsp:sp>
    <dsp:sp modelId="{1362550C-6322-4D32-A9E8-3173C941D4E5}">
      <dsp:nvSpPr>
        <dsp:cNvPr id="0" name=""/>
        <dsp:cNvSpPr/>
      </dsp:nvSpPr>
      <dsp:spPr>
        <a:xfrm>
          <a:off x="1338096" y="395699"/>
          <a:ext cx="1144969" cy="228993"/>
        </a:xfrm>
        <a:prstGeom prst="rect">
          <a:avLst/>
        </a:prstGeom>
        <a:solidFill>
          <a:srgbClr val="74B8C1"/>
        </a:solidFill>
        <a:ln w="12700" cap="flat" cmpd="sng" algn="ctr">
          <a:solidFill>
            <a:schemeClr val="accent2">
              <a:shade val="80000"/>
              <a:hueOff val="-11384"/>
              <a:satOff val="-4624"/>
              <a:lumOff val="106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a:cs typeface="Arial"/>
            </a:rPr>
            <a:t>Physical</a:t>
          </a:r>
        </a:p>
      </dsp:txBody>
      <dsp:txXfrm>
        <a:off x="1338096" y="395699"/>
        <a:ext cx="1144969" cy="228993"/>
      </dsp:txXfrm>
    </dsp:sp>
    <dsp:sp modelId="{133AF009-C259-462B-87F0-BC59822D947B}">
      <dsp:nvSpPr>
        <dsp:cNvPr id="0" name=""/>
        <dsp:cNvSpPr/>
      </dsp:nvSpPr>
      <dsp:spPr>
        <a:xfrm>
          <a:off x="2674720" y="624693"/>
          <a:ext cx="0" cy="2060945"/>
        </a:xfrm>
        <a:prstGeom prst="line">
          <a:avLst/>
        </a:prstGeom>
        <a:solidFill>
          <a:schemeClr val="accent2">
            <a:lumMod val="60000"/>
            <a:lumOff val="40000"/>
          </a:schemeClr>
        </a:solidFill>
        <a:ln w="12700" cap="flat" cmpd="sng" algn="ctr">
          <a:solidFill>
            <a:schemeClr val="accent2">
              <a:lumMod val="60000"/>
              <a:lumOff val="40000"/>
            </a:schemeClr>
          </a:solidFill>
          <a:prstDash val="solid"/>
          <a:miter lim="800000"/>
        </a:ln>
        <a:effectLst/>
      </dsp:spPr>
      <dsp:style>
        <a:lnRef idx="2">
          <a:scrgbClr r="0" g="0" b="0"/>
        </a:lnRef>
        <a:fillRef idx="1">
          <a:scrgbClr r="0" g="0" b="0"/>
        </a:fillRef>
        <a:effectRef idx="0">
          <a:scrgbClr r="0" g="0" b="0"/>
        </a:effectRef>
        <a:fontRef idx="minor"/>
      </dsp:style>
    </dsp:sp>
    <dsp:sp modelId="{5E211DBE-3EAD-41E2-A3B0-8ED52C42ABC9}">
      <dsp:nvSpPr>
        <dsp:cNvPr id="0" name=""/>
        <dsp:cNvSpPr/>
      </dsp:nvSpPr>
      <dsp:spPr>
        <a:xfrm>
          <a:off x="2731969" y="693391"/>
          <a:ext cx="1083942" cy="927425"/>
        </a:xfrm>
        <a:prstGeom prst="rect">
          <a:avLst/>
        </a:prstGeom>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D3C835-63B1-4778-B37D-F327B3C00E90}">
      <dsp:nvSpPr>
        <dsp:cNvPr id="0" name=""/>
        <dsp:cNvSpPr/>
      </dsp:nvSpPr>
      <dsp:spPr>
        <a:xfrm>
          <a:off x="2731969" y="1620816"/>
          <a:ext cx="1083942" cy="1064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a:cs typeface="Arial"/>
            </a:rPr>
            <a:t>Depression</a:t>
          </a:r>
        </a:p>
        <a:p>
          <a:pPr marL="57150" lvl="1" indent="-57150" algn="l" defTabSz="488950">
            <a:lnSpc>
              <a:spcPct val="90000"/>
            </a:lnSpc>
            <a:spcBef>
              <a:spcPct val="0"/>
            </a:spcBef>
            <a:spcAft>
              <a:spcPct val="15000"/>
            </a:spcAft>
            <a:buChar char="•"/>
          </a:pPr>
          <a:r>
            <a:rPr lang="en-US" sz="1100" kern="1200">
              <a:latin typeface="Arial"/>
              <a:cs typeface="Arial"/>
            </a:rPr>
            <a:t>Anxiety</a:t>
          </a:r>
        </a:p>
        <a:p>
          <a:pPr marL="57150" lvl="1" indent="-57150" algn="l" defTabSz="488950">
            <a:lnSpc>
              <a:spcPct val="90000"/>
            </a:lnSpc>
            <a:spcBef>
              <a:spcPct val="0"/>
            </a:spcBef>
            <a:spcAft>
              <a:spcPct val="15000"/>
            </a:spcAft>
            <a:buChar char="•"/>
          </a:pPr>
          <a:r>
            <a:rPr lang="en-US" sz="1100" kern="1200">
              <a:latin typeface="Arial"/>
              <a:cs typeface="Arial"/>
            </a:rPr>
            <a:t>Stress</a:t>
          </a:r>
        </a:p>
        <a:p>
          <a:pPr marL="57150" lvl="1" indent="-57150" algn="l" defTabSz="488950">
            <a:lnSpc>
              <a:spcPct val="90000"/>
            </a:lnSpc>
            <a:spcBef>
              <a:spcPct val="0"/>
            </a:spcBef>
            <a:spcAft>
              <a:spcPct val="15000"/>
            </a:spcAft>
            <a:buChar char="•"/>
          </a:pPr>
          <a:r>
            <a:rPr lang="en-US" sz="1100" kern="1200">
              <a:latin typeface="Arial"/>
              <a:cs typeface="Arial"/>
            </a:rPr>
            <a:t>Burnout</a:t>
          </a:r>
        </a:p>
      </dsp:txBody>
      <dsp:txXfrm>
        <a:off x="2731969" y="1620816"/>
        <a:ext cx="1083942" cy="1064821"/>
      </dsp:txXfrm>
    </dsp:sp>
    <dsp:sp modelId="{4BD4E71E-8751-408D-B7E6-BDE325FC7FEB}">
      <dsp:nvSpPr>
        <dsp:cNvPr id="0" name=""/>
        <dsp:cNvSpPr/>
      </dsp:nvSpPr>
      <dsp:spPr>
        <a:xfrm>
          <a:off x="2674720" y="395699"/>
          <a:ext cx="1144969" cy="228993"/>
        </a:xfrm>
        <a:prstGeom prst="rect">
          <a:avLst/>
        </a:prstGeom>
        <a:solidFill>
          <a:srgbClr val="277A7A"/>
        </a:solidFill>
        <a:ln w="12700" cap="flat" cmpd="sng" algn="ctr">
          <a:solidFill>
            <a:srgbClr val="7FB5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a:cs typeface="Arial"/>
            </a:rPr>
            <a:t>Psychological</a:t>
          </a:r>
        </a:p>
      </dsp:txBody>
      <dsp:txXfrm>
        <a:off x="2674720" y="395699"/>
        <a:ext cx="1144969" cy="228993"/>
      </dsp:txXfrm>
    </dsp:sp>
    <dsp:sp modelId="{F3DDD6A0-CC87-480F-AC03-FBDD4DDF1920}">
      <dsp:nvSpPr>
        <dsp:cNvPr id="0" name=""/>
        <dsp:cNvSpPr/>
      </dsp:nvSpPr>
      <dsp:spPr>
        <a:xfrm>
          <a:off x="4011344" y="624693"/>
          <a:ext cx="0" cy="2060945"/>
        </a:xfrm>
        <a:prstGeom prst="line">
          <a:avLst/>
        </a:prstGeom>
        <a:solidFill>
          <a:schemeClr val="lt1">
            <a:alpha val="90000"/>
            <a:hueOff val="0"/>
            <a:satOff val="0"/>
            <a:lumOff val="0"/>
            <a:alphaOff val="0"/>
          </a:schemeClr>
        </a:solidFill>
        <a:ln w="12700" cap="flat" cmpd="sng" algn="ctr">
          <a:solidFill>
            <a:schemeClr val="accent2">
              <a:lumMod val="40000"/>
              <a:lumOff val="60000"/>
              <a:alpha val="80000"/>
            </a:schemeClr>
          </a:solidFill>
          <a:prstDash val="solid"/>
          <a:miter lim="800000"/>
        </a:ln>
        <a:effectLst/>
      </dsp:spPr>
      <dsp:style>
        <a:lnRef idx="2">
          <a:scrgbClr r="0" g="0" b="0"/>
        </a:lnRef>
        <a:fillRef idx="1">
          <a:scrgbClr r="0" g="0" b="0"/>
        </a:fillRef>
        <a:effectRef idx="0">
          <a:scrgbClr r="0" g="0" b="0"/>
        </a:effectRef>
        <a:fontRef idx="minor"/>
      </dsp:style>
    </dsp:sp>
    <dsp:sp modelId="{E93FC636-E0BA-4329-9A02-EE63F315CA13}">
      <dsp:nvSpPr>
        <dsp:cNvPr id="0" name=""/>
        <dsp:cNvSpPr/>
      </dsp:nvSpPr>
      <dsp:spPr>
        <a:xfrm>
          <a:off x="4068592" y="693391"/>
          <a:ext cx="1083942" cy="927425"/>
        </a:xfrm>
        <a:prstGeom prst="rect">
          <a:avLst/>
        </a:prstGeom>
        <a:blipFill rotWithShape="1">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C80C44-6C8E-4356-8B37-D776E4E0240E}">
      <dsp:nvSpPr>
        <dsp:cNvPr id="0" name=""/>
        <dsp:cNvSpPr/>
      </dsp:nvSpPr>
      <dsp:spPr>
        <a:xfrm>
          <a:off x="4068592" y="1620816"/>
          <a:ext cx="1083942" cy="1064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a:cs typeface="Arial"/>
            </a:rPr>
            <a:t>Family Life</a:t>
          </a:r>
        </a:p>
        <a:p>
          <a:pPr marL="57150" lvl="1" indent="-57150" algn="l" defTabSz="488950">
            <a:lnSpc>
              <a:spcPct val="90000"/>
            </a:lnSpc>
            <a:spcBef>
              <a:spcPct val="0"/>
            </a:spcBef>
            <a:spcAft>
              <a:spcPct val="15000"/>
            </a:spcAft>
            <a:buChar char="•"/>
          </a:pPr>
          <a:r>
            <a:rPr lang="en-US" sz="1100" kern="1200">
              <a:latin typeface="Arial"/>
              <a:cs typeface="Arial"/>
            </a:rPr>
            <a:t>Interpersonal Relationships</a:t>
          </a:r>
        </a:p>
        <a:p>
          <a:pPr marL="57150" lvl="1" indent="-57150" algn="l" defTabSz="488950">
            <a:lnSpc>
              <a:spcPct val="90000"/>
            </a:lnSpc>
            <a:spcBef>
              <a:spcPct val="0"/>
            </a:spcBef>
            <a:spcAft>
              <a:spcPct val="15000"/>
            </a:spcAft>
            <a:buChar char="•"/>
          </a:pPr>
          <a:r>
            <a:rPr lang="en-US" sz="1100" kern="1200">
              <a:latin typeface="Arial"/>
              <a:cs typeface="Arial"/>
            </a:rPr>
            <a:t>Work Relationships</a:t>
          </a:r>
        </a:p>
        <a:p>
          <a:pPr marL="57150" lvl="1" indent="-57150" algn="l" defTabSz="488950">
            <a:lnSpc>
              <a:spcPct val="90000"/>
            </a:lnSpc>
            <a:spcBef>
              <a:spcPct val="0"/>
            </a:spcBef>
            <a:spcAft>
              <a:spcPct val="15000"/>
            </a:spcAft>
            <a:buChar char="•"/>
          </a:pPr>
          <a:endParaRPr lang="en-US" sz="1100" kern="1200"/>
        </a:p>
      </dsp:txBody>
      <dsp:txXfrm>
        <a:off x="4068592" y="1620816"/>
        <a:ext cx="1083942" cy="1064821"/>
      </dsp:txXfrm>
    </dsp:sp>
    <dsp:sp modelId="{58323356-0988-4D91-AAE6-A27C38C27E27}">
      <dsp:nvSpPr>
        <dsp:cNvPr id="0" name=""/>
        <dsp:cNvSpPr/>
      </dsp:nvSpPr>
      <dsp:spPr>
        <a:xfrm>
          <a:off x="4011344" y="395699"/>
          <a:ext cx="1144969" cy="228993"/>
        </a:xfrm>
        <a:prstGeom prst="rect">
          <a:avLst/>
        </a:prstGeom>
        <a:solidFill>
          <a:srgbClr val="74B8C1">
            <a:alpha val="80000"/>
          </a:srgbClr>
        </a:solidFill>
        <a:ln w="12700" cap="flat" cmpd="sng" algn="ctr">
          <a:solidFill>
            <a:srgbClr val="7AB1B9">
              <a:alpha val="8000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t>Relational</a:t>
          </a:r>
        </a:p>
      </dsp:txBody>
      <dsp:txXfrm>
        <a:off x="4011344" y="395699"/>
        <a:ext cx="1144969" cy="2289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43FEE-8675-48D4-81DC-8CA70568A6C1}">
      <dsp:nvSpPr>
        <dsp:cNvPr id="0" name=""/>
        <dsp:cNvSpPr/>
      </dsp:nvSpPr>
      <dsp:spPr>
        <a:xfrm>
          <a:off x="1757" y="644908"/>
          <a:ext cx="0" cy="2216783"/>
        </a:xfrm>
        <a:prstGeom prst="line">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755EA9-4BD1-4202-8070-30FAAFA09CA3}">
      <dsp:nvSpPr>
        <dsp:cNvPr id="0" name=""/>
        <dsp:cNvSpPr/>
      </dsp:nvSpPr>
      <dsp:spPr>
        <a:xfrm>
          <a:off x="63335" y="718800"/>
          <a:ext cx="1165904" cy="997552"/>
        </a:xfrm>
        <a:prstGeom prst="rect">
          <a:avLst/>
        </a:prstGeom>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2DFCAC-4CEF-4387-9D58-F76AF6D00DE0}">
      <dsp:nvSpPr>
        <dsp:cNvPr id="0" name=""/>
        <dsp:cNvSpPr/>
      </dsp:nvSpPr>
      <dsp:spPr>
        <a:xfrm>
          <a:off x="63335" y="1716353"/>
          <a:ext cx="1165904" cy="1145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t" anchorCtr="0">
          <a:noAutofit/>
        </a:bodyPr>
        <a:lstStyle/>
        <a:p>
          <a:pPr marL="57150" lvl="1" indent="-57150" algn="l" defTabSz="466725">
            <a:lnSpc>
              <a:spcPct val="90000"/>
            </a:lnSpc>
            <a:spcBef>
              <a:spcPct val="0"/>
            </a:spcBef>
            <a:spcAft>
              <a:spcPct val="15000"/>
            </a:spcAft>
            <a:buChar char="•"/>
          </a:pPr>
          <a:r>
            <a:rPr lang="en-US" sz="1050" kern="1200">
              <a:latin typeface="Arial" panose="020B0604020202020204" pitchFamily="34" charset="0"/>
              <a:cs typeface="Arial" panose="020B0604020202020204" pitchFamily="34" charset="0"/>
            </a:rPr>
            <a:t>Absenteeism</a:t>
          </a:r>
        </a:p>
        <a:p>
          <a:pPr marL="57150" lvl="1" indent="-57150" algn="l" defTabSz="466725">
            <a:lnSpc>
              <a:spcPct val="90000"/>
            </a:lnSpc>
            <a:spcBef>
              <a:spcPct val="0"/>
            </a:spcBef>
            <a:spcAft>
              <a:spcPct val="15000"/>
            </a:spcAft>
            <a:buChar char="•"/>
          </a:pPr>
          <a:r>
            <a:rPr lang="en-US" sz="1050" kern="1200">
              <a:latin typeface="Arial" panose="020B0604020202020204" pitchFamily="34" charset="0"/>
              <a:cs typeface="Arial" panose="020B0604020202020204" pitchFamily="34" charset="0"/>
            </a:rPr>
            <a:t>Presenteeism</a:t>
          </a:r>
        </a:p>
        <a:p>
          <a:pPr marL="57150" lvl="1" indent="-57150" algn="l" defTabSz="466725">
            <a:lnSpc>
              <a:spcPct val="90000"/>
            </a:lnSpc>
            <a:spcBef>
              <a:spcPct val="0"/>
            </a:spcBef>
            <a:spcAft>
              <a:spcPct val="15000"/>
            </a:spcAft>
            <a:buChar char="•"/>
          </a:pPr>
          <a:r>
            <a:rPr lang="en-US" sz="1050" kern="1200">
              <a:latin typeface="Arial" panose="020B0604020202020204" pitchFamily="34" charset="0"/>
              <a:cs typeface="Arial" panose="020B0604020202020204" pitchFamily="34" charset="0"/>
            </a:rPr>
            <a:t>Staff Turnover</a:t>
          </a:r>
        </a:p>
        <a:p>
          <a:pPr marL="57150" lvl="1" indent="-57150" algn="l" defTabSz="466725">
            <a:lnSpc>
              <a:spcPct val="90000"/>
            </a:lnSpc>
            <a:spcBef>
              <a:spcPct val="0"/>
            </a:spcBef>
            <a:spcAft>
              <a:spcPct val="15000"/>
            </a:spcAft>
            <a:buChar char="•"/>
          </a:pPr>
          <a:r>
            <a:rPr lang="en-US" sz="1050" kern="1200">
              <a:latin typeface="Arial" panose="020B0604020202020204" pitchFamily="34" charset="0"/>
              <a:cs typeface="Arial" panose="020B0604020202020204" pitchFamily="34" charset="0"/>
            </a:rPr>
            <a:t>Reduced Productivity</a:t>
          </a:r>
        </a:p>
        <a:p>
          <a:pPr marL="57150" lvl="1" indent="-57150" algn="l" defTabSz="466725">
            <a:lnSpc>
              <a:spcPct val="90000"/>
            </a:lnSpc>
            <a:spcBef>
              <a:spcPct val="0"/>
            </a:spcBef>
            <a:spcAft>
              <a:spcPct val="15000"/>
            </a:spcAft>
            <a:buChar char="•"/>
          </a:pPr>
          <a:r>
            <a:rPr lang="en-US" sz="1050" kern="1200">
              <a:latin typeface="Arial" panose="020B0604020202020204" pitchFamily="34" charset="0"/>
              <a:cs typeface="Arial" panose="020B0604020202020204" pitchFamily="34" charset="0"/>
            </a:rPr>
            <a:t>Legal/Procedural Costs</a:t>
          </a:r>
        </a:p>
      </dsp:txBody>
      <dsp:txXfrm>
        <a:off x="63335" y="1716353"/>
        <a:ext cx="1165904" cy="1145338"/>
      </dsp:txXfrm>
    </dsp:sp>
    <dsp:sp modelId="{2842503A-7231-4E94-9087-9DC576E94D8B}">
      <dsp:nvSpPr>
        <dsp:cNvPr id="0" name=""/>
        <dsp:cNvSpPr/>
      </dsp:nvSpPr>
      <dsp:spPr>
        <a:xfrm>
          <a:off x="1757" y="398598"/>
          <a:ext cx="1231546" cy="246309"/>
        </a:xfrm>
        <a:prstGeom prst="rect">
          <a:avLst/>
        </a:prstGeom>
        <a:solidFill>
          <a:srgbClr val="74B8C1"/>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panose="020B0604020202020204" pitchFamily="34" charset="0"/>
              <a:cs typeface="Arial" panose="020B0604020202020204" pitchFamily="34" charset="0"/>
            </a:rPr>
            <a:t>Financial</a:t>
          </a:r>
        </a:p>
      </dsp:txBody>
      <dsp:txXfrm>
        <a:off x="1757" y="398598"/>
        <a:ext cx="1231546" cy="246309"/>
      </dsp:txXfrm>
    </dsp:sp>
    <dsp:sp modelId="{BDE85EE4-F4B3-427C-AA6C-A77F8E23FC1E}">
      <dsp:nvSpPr>
        <dsp:cNvPr id="0" name=""/>
        <dsp:cNvSpPr/>
      </dsp:nvSpPr>
      <dsp:spPr>
        <a:xfrm>
          <a:off x="1442518" y="655962"/>
          <a:ext cx="0" cy="2216783"/>
        </a:xfrm>
        <a:prstGeom prst="line">
          <a:avLst/>
        </a:prstGeom>
        <a:solidFill>
          <a:schemeClr val="lt1">
            <a:alpha val="90000"/>
            <a:hueOff val="0"/>
            <a:satOff val="0"/>
            <a:lumOff val="0"/>
            <a:alphaOff val="0"/>
          </a:schemeClr>
        </a:solidFill>
        <a:ln w="12700" cap="flat" cmpd="sng" algn="ctr">
          <a:solidFill>
            <a:schemeClr val="accent2">
              <a:shade val="80000"/>
              <a:hueOff val="-11384"/>
              <a:satOff val="-4624"/>
              <a:lumOff val="106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1E788A74-342E-4578-9799-9013A4F79E2D}">
      <dsp:nvSpPr>
        <dsp:cNvPr id="0" name=""/>
        <dsp:cNvSpPr/>
      </dsp:nvSpPr>
      <dsp:spPr>
        <a:xfrm>
          <a:off x="1569596" y="819884"/>
          <a:ext cx="1165904" cy="997552"/>
        </a:xfrm>
        <a:prstGeom prst="rect">
          <a:avLst/>
        </a:prstGeom>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4EB450-1FAD-4840-92DD-F0E40ACE98F9}">
      <dsp:nvSpPr>
        <dsp:cNvPr id="0" name=""/>
        <dsp:cNvSpPr/>
      </dsp:nvSpPr>
      <dsp:spPr>
        <a:xfrm>
          <a:off x="1552854" y="1893504"/>
          <a:ext cx="1165904" cy="1145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Low Team Morale</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Performance Errors</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Decreased Productivity</a:t>
          </a:r>
        </a:p>
      </dsp:txBody>
      <dsp:txXfrm>
        <a:off x="1552854" y="1893504"/>
        <a:ext cx="1165904" cy="1145338"/>
      </dsp:txXfrm>
    </dsp:sp>
    <dsp:sp modelId="{B6669B65-8E2D-4D54-A576-45ACB3BE7A17}">
      <dsp:nvSpPr>
        <dsp:cNvPr id="0" name=""/>
        <dsp:cNvSpPr/>
      </dsp:nvSpPr>
      <dsp:spPr>
        <a:xfrm>
          <a:off x="1431361" y="397441"/>
          <a:ext cx="1231546" cy="268417"/>
        </a:xfrm>
        <a:prstGeom prst="rect">
          <a:avLst/>
        </a:prstGeom>
        <a:solidFill>
          <a:srgbClr val="277A7A"/>
        </a:solidFill>
        <a:ln w="12700" cap="flat" cmpd="sng" algn="ctr">
          <a:solidFill>
            <a:schemeClr val="accent2">
              <a:shade val="80000"/>
              <a:hueOff val="-11384"/>
              <a:satOff val="-4624"/>
              <a:lumOff val="106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400050">
            <a:lnSpc>
              <a:spcPct val="90000"/>
            </a:lnSpc>
            <a:spcBef>
              <a:spcPct val="0"/>
            </a:spcBef>
            <a:spcAft>
              <a:spcPct val="35000"/>
            </a:spcAft>
            <a:buNone/>
          </a:pPr>
          <a:r>
            <a:rPr lang="en-US" sz="900" kern="1200">
              <a:latin typeface="Arial" panose="020B0604020202020204" pitchFamily="34" charset="0"/>
              <a:cs typeface="Arial" panose="020B0604020202020204" pitchFamily="34" charset="0"/>
            </a:rPr>
            <a:t>Organizational Culture</a:t>
          </a:r>
        </a:p>
      </dsp:txBody>
      <dsp:txXfrm>
        <a:off x="1431361" y="397441"/>
        <a:ext cx="1231546" cy="268417"/>
      </dsp:txXfrm>
    </dsp:sp>
    <dsp:sp modelId="{AFFB19C9-0DA5-4121-AFF0-3CE338FABD67}">
      <dsp:nvSpPr>
        <dsp:cNvPr id="0" name=""/>
        <dsp:cNvSpPr/>
      </dsp:nvSpPr>
      <dsp:spPr>
        <a:xfrm>
          <a:off x="2883279" y="644908"/>
          <a:ext cx="0" cy="2216783"/>
        </a:xfrm>
        <a:prstGeom prst="line">
          <a:avLst/>
        </a:prstGeom>
        <a:solidFill>
          <a:schemeClr val="lt1">
            <a:alpha val="90000"/>
            <a:hueOff val="0"/>
            <a:satOff val="0"/>
            <a:lumOff val="0"/>
            <a:alphaOff val="0"/>
          </a:schemeClr>
        </a:solidFill>
        <a:ln w="12700" cap="flat" cmpd="sng" algn="ctr">
          <a:solidFill>
            <a:srgbClr val="7FB5BC">
              <a:alpha val="85098"/>
            </a:srgbClr>
          </a:solidFill>
          <a:prstDash val="solid"/>
          <a:miter lim="800000"/>
        </a:ln>
        <a:effectLst/>
      </dsp:spPr>
      <dsp:style>
        <a:lnRef idx="2">
          <a:scrgbClr r="0" g="0" b="0"/>
        </a:lnRef>
        <a:fillRef idx="1">
          <a:scrgbClr r="0" g="0" b="0"/>
        </a:fillRef>
        <a:effectRef idx="0">
          <a:scrgbClr r="0" g="0" b="0"/>
        </a:effectRef>
        <a:fontRef idx="minor"/>
      </dsp:style>
    </dsp:sp>
    <dsp:sp modelId="{8199D35E-6526-44E4-9FBB-E00FA27ACE3B}">
      <dsp:nvSpPr>
        <dsp:cNvPr id="0" name=""/>
        <dsp:cNvSpPr/>
      </dsp:nvSpPr>
      <dsp:spPr>
        <a:xfrm>
          <a:off x="2944857" y="718800"/>
          <a:ext cx="1165904" cy="997552"/>
        </a:xfrm>
        <a:prstGeom prst="rect">
          <a:avLst/>
        </a:prstGeom>
        <a:blipFill rotWithShape="1">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DFC713-0C9F-4082-8207-A1561B0860D3}">
      <dsp:nvSpPr>
        <dsp:cNvPr id="0" name=""/>
        <dsp:cNvSpPr/>
      </dsp:nvSpPr>
      <dsp:spPr>
        <a:xfrm>
          <a:off x="2944857" y="1716353"/>
          <a:ext cx="1165904" cy="1145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Loss of Corporate Memory</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Reputational Damage</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Negative Public Image</a:t>
          </a:r>
        </a:p>
      </dsp:txBody>
      <dsp:txXfrm>
        <a:off x="2944857" y="1716353"/>
        <a:ext cx="1165904" cy="1145338"/>
      </dsp:txXfrm>
    </dsp:sp>
    <dsp:sp modelId="{5EA70602-E99D-44CC-BD8D-6307699E5D22}">
      <dsp:nvSpPr>
        <dsp:cNvPr id="0" name=""/>
        <dsp:cNvSpPr/>
      </dsp:nvSpPr>
      <dsp:spPr>
        <a:xfrm>
          <a:off x="2883279" y="398598"/>
          <a:ext cx="1231546" cy="246309"/>
        </a:xfrm>
        <a:prstGeom prst="rect">
          <a:avLst/>
        </a:prstGeom>
        <a:solidFill>
          <a:srgbClr val="7FB5BC">
            <a:alpha val="85098"/>
          </a:srgbClr>
        </a:solidFill>
        <a:ln w="12700" cap="flat" cmpd="sng" algn="ctr">
          <a:solidFill>
            <a:srgbClr val="7FB5BC">
              <a:alpha val="85098"/>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panose="020B0604020202020204" pitchFamily="34" charset="0"/>
              <a:cs typeface="Arial" panose="020B0604020202020204" pitchFamily="34" charset="0"/>
            </a:rPr>
            <a:t>Reputational</a:t>
          </a:r>
        </a:p>
      </dsp:txBody>
      <dsp:txXfrm>
        <a:off x="2883279" y="398598"/>
        <a:ext cx="1231546" cy="246309"/>
      </dsp:txXfrm>
    </dsp:sp>
    <dsp:sp modelId="{7E96040F-12C1-48A3-ADDC-7C921EF8C9DA}">
      <dsp:nvSpPr>
        <dsp:cNvPr id="0" name=""/>
        <dsp:cNvSpPr/>
      </dsp:nvSpPr>
      <dsp:spPr>
        <a:xfrm>
          <a:off x="4324040" y="644908"/>
          <a:ext cx="0" cy="2216783"/>
        </a:xfrm>
        <a:prstGeom prst="line">
          <a:avLst/>
        </a:prstGeom>
        <a:solidFill>
          <a:schemeClr val="lt1">
            <a:alpha val="90000"/>
            <a:hueOff val="0"/>
            <a:satOff val="0"/>
            <a:lumOff val="0"/>
            <a:alphaOff val="0"/>
          </a:schemeClr>
        </a:solidFill>
        <a:ln w="12700" cap="flat" cmpd="sng" algn="ctr">
          <a:solidFill>
            <a:srgbClr val="7AB1B9">
              <a:alpha val="80000"/>
            </a:srgbClr>
          </a:solidFill>
          <a:prstDash val="solid"/>
          <a:miter lim="800000"/>
        </a:ln>
        <a:effectLst/>
      </dsp:spPr>
      <dsp:style>
        <a:lnRef idx="2">
          <a:scrgbClr r="0" g="0" b="0"/>
        </a:lnRef>
        <a:fillRef idx="1">
          <a:scrgbClr r="0" g="0" b="0"/>
        </a:fillRef>
        <a:effectRef idx="0">
          <a:scrgbClr r="0" g="0" b="0"/>
        </a:effectRef>
        <a:fontRef idx="minor"/>
      </dsp:style>
    </dsp:sp>
    <dsp:sp modelId="{02A131F7-914A-4D66-92AF-C73127395309}">
      <dsp:nvSpPr>
        <dsp:cNvPr id="0" name=""/>
        <dsp:cNvSpPr/>
      </dsp:nvSpPr>
      <dsp:spPr>
        <a:xfrm>
          <a:off x="4385617" y="718800"/>
          <a:ext cx="1165904" cy="997552"/>
        </a:xfrm>
        <a:prstGeom prst="rect">
          <a:avLst/>
        </a:prstGeom>
        <a:blipFill rotWithShape="1">
          <a:blip xmlns:r="http://schemas.openxmlformats.org/officeDocument/2006/relationships" r:embed="rId7">
            <a:duotone>
              <a:schemeClr val="accent2">
                <a:hueOff val="-34151"/>
                <a:satOff val="-13871"/>
                <a:lumOff val="32043"/>
                <a:alphaOff val="0"/>
                <a:shade val="20000"/>
                <a:satMod val="200000"/>
              </a:schemeClr>
              <a:schemeClr val="accent2">
                <a:hueOff val="-34151"/>
                <a:satOff val="-13871"/>
                <a:lumOff val="32043"/>
                <a:alphaOff val="0"/>
                <a:tint val="12000"/>
                <a:satMod val="190000"/>
              </a:schemeClr>
            </a:duotone>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C9971E-C965-4A7B-BBDC-938FCF08FD51}">
      <dsp:nvSpPr>
        <dsp:cNvPr id="0" name=""/>
        <dsp:cNvSpPr/>
      </dsp:nvSpPr>
      <dsp:spPr>
        <a:xfrm>
          <a:off x="4385617" y="1716353"/>
          <a:ext cx="1165904" cy="1145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Complaints</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Grievances</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Investigations</a:t>
          </a:r>
        </a:p>
        <a:p>
          <a:pPr marL="57150" lvl="1" indent="-57150" algn="l" defTabSz="488950">
            <a:lnSpc>
              <a:spcPct val="90000"/>
            </a:lnSpc>
            <a:spcBef>
              <a:spcPct val="0"/>
            </a:spcBef>
            <a:spcAft>
              <a:spcPct val="15000"/>
            </a:spcAft>
            <a:buChar char="•"/>
          </a:pPr>
          <a:r>
            <a:rPr lang="en-US" sz="1100" kern="1200">
              <a:latin typeface="Arial" panose="020B0604020202020204" pitchFamily="34" charset="0"/>
              <a:cs typeface="Arial" panose="020B0604020202020204" pitchFamily="34" charset="0"/>
            </a:rPr>
            <a:t>Disclosures</a:t>
          </a:r>
        </a:p>
        <a:p>
          <a:pPr marL="57150" lvl="1" indent="-57150" algn="l" defTabSz="488950">
            <a:lnSpc>
              <a:spcPct val="90000"/>
            </a:lnSpc>
            <a:spcBef>
              <a:spcPct val="0"/>
            </a:spcBef>
            <a:spcAft>
              <a:spcPct val="15000"/>
            </a:spcAft>
            <a:buChar char="•"/>
          </a:pPr>
          <a:endParaRPr lang="en-US" sz="1100" kern="1200"/>
        </a:p>
      </dsp:txBody>
      <dsp:txXfrm>
        <a:off x="4385617" y="1716353"/>
        <a:ext cx="1165904" cy="1145338"/>
      </dsp:txXfrm>
    </dsp:sp>
    <dsp:sp modelId="{E95F163D-DC6E-4430-BA01-FF900B22FAC0}">
      <dsp:nvSpPr>
        <dsp:cNvPr id="0" name=""/>
        <dsp:cNvSpPr/>
      </dsp:nvSpPr>
      <dsp:spPr>
        <a:xfrm>
          <a:off x="4324040" y="398598"/>
          <a:ext cx="1231546" cy="246309"/>
        </a:xfrm>
        <a:prstGeom prst="rect">
          <a:avLst/>
        </a:prstGeom>
        <a:solidFill>
          <a:srgbClr val="277A7A">
            <a:alpha val="80000"/>
          </a:srgbClr>
        </a:solidFill>
        <a:ln w="12700" cap="flat" cmpd="sng" algn="ctr">
          <a:solidFill>
            <a:srgbClr val="7AB1B9">
              <a:alpha val="8000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533400">
            <a:lnSpc>
              <a:spcPct val="90000"/>
            </a:lnSpc>
            <a:spcBef>
              <a:spcPct val="0"/>
            </a:spcBef>
            <a:spcAft>
              <a:spcPct val="35000"/>
            </a:spcAft>
            <a:buNone/>
          </a:pPr>
          <a:r>
            <a:rPr lang="en-US" sz="1200" kern="1200">
              <a:latin typeface="Arial" panose="020B0604020202020204" pitchFamily="34" charset="0"/>
              <a:cs typeface="Arial" panose="020B0604020202020204" pitchFamily="34" charset="0"/>
            </a:rPr>
            <a:t>Judicial</a:t>
          </a:r>
        </a:p>
      </dsp:txBody>
      <dsp:txXfrm>
        <a:off x="4324040" y="398598"/>
        <a:ext cx="1231546" cy="2463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A64A55-A14B-4A52-BB0A-2B3C1E660FBF}">
      <dsp:nvSpPr>
        <dsp:cNvPr id="0" name=""/>
        <dsp:cNvSpPr/>
      </dsp:nvSpPr>
      <dsp:spPr>
        <a:xfrm>
          <a:off x="3254" y="1563555"/>
          <a:ext cx="3462959" cy="1327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marL="0" lvl="0" indent="0" algn="r" defTabSz="1422400">
            <a:lnSpc>
              <a:spcPct val="90000"/>
            </a:lnSpc>
            <a:spcBef>
              <a:spcPct val="0"/>
            </a:spcBef>
            <a:spcAft>
              <a:spcPct val="35000"/>
            </a:spcAft>
            <a:buNone/>
          </a:pPr>
          <a:r>
            <a:rPr lang="en-US" sz="3200" kern="1200">
              <a:latin typeface="Arial"/>
              <a:cs typeface="Arial"/>
            </a:rPr>
            <a:t>Communication and Perception</a:t>
          </a:r>
        </a:p>
      </dsp:txBody>
      <dsp:txXfrm>
        <a:off x="3254" y="1563555"/>
        <a:ext cx="3462959" cy="1327218"/>
      </dsp:txXfrm>
    </dsp:sp>
    <dsp:sp modelId="{4BE5C316-49E5-4519-AC82-D3CD1389EE5E}">
      <dsp:nvSpPr>
        <dsp:cNvPr id="0" name=""/>
        <dsp:cNvSpPr/>
      </dsp:nvSpPr>
      <dsp:spPr>
        <a:xfrm>
          <a:off x="3466214" y="1439128"/>
          <a:ext cx="441568" cy="1576072"/>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EEA67F-C9DD-4628-94FE-90ED10072B7A}">
      <dsp:nvSpPr>
        <dsp:cNvPr id="0" name=""/>
        <dsp:cNvSpPr/>
      </dsp:nvSpPr>
      <dsp:spPr>
        <a:xfrm>
          <a:off x="4084410" y="1439128"/>
          <a:ext cx="6005335" cy="1576072"/>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n-US" sz="2400" kern="1200">
              <a:latin typeface="Arial"/>
              <a:cs typeface="Arial"/>
            </a:rPr>
            <a:t>Incompatible Goals</a:t>
          </a:r>
        </a:p>
        <a:p>
          <a:pPr marL="228600" lvl="1" indent="-228600" algn="l" defTabSz="1066800">
            <a:lnSpc>
              <a:spcPct val="90000"/>
            </a:lnSpc>
            <a:spcBef>
              <a:spcPct val="0"/>
            </a:spcBef>
            <a:spcAft>
              <a:spcPct val="15000"/>
            </a:spcAft>
            <a:buChar char="•"/>
          </a:pPr>
          <a:r>
            <a:rPr lang="en-US" sz="2400" kern="1200">
              <a:latin typeface="Arial"/>
              <a:cs typeface="Arial"/>
            </a:rPr>
            <a:t>Differences</a:t>
          </a:r>
        </a:p>
        <a:p>
          <a:pPr marL="228600" lvl="1" indent="-228600" algn="l" defTabSz="1066800">
            <a:lnSpc>
              <a:spcPct val="90000"/>
            </a:lnSpc>
            <a:spcBef>
              <a:spcPct val="0"/>
            </a:spcBef>
            <a:spcAft>
              <a:spcPct val="15000"/>
            </a:spcAft>
            <a:buChar char="•"/>
          </a:pPr>
          <a:r>
            <a:rPr lang="en-US" sz="2400" kern="1200">
              <a:latin typeface="Arial"/>
              <a:cs typeface="Arial"/>
            </a:rPr>
            <a:t>Interdependence</a:t>
          </a:r>
        </a:p>
        <a:p>
          <a:pPr marL="228600" lvl="1" indent="-228600" algn="l" defTabSz="1066800">
            <a:lnSpc>
              <a:spcPct val="90000"/>
            </a:lnSpc>
            <a:spcBef>
              <a:spcPct val="0"/>
            </a:spcBef>
            <a:spcAft>
              <a:spcPct val="15000"/>
            </a:spcAft>
            <a:buChar char="•"/>
          </a:pPr>
          <a:r>
            <a:rPr lang="en-US" sz="2400" kern="1200">
              <a:latin typeface="Arial"/>
              <a:cs typeface="Arial"/>
            </a:rPr>
            <a:t>Lack of Resources</a:t>
          </a:r>
        </a:p>
      </dsp:txBody>
      <dsp:txXfrm>
        <a:off x="4084410" y="1439128"/>
        <a:ext cx="6005335" cy="15760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8C31D4-9BDD-47FF-8A77-1FD87161C935}">
      <dsp:nvSpPr>
        <dsp:cNvPr id="0" name=""/>
        <dsp:cNvSpPr/>
      </dsp:nvSpPr>
      <dsp:spPr>
        <a:xfrm rot="16200000">
          <a:off x="-1242098" y="2488790"/>
          <a:ext cx="3860488" cy="335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5993" bIns="0" numCol="1" spcCol="1270" anchor="t" anchorCtr="0">
          <a:noAutofit/>
        </a:bodyPr>
        <a:lstStyle/>
        <a:p>
          <a:pPr marL="0" lvl="0" indent="0" algn="r" defTabSz="800100" rtl="0">
            <a:lnSpc>
              <a:spcPct val="90000"/>
            </a:lnSpc>
            <a:spcBef>
              <a:spcPct val="0"/>
            </a:spcBef>
            <a:spcAft>
              <a:spcPct val="35000"/>
            </a:spcAft>
            <a:buNone/>
          </a:pPr>
          <a:r>
            <a:rPr lang="en-CA" sz="1800" b="0" i="0" kern="1200">
              <a:solidFill>
                <a:schemeClr val="tx1"/>
              </a:solidFill>
              <a:latin typeface="Arial" panose="020B0604020202020204" pitchFamily="34" charset="0"/>
              <a:cs typeface="Arial" panose="020B0604020202020204" pitchFamily="34" charset="0"/>
            </a:rPr>
            <a:t>Conflict and Complaint Guidance </a:t>
          </a:r>
          <a:endParaRPr lang="fr-CA" sz="1800" b="0" i="0" kern="1200">
            <a:solidFill>
              <a:schemeClr val="tx1"/>
            </a:solidFill>
            <a:latin typeface="Arial" panose="020B0604020202020204" pitchFamily="34" charset="0"/>
            <a:cs typeface="Arial" panose="020B0604020202020204" pitchFamily="34" charset="0"/>
          </a:endParaRPr>
        </a:p>
      </dsp:txBody>
      <dsp:txXfrm>
        <a:off x="-1242098" y="2488790"/>
        <a:ext cx="3860488" cy="335614"/>
      </dsp:txXfrm>
    </dsp:sp>
    <dsp:sp modelId="{11B64E8A-4E21-49D6-A09B-90C36BE21A5B}">
      <dsp:nvSpPr>
        <dsp:cNvPr id="0" name=""/>
        <dsp:cNvSpPr/>
      </dsp:nvSpPr>
      <dsp:spPr>
        <a:xfrm>
          <a:off x="841567" y="638797"/>
          <a:ext cx="2311595" cy="3952367"/>
        </a:xfrm>
        <a:prstGeom prst="rect">
          <a:avLst/>
        </a:prstGeom>
        <a:solidFill>
          <a:srgbClr val="74B8C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295993" rIns="85344" bIns="85344" numCol="1" spcCol="1270" anchor="t" anchorCtr="0">
          <a:noAutofit/>
        </a:bodyPr>
        <a:lstStyle/>
        <a:p>
          <a:pPr marL="114300" lvl="1" indent="-114300" algn="l" defTabSz="533400" rtl="0">
            <a:lnSpc>
              <a:spcPct val="100000"/>
            </a:lnSpc>
            <a:spcBef>
              <a:spcPct val="0"/>
            </a:spcBef>
            <a:spcAft>
              <a:spcPct val="15000"/>
            </a:spcAft>
            <a:buChar char="•"/>
          </a:pPr>
          <a:r>
            <a:rPr lang="en-CA" sz="1200" i="0" kern="1200">
              <a:solidFill>
                <a:schemeClr val="tx1"/>
              </a:solidFill>
              <a:latin typeface="Arial" panose="020B0604020202020204" pitchFamily="34" charset="0"/>
              <a:cs typeface="Arial" panose="020B0604020202020204" pitchFamily="34" charset="0"/>
            </a:rPr>
            <a:t>Agent Consultation and Guidance</a:t>
          </a:r>
          <a:endParaRPr lang="fr-CA" sz="1200" b="0" i="0" kern="1200">
            <a:solidFill>
              <a:schemeClr val="tx1"/>
            </a:solidFill>
            <a:latin typeface="Arial" panose="020B0604020202020204" pitchFamily="34" charset="0"/>
            <a:cs typeface="Arial" panose="020B0604020202020204" pitchFamily="34" charset="0"/>
          </a:endParaRPr>
        </a:p>
        <a:p>
          <a:pPr marL="114300" lvl="1" indent="-114300" algn="l" defTabSz="533400" rtl="0">
            <a:lnSpc>
              <a:spcPct val="100000"/>
            </a:lnSpc>
            <a:spcBef>
              <a:spcPct val="0"/>
            </a:spcBef>
            <a:spcAft>
              <a:spcPct val="15000"/>
            </a:spcAft>
            <a:buChar char="•"/>
          </a:pPr>
          <a:endParaRPr lang="fr-CA" sz="1200" b="0" i="0" kern="1200">
            <a:solidFill>
              <a:schemeClr val="tx1"/>
            </a:solidFill>
            <a:latin typeface="Arial" panose="020B0604020202020204" pitchFamily="34" charset="0"/>
            <a:cs typeface="Arial" panose="020B0604020202020204" pitchFamily="34" charset="0"/>
          </a:endParaRPr>
        </a:p>
        <a:p>
          <a:pPr marL="114300" lvl="1" indent="-114300" algn="l" defTabSz="533400" rtl="0">
            <a:lnSpc>
              <a:spcPct val="100000"/>
            </a:lnSpc>
            <a:spcBef>
              <a:spcPct val="0"/>
            </a:spcBef>
            <a:spcAft>
              <a:spcPct val="15000"/>
            </a:spcAft>
            <a:buChar char="•"/>
          </a:pPr>
          <a:r>
            <a:rPr lang="en-CA" sz="1200" i="0" kern="1200">
              <a:solidFill>
                <a:schemeClr val="tx1"/>
              </a:solidFill>
              <a:latin typeface="Arial" panose="020B0604020202020204" pitchFamily="34" charset="0"/>
              <a:cs typeface="Arial" panose="020B0604020202020204" pitchFamily="34" charset="0"/>
            </a:rPr>
            <a:t>General Inquiries</a:t>
          </a:r>
        </a:p>
        <a:p>
          <a:pPr marL="114300" lvl="1" indent="-114300" algn="l" defTabSz="533400" rtl="0">
            <a:lnSpc>
              <a:spcPct val="100000"/>
            </a:lnSpc>
            <a:spcBef>
              <a:spcPct val="0"/>
            </a:spcBef>
            <a:spcAft>
              <a:spcPct val="15000"/>
            </a:spcAft>
            <a:buChar char="•"/>
          </a:pPr>
          <a:endParaRPr lang="en-CA" sz="1200" i="0" kern="1200">
            <a:solidFill>
              <a:schemeClr val="tx1"/>
            </a:solidFill>
            <a:latin typeface="Arial" panose="020B0604020202020204" pitchFamily="34" charset="0"/>
            <a:cs typeface="Arial" panose="020B0604020202020204" pitchFamily="34" charset="0"/>
          </a:endParaRPr>
        </a:p>
        <a:p>
          <a:pPr marL="114300" lvl="1" indent="-114300" algn="l" defTabSz="533400" rtl="0">
            <a:lnSpc>
              <a:spcPct val="100000"/>
            </a:lnSpc>
            <a:spcBef>
              <a:spcPct val="0"/>
            </a:spcBef>
            <a:spcAft>
              <a:spcPct val="15000"/>
            </a:spcAft>
            <a:buChar char="•"/>
          </a:pPr>
          <a:r>
            <a:rPr lang="en-CA" sz="1200" i="0" kern="1200">
              <a:solidFill>
                <a:schemeClr val="tx1"/>
              </a:solidFill>
              <a:latin typeface="Arial" panose="020B0604020202020204" pitchFamily="34" charset="0"/>
              <a:cs typeface="Arial" panose="020B0604020202020204" pitchFamily="34" charset="0"/>
            </a:rPr>
            <a:t>Referrals to appropriate resources</a:t>
          </a:r>
        </a:p>
        <a:p>
          <a:pPr marL="114300" lvl="1" indent="-114300" algn="l" defTabSz="533400" rtl="0">
            <a:lnSpc>
              <a:spcPct val="100000"/>
            </a:lnSpc>
            <a:spcBef>
              <a:spcPct val="0"/>
            </a:spcBef>
            <a:spcAft>
              <a:spcPct val="15000"/>
            </a:spcAft>
            <a:buChar char="•"/>
          </a:pPr>
          <a:endParaRPr lang="en-CA" sz="1200" i="0" kern="1200">
            <a:solidFill>
              <a:schemeClr val="tx1"/>
            </a:solidFill>
            <a:latin typeface="Arial" panose="020B0604020202020204" pitchFamily="34" charset="0"/>
            <a:cs typeface="Arial" panose="020B0604020202020204" pitchFamily="34" charset="0"/>
          </a:endParaRPr>
        </a:p>
        <a:p>
          <a:pPr marL="114300" lvl="1" indent="-114300" algn="l" defTabSz="533400" rtl="0">
            <a:lnSpc>
              <a:spcPct val="100000"/>
            </a:lnSpc>
            <a:spcBef>
              <a:spcPct val="0"/>
            </a:spcBef>
            <a:spcAft>
              <a:spcPct val="15000"/>
            </a:spcAft>
            <a:buChar char="•"/>
          </a:pPr>
          <a:r>
            <a:rPr lang="en-CA" sz="1200" i="0" kern="1200">
              <a:solidFill>
                <a:schemeClr val="tx1"/>
              </a:solidFill>
              <a:latin typeface="Arial" panose="020B0604020202020204" pitchFamily="34" charset="0"/>
              <a:cs typeface="Arial" panose="020B0604020202020204" pitchFamily="34" charset="0"/>
            </a:rPr>
            <a:t>Policy Guidance</a:t>
          </a:r>
        </a:p>
        <a:p>
          <a:pPr marL="114300" lvl="1" indent="-114300" algn="l" defTabSz="533400" rtl="0">
            <a:lnSpc>
              <a:spcPct val="100000"/>
            </a:lnSpc>
            <a:spcBef>
              <a:spcPct val="0"/>
            </a:spcBef>
            <a:spcAft>
              <a:spcPct val="15000"/>
            </a:spcAft>
            <a:buChar char="•"/>
          </a:pPr>
          <a:endParaRPr lang="en-CA" sz="1200" i="0" kern="1200">
            <a:solidFill>
              <a:schemeClr val="tx1"/>
            </a:solidFill>
            <a:latin typeface="Arial" panose="020B0604020202020204" pitchFamily="34" charset="0"/>
            <a:cs typeface="Arial" panose="020B0604020202020204" pitchFamily="34" charset="0"/>
          </a:endParaRPr>
        </a:p>
        <a:p>
          <a:pPr marL="114300" lvl="1" indent="-114300" algn="l" defTabSz="533400" rtl="0">
            <a:lnSpc>
              <a:spcPct val="100000"/>
            </a:lnSpc>
            <a:spcBef>
              <a:spcPct val="0"/>
            </a:spcBef>
            <a:spcAft>
              <a:spcPct val="15000"/>
            </a:spcAft>
            <a:buChar char="•"/>
          </a:pPr>
          <a:r>
            <a:rPr lang="en-CA" sz="1200" i="0" kern="1200">
              <a:solidFill>
                <a:schemeClr val="tx1"/>
              </a:solidFill>
              <a:latin typeface="Arial" panose="020B0604020202020204" pitchFamily="34" charset="0"/>
              <a:cs typeface="Arial" panose="020B0604020202020204" pitchFamily="34" charset="0"/>
            </a:rPr>
            <a:t>Integrated Complaint Registration and Tracking System (ICRTS) Support and Training</a:t>
          </a:r>
          <a:endParaRPr lang="en-CA" sz="1200" i="0" kern="1200">
            <a:solidFill>
              <a:srgbClr val="FF0000"/>
            </a:solidFill>
            <a:latin typeface="Arial" panose="020B0604020202020204" pitchFamily="34" charset="0"/>
            <a:cs typeface="Arial" panose="020B0604020202020204" pitchFamily="34" charset="0"/>
          </a:endParaRPr>
        </a:p>
      </dsp:txBody>
      <dsp:txXfrm>
        <a:off x="841567" y="638797"/>
        <a:ext cx="2311595" cy="3952367"/>
      </dsp:txXfrm>
    </dsp:sp>
    <dsp:sp modelId="{0007A1A2-5930-49FA-8214-067167488106}">
      <dsp:nvSpPr>
        <dsp:cNvPr id="0" name=""/>
        <dsp:cNvSpPr/>
      </dsp:nvSpPr>
      <dsp:spPr>
        <a:xfrm>
          <a:off x="520338" y="283342"/>
          <a:ext cx="671228" cy="67122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B87C4E5C-7743-4575-9DE1-833CCF6C8522}">
      <dsp:nvSpPr>
        <dsp:cNvPr id="0" name=""/>
        <dsp:cNvSpPr/>
      </dsp:nvSpPr>
      <dsp:spPr>
        <a:xfrm rot="16200000">
          <a:off x="1468207" y="2488790"/>
          <a:ext cx="3978889" cy="335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5993" bIns="0" numCol="1" spcCol="1270" anchor="t" anchorCtr="0">
          <a:noAutofit/>
        </a:bodyPr>
        <a:lstStyle/>
        <a:p>
          <a:pPr marL="0" lvl="0" indent="0" algn="r" defTabSz="800100" rtl="0">
            <a:lnSpc>
              <a:spcPct val="90000"/>
            </a:lnSpc>
            <a:spcBef>
              <a:spcPct val="0"/>
            </a:spcBef>
            <a:spcAft>
              <a:spcPct val="35000"/>
            </a:spcAft>
            <a:buNone/>
          </a:pPr>
          <a:r>
            <a:rPr lang="en-CA" sz="1800" b="0" i="0" kern="1200">
              <a:solidFill>
                <a:schemeClr val="tx1"/>
              </a:solidFill>
              <a:latin typeface="Arial" panose="020B0604020202020204" pitchFamily="34" charset="0"/>
              <a:cs typeface="Arial" panose="020B0604020202020204" pitchFamily="34" charset="0"/>
            </a:rPr>
            <a:t>Alternative Dispute Resolution</a:t>
          </a:r>
          <a:endParaRPr lang="fr-CA" sz="1800" b="0" i="0" kern="1200">
            <a:solidFill>
              <a:schemeClr val="tx1"/>
            </a:solidFill>
            <a:latin typeface="Arial" panose="020B0604020202020204" pitchFamily="34" charset="0"/>
            <a:cs typeface="Arial" panose="020B0604020202020204" pitchFamily="34" charset="0"/>
          </a:endParaRPr>
        </a:p>
      </dsp:txBody>
      <dsp:txXfrm>
        <a:off x="1468207" y="2488790"/>
        <a:ext cx="3978889" cy="335614"/>
      </dsp:txXfrm>
    </dsp:sp>
    <dsp:sp modelId="{7FE3688E-9AB7-4CAD-B19C-80F9B0A5237E}">
      <dsp:nvSpPr>
        <dsp:cNvPr id="0" name=""/>
        <dsp:cNvSpPr/>
      </dsp:nvSpPr>
      <dsp:spPr>
        <a:xfrm>
          <a:off x="3563672" y="636461"/>
          <a:ext cx="2289445" cy="4018806"/>
        </a:xfrm>
        <a:prstGeom prst="rect">
          <a:avLst/>
        </a:prstGeom>
        <a:solidFill>
          <a:srgbClr val="74B8C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295993" rIns="92456" bIns="92456" numCol="1" spcCol="1270" anchor="t" anchorCtr="0">
          <a:noAutofit/>
        </a:bodyPr>
        <a:lstStyle/>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Alternative Dispute Resolution (ADR) Consultation</a:t>
          </a:r>
          <a:endParaRPr lang="fr-CA" sz="1300" b="0" i="0" kern="1200">
            <a:solidFill>
              <a:schemeClr val="tx1"/>
            </a:solidFill>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Char char="•"/>
          </a:pPr>
          <a:endParaRPr lang="fr-CA" sz="1300" b="0" i="0" kern="1200">
            <a:solidFill>
              <a:schemeClr val="tx1"/>
            </a:solidFill>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Conflict Coaching</a:t>
          </a:r>
        </a:p>
        <a:p>
          <a:pPr marL="114300" lvl="1" indent="-114300" algn="l" defTabSz="577850" rtl="0">
            <a:lnSpc>
              <a:spcPct val="100000"/>
            </a:lnSpc>
            <a:spcBef>
              <a:spcPct val="0"/>
            </a:spcBef>
            <a:spcAft>
              <a:spcPct val="15000"/>
            </a:spcAft>
            <a:buChar char="•"/>
          </a:pPr>
          <a:endParaRPr lang="en-CA" sz="1300" i="0" kern="1200">
            <a:solidFill>
              <a:schemeClr val="tx1"/>
            </a:solidFill>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Mediation</a:t>
          </a:r>
        </a:p>
        <a:p>
          <a:pPr marL="114300" lvl="1" indent="-114300" algn="l" defTabSz="577850" rtl="0">
            <a:lnSpc>
              <a:spcPct val="100000"/>
            </a:lnSpc>
            <a:spcBef>
              <a:spcPct val="0"/>
            </a:spcBef>
            <a:spcAft>
              <a:spcPct val="15000"/>
            </a:spcAft>
            <a:buChar char="•"/>
          </a:pPr>
          <a:endParaRPr lang="en-CA" sz="1300" i="0" kern="1200">
            <a:solidFill>
              <a:schemeClr val="tx1"/>
            </a:solidFill>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Multi-party Processes</a:t>
          </a:r>
        </a:p>
      </dsp:txBody>
      <dsp:txXfrm>
        <a:off x="3563672" y="636461"/>
        <a:ext cx="2289445" cy="4018806"/>
      </dsp:txXfrm>
    </dsp:sp>
    <dsp:sp modelId="{308A603D-5E29-4785-9F6A-59BA3A07654B}">
      <dsp:nvSpPr>
        <dsp:cNvPr id="0" name=""/>
        <dsp:cNvSpPr/>
      </dsp:nvSpPr>
      <dsp:spPr>
        <a:xfrm>
          <a:off x="3289844" y="283342"/>
          <a:ext cx="671228" cy="6712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66705E55-FF2F-4830-81FF-8A3686B92471}">
      <dsp:nvSpPr>
        <dsp:cNvPr id="0" name=""/>
        <dsp:cNvSpPr/>
      </dsp:nvSpPr>
      <dsp:spPr>
        <a:xfrm rot="16200000">
          <a:off x="4317074" y="2488790"/>
          <a:ext cx="3860488" cy="335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5993" bIns="0" numCol="1" spcCol="1270" anchor="t" anchorCtr="0">
          <a:noAutofit/>
        </a:bodyPr>
        <a:lstStyle/>
        <a:p>
          <a:pPr marL="0" lvl="0" indent="0" algn="r" defTabSz="800100" rtl="0">
            <a:lnSpc>
              <a:spcPct val="90000"/>
            </a:lnSpc>
            <a:spcBef>
              <a:spcPct val="0"/>
            </a:spcBef>
            <a:spcAft>
              <a:spcPct val="35000"/>
            </a:spcAft>
            <a:buNone/>
          </a:pPr>
          <a:r>
            <a:rPr lang="en-CA" sz="1800" b="0" i="0" kern="1200">
              <a:solidFill>
                <a:schemeClr val="tx1"/>
              </a:solidFill>
              <a:latin typeface="Arial" panose="020B0604020202020204" pitchFamily="34" charset="0"/>
              <a:cs typeface="Arial" panose="020B0604020202020204" pitchFamily="34" charset="0"/>
            </a:rPr>
            <a:t>Facilitated Learning</a:t>
          </a:r>
          <a:endParaRPr lang="fr-CA" sz="1800" b="0" i="0" kern="1200">
            <a:solidFill>
              <a:schemeClr val="tx1"/>
            </a:solidFill>
            <a:latin typeface="Arial" panose="020B0604020202020204" pitchFamily="34" charset="0"/>
            <a:cs typeface="Arial" panose="020B0604020202020204" pitchFamily="34" charset="0"/>
          </a:endParaRPr>
        </a:p>
      </dsp:txBody>
      <dsp:txXfrm>
        <a:off x="4317074" y="2488790"/>
        <a:ext cx="3860488" cy="335614"/>
      </dsp:txXfrm>
    </dsp:sp>
    <dsp:sp modelId="{93BC52CD-FF7E-4B2B-809D-097D5680F3B6}">
      <dsp:nvSpPr>
        <dsp:cNvPr id="0" name=""/>
        <dsp:cNvSpPr/>
      </dsp:nvSpPr>
      <dsp:spPr>
        <a:xfrm>
          <a:off x="6392532" y="655957"/>
          <a:ext cx="2405412" cy="3972944"/>
        </a:xfrm>
        <a:prstGeom prst="rect">
          <a:avLst/>
        </a:prstGeom>
        <a:solidFill>
          <a:srgbClr val="74B8C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000" tIns="295993" rIns="92456" bIns="92456" numCol="1" spcCol="1270" anchor="t" anchorCtr="0">
          <a:noAutofit/>
        </a:bodyPr>
        <a:lstStyle/>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Conflict and Complaint Management Training</a:t>
          </a:r>
          <a:endParaRPr lang="fr-CA" sz="1300" b="0" i="0" kern="1200">
            <a:solidFill>
              <a:schemeClr val="tx1"/>
            </a:solidFill>
            <a:latin typeface="Arial" panose="020B0604020202020204" pitchFamily="34" charset="0"/>
            <a:cs typeface="Arial" panose="020B0604020202020204" pitchFamily="34" charset="0"/>
          </a:endParaRP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i="0" kern="1200">
              <a:latin typeface="Arial" panose="020B0604020202020204" pitchFamily="34" charset="0"/>
              <a:cs typeface="Arial" panose="020B0604020202020204" pitchFamily="34" charset="0"/>
            </a:rPr>
            <a:t>Resolving Conflict Effectively</a:t>
          </a: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i="0" kern="1200">
              <a:latin typeface="Arial" panose="020B0604020202020204" pitchFamily="34" charset="0"/>
              <a:cs typeface="Arial" panose="020B0604020202020204" pitchFamily="34" charset="0"/>
            </a:rPr>
            <a:t>Conflict Management for Leaders</a:t>
          </a: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i="0" kern="1200">
              <a:latin typeface="Arial" panose="020B0604020202020204" pitchFamily="34" charset="0"/>
              <a:cs typeface="Arial" panose="020B0604020202020204" pitchFamily="34" charset="0"/>
            </a:rPr>
            <a:t>Standardized Conflict Management training</a:t>
          </a:r>
        </a:p>
        <a:p>
          <a:pPr marL="57150" lvl="1" indent="-57150" algn="l" defTabSz="444500" rtl="0">
            <a:lnSpc>
              <a:spcPct val="100000"/>
            </a:lnSpc>
            <a:spcBef>
              <a:spcPct val="0"/>
            </a:spcBef>
            <a:spcAft>
              <a:spcPct val="15000"/>
            </a:spcAft>
            <a:buFont typeface="Arial" panose="020B0604020202020204" pitchFamily="34" charset="0"/>
            <a:buChar char="•"/>
          </a:pPr>
          <a:endParaRPr lang="en-CA" sz="1000" i="0" kern="1200">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Font typeface="Arial" panose="020B0604020202020204" pitchFamily="34" charset="0"/>
            <a:buChar char="•"/>
          </a:pPr>
          <a:r>
            <a:rPr lang="en-CA" sz="1300" i="0" kern="1200">
              <a:solidFill>
                <a:schemeClr val="tx1"/>
              </a:solidFill>
              <a:latin typeface="Arial" panose="020B0604020202020204" pitchFamily="34" charset="0"/>
              <a:cs typeface="Arial" panose="020B0604020202020204" pitchFamily="34" charset="0"/>
            </a:rPr>
            <a:t>Integrated Training</a:t>
          </a:r>
          <a:endParaRPr lang="en-CA" sz="1300" i="0" kern="1200">
            <a:latin typeface="Arial" panose="020B0604020202020204" pitchFamily="34" charset="0"/>
            <a:cs typeface="Arial" panose="020B0604020202020204" pitchFamily="34" charset="0"/>
          </a:endParaRP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b="0" i="0" kern="1200">
              <a:solidFill>
                <a:srgbClr val="000000"/>
              </a:solidFill>
              <a:latin typeface="Arial" panose="020B0604020202020204" pitchFamily="34" charset="0"/>
              <a:ea typeface="+mn-lt"/>
              <a:cs typeface="Arial" panose="020B0604020202020204" pitchFamily="34" charset="0"/>
            </a:rPr>
            <a:t>Basic Military and Basic Military Officer Qualification</a:t>
          </a:r>
          <a:endParaRPr lang="en-CA" sz="1200" b="0" i="0" kern="1200">
            <a:latin typeface="Arial" panose="020B0604020202020204" pitchFamily="34" charset="0"/>
            <a:ea typeface="+mn-lt"/>
            <a:cs typeface="Arial" panose="020B0604020202020204" pitchFamily="34" charset="0"/>
          </a:endParaRP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b="0" i="0" kern="1200">
              <a:solidFill>
                <a:srgbClr val="000000"/>
              </a:solidFill>
              <a:latin typeface="Arial" panose="020B0604020202020204" pitchFamily="34" charset="0"/>
              <a:ea typeface="+mn-lt"/>
              <a:cs typeface="Arial" panose="020B0604020202020204" pitchFamily="34" charset="0"/>
            </a:rPr>
            <a:t>Primary Leadership Qualification</a:t>
          </a:r>
          <a:endParaRPr lang="en-CA" sz="1200" b="0" i="0" kern="1200">
            <a:latin typeface="Arial" panose="020B0604020202020204" pitchFamily="34" charset="0"/>
            <a:ea typeface="+mn-lt"/>
            <a:cs typeface="Arial" panose="020B0604020202020204" pitchFamily="34" charset="0"/>
          </a:endParaRP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b="0" i="0" kern="1200">
              <a:latin typeface="Arial" panose="020B0604020202020204" pitchFamily="34" charset="0"/>
              <a:ea typeface="+mn-lt"/>
              <a:cs typeface="Arial" panose="020B0604020202020204" pitchFamily="34" charset="0"/>
            </a:rPr>
            <a:t>Senior Leadership Program</a:t>
          </a: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b="0" i="0" kern="1200">
              <a:solidFill>
                <a:srgbClr val="000000"/>
              </a:solidFill>
              <a:latin typeface="Arial" panose="020B0604020202020204" pitchFamily="34" charset="0"/>
              <a:ea typeface="+mn-lt"/>
              <a:cs typeface="Arial" panose="020B0604020202020204" pitchFamily="34" charset="0"/>
            </a:rPr>
            <a:t>Naval Warfare Officers Phase III</a:t>
          </a:r>
          <a:endParaRPr lang="en-CA" sz="1200" b="0" i="0" kern="1200">
            <a:latin typeface="Arial" panose="020B0604020202020204" pitchFamily="34" charset="0"/>
            <a:ea typeface="+mn-lt"/>
            <a:cs typeface="Arial" panose="020B0604020202020204" pitchFamily="34" charset="0"/>
          </a:endParaRPr>
        </a:p>
        <a:p>
          <a:pPr marL="252000" lvl="2" indent="-114300" algn="l" defTabSz="533400" rtl="0">
            <a:lnSpc>
              <a:spcPct val="100000"/>
            </a:lnSpc>
            <a:spcBef>
              <a:spcPct val="0"/>
            </a:spcBef>
            <a:spcAft>
              <a:spcPct val="15000"/>
            </a:spcAft>
            <a:buFont typeface="Courier New" panose="02070309020205020404" pitchFamily="49" charset="0"/>
            <a:buChar char="o"/>
          </a:pPr>
          <a:r>
            <a:rPr lang="en-CA" sz="1200" b="0" i="0" kern="1200">
              <a:latin typeface="Arial" panose="020B0604020202020204" pitchFamily="34" charset="0"/>
              <a:ea typeface="+mn-lt"/>
              <a:cs typeface="Arial" panose="020B0604020202020204" pitchFamily="34" charset="0"/>
            </a:rPr>
            <a:t>Royal Canadian Air Force Logistics Officer Training</a:t>
          </a:r>
        </a:p>
      </dsp:txBody>
      <dsp:txXfrm>
        <a:off x="6392532" y="655957"/>
        <a:ext cx="2405412" cy="3972944"/>
      </dsp:txXfrm>
    </dsp:sp>
    <dsp:sp modelId="{244729B7-B984-443F-BEC1-009FC04FFC9F}">
      <dsp:nvSpPr>
        <dsp:cNvPr id="0" name=""/>
        <dsp:cNvSpPr/>
      </dsp:nvSpPr>
      <dsp:spPr>
        <a:xfrm>
          <a:off x="6079511" y="283342"/>
          <a:ext cx="671228" cy="67122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8E5F92D1-FB20-4E99-B0AC-4055116AD05A}">
      <dsp:nvSpPr>
        <dsp:cNvPr id="0" name=""/>
        <dsp:cNvSpPr/>
      </dsp:nvSpPr>
      <dsp:spPr>
        <a:xfrm rot="16200000">
          <a:off x="7133488" y="2488790"/>
          <a:ext cx="3860488" cy="335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5993" bIns="0" numCol="1" spcCol="1270" anchor="t" anchorCtr="0">
          <a:noAutofit/>
        </a:bodyPr>
        <a:lstStyle/>
        <a:p>
          <a:pPr marL="0" lvl="0" indent="0" algn="r" defTabSz="800100">
            <a:lnSpc>
              <a:spcPct val="90000"/>
            </a:lnSpc>
            <a:spcBef>
              <a:spcPct val="0"/>
            </a:spcBef>
            <a:spcAft>
              <a:spcPct val="35000"/>
            </a:spcAft>
            <a:buNone/>
          </a:pPr>
          <a:r>
            <a:rPr lang="en-CA" sz="1800" b="0" i="0" kern="1200">
              <a:solidFill>
                <a:schemeClr val="tx1"/>
              </a:solidFill>
              <a:latin typeface="Arial" panose="020B0604020202020204" pitchFamily="34" charset="0"/>
              <a:cs typeface="Arial" panose="020B0604020202020204" pitchFamily="34" charset="0"/>
            </a:rPr>
            <a:t>Awareness</a:t>
          </a:r>
          <a:endParaRPr lang="fr-CA" sz="1800" b="0" i="0" kern="1200">
            <a:solidFill>
              <a:schemeClr val="tx1"/>
            </a:solidFill>
            <a:latin typeface="Arial" panose="020B0604020202020204" pitchFamily="34" charset="0"/>
            <a:cs typeface="Arial" panose="020B0604020202020204" pitchFamily="34" charset="0"/>
          </a:endParaRPr>
        </a:p>
      </dsp:txBody>
      <dsp:txXfrm>
        <a:off x="7133488" y="2488790"/>
        <a:ext cx="3860488" cy="335614"/>
      </dsp:txXfrm>
    </dsp:sp>
    <dsp:sp modelId="{51E4D93A-8F8A-474F-8BC2-3D12D53E86C0}">
      <dsp:nvSpPr>
        <dsp:cNvPr id="0" name=""/>
        <dsp:cNvSpPr/>
      </dsp:nvSpPr>
      <dsp:spPr>
        <a:xfrm>
          <a:off x="9157792" y="650842"/>
          <a:ext cx="2197484" cy="3990046"/>
        </a:xfrm>
        <a:prstGeom prst="rect">
          <a:avLst/>
        </a:prstGeom>
        <a:solidFill>
          <a:srgbClr val="74B8C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295993" rIns="92456" bIns="92456" numCol="1" spcCol="1270" anchor="t" anchorCtr="0">
          <a:noAutofit/>
        </a:bodyPr>
        <a:lstStyle/>
        <a:p>
          <a:pPr marL="114300" lvl="1" indent="-114300" algn="l" defTabSz="577850" rtl="0">
            <a:lnSpc>
              <a:spcPct val="100000"/>
            </a:lnSpc>
            <a:spcBef>
              <a:spcPct val="0"/>
            </a:spcBef>
            <a:spcAft>
              <a:spcPts val="600"/>
            </a:spcAft>
            <a:buChar char="•"/>
          </a:pPr>
          <a:r>
            <a:rPr lang="en-CA" sz="1300" i="0" kern="1200">
              <a:solidFill>
                <a:schemeClr val="tx1"/>
              </a:solidFill>
              <a:latin typeface="Arial" panose="020B0604020202020204" pitchFamily="34" charset="0"/>
              <a:cs typeface="Arial" panose="020B0604020202020204" pitchFamily="34" charset="0"/>
            </a:rPr>
            <a:t>Conflict and Complaint Management Services Briefings</a:t>
          </a:r>
          <a:endParaRPr lang="fr-CA" sz="1300" b="0" i="0" kern="1200">
            <a:solidFill>
              <a:schemeClr val="tx1"/>
            </a:solidFill>
            <a:latin typeface="Arial" panose="020B0604020202020204" pitchFamily="34" charset="0"/>
            <a:cs typeface="Arial" panose="020B0604020202020204" pitchFamily="34" charset="0"/>
          </a:endParaRPr>
        </a:p>
        <a:p>
          <a:pPr marL="114300" lvl="1" indent="-114300" algn="l" defTabSz="577850" rtl="0">
            <a:lnSpc>
              <a:spcPct val="100000"/>
            </a:lnSpc>
            <a:spcBef>
              <a:spcPct val="0"/>
            </a:spcBef>
            <a:spcAft>
              <a:spcPct val="15000"/>
            </a:spcAft>
            <a:buChar char="•"/>
          </a:pPr>
          <a:r>
            <a:rPr lang="en-CA" sz="1300" i="0" kern="1200">
              <a:solidFill>
                <a:schemeClr val="tx1"/>
              </a:solidFill>
              <a:latin typeface="Arial" panose="020B0604020202020204" pitchFamily="34" charset="0"/>
              <a:cs typeface="Arial" panose="020B0604020202020204" pitchFamily="34" charset="0"/>
            </a:rPr>
            <a:t>Outreach and Promotional Activities</a:t>
          </a:r>
        </a:p>
      </dsp:txBody>
      <dsp:txXfrm>
        <a:off x="9157792" y="650842"/>
        <a:ext cx="2197484" cy="3990046"/>
      </dsp:txXfrm>
    </dsp:sp>
    <dsp:sp modelId="{83522B7E-3435-48C5-9F80-4570A8F59FF6}">
      <dsp:nvSpPr>
        <dsp:cNvPr id="0" name=""/>
        <dsp:cNvSpPr/>
      </dsp:nvSpPr>
      <dsp:spPr>
        <a:xfrm>
          <a:off x="8895925" y="283342"/>
          <a:ext cx="671228" cy="67122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A4322-C98F-4F87-9F71-94F5FC155FFE}">
      <dsp:nvSpPr>
        <dsp:cNvPr id="0" name=""/>
        <dsp:cNvSpPr/>
      </dsp:nvSpPr>
      <dsp:spPr>
        <a:xfrm>
          <a:off x="3969" y="0"/>
          <a:ext cx="2310436" cy="438951"/>
        </a:xfrm>
        <a:prstGeom prst="chevron">
          <a:avLst/>
        </a:prstGeom>
        <a:solidFill>
          <a:srgbClr val="122B2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fr-CA" sz="1100" kern="1200"/>
            <a:t>Conflict</a:t>
          </a:r>
          <a:endParaRPr lang="en-CA" sz="1100" kern="1200"/>
        </a:p>
      </dsp:txBody>
      <dsp:txXfrm>
        <a:off x="223445" y="0"/>
        <a:ext cx="1871485" cy="438951"/>
      </dsp:txXfrm>
    </dsp:sp>
    <dsp:sp modelId="{AD1BD0FF-7B6C-4B33-AA90-A7B1A7F43C86}">
      <dsp:nvSpPr>
        <dsp:cNvPr id="0" name=""/>
        <dsp:cNvSpPr/>
      </dsp:nvSpPr>
      <dsp:spPr>
        <a:xfrm>
          <a:off x="2083362" y="0"/>
          <a:ext cx="2310436" cy="438951"/>
        </a:xfrm>
        <a:prstGeom prst="chevron">
          <a:avLst/>
        </a:prstGeom>
        <a:solidFill>
          <a:srgbClr val="1F7B7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fr-CA" sz="1100" kern="1200"/>
            <a:t>Initial Steps</a:t>
          </a:r>
          <a:endParaRPr lang="en-CA" sz="1100" kern="1200"/>
        </a:p>
      </dsp:txBody>
      <dsp:txXfrm>
        <a:off x="2302838" y="0"/>
        <a:ext cx="1871485" cy="438951"/>
      </dsp:txXfrm>
    </dsp:sp>
    <dsp:sp modelId="{DDE6BA36-0D81-427C-BF6B-3A0F3A1E21FA}">
      <dsp:nvSpPr>
        <dsp:cNvPr id="0" name=""/>
        <dsp:cNvSpPr/>
      </dsp:nvSpPr>
      <dsp:spPr>
        <a:xfrm>
          <a:off x="4162755" y="0"/>
          <a:ext cx="2310436" cy="438951"/>
        </a:xfrm>
        <a:prstGeom prst="chevron">
          <a:avLst/>
        </a:prstGeom>
        <a:solidFill>
          <a:srgbClr val="73B8C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en-CA" sz="1100" kern="1200" noProof="0"/>
            <a:t>Decision</a:t>
          </a:r>
        </a:p>
      </dsp:txBody>
      <dsp:txXfrm>
        <a:off x="4382231" y="0"/>
        <a:ext cx="1871485" cy="438951"/>
      </dsp:txXfrm>
    </dsp:sp>
    <dsp:sp modelId="{1826B4C1-727B-4B60-8344-60B1E2B949CF}">
      <dsp:nvSpPr>
        <dsp:cNvPr id="0" name=""/>
        <dsp:cNvSpPr/>
      </dsp:nvSpPr>
      <dsp:spPr>
        <a:xfrm>
          <a:off x="6242148" y="0"/>
          <a:ext cx="2310436" cy="438951"/>
        </a:xfrm>
        <a:prstGeom prst="chevron">
          <a:avLst/>
        </a:prstGeom>
        <a:solidFill>
          <a:schemeClr val="bg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fr-CA" sz="1100" kern="1200">
              <a:solidFill>
                <a:schemeClr val="tx1"/>
              </a:solidFill>
            </a:rPr>
            <a:t>Process</a:t>
          </a:r>
          <a:endParaRPr lang="en-CA" sz="1100" kern="1200">
            <a:solidFill>
              <a:schemeClr val="tx1"/>
            </a:solidFill>
          </a:endParaRPr>
        </a:p>
      </dsp:txBody>
      <dsp:txXfrm>
        <a:off x="6461624" y="0"/>
        <a:ext cx="1871485" cy="43895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FAA8D21-15E2-4A81-8337-695DC955052A}" type="datetimeFigureOut">
              <a:rPr lang="en-CA" smtClean="0"/>
              <a:t>2024-09-12</a:t>
            </a:fld>
            <a:endParaRPr lang="en-CA"/>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CA"/>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CA"/>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15A9BF4-5035-4709-8081-38E764F635BB}" type="slidenum">
              <a:rPr lang="en-CA" smtClean="0"/>
              <a:t>‹#›</a:t>
            </a:fld>
            <a:endParaRPr lang="en-CA"/>
          </a:p>
        </p:txBody>
      </p:sp>
    </p:spTree>
    <p:extLst>
      <p:ext uri="{BB962C8B-B14F-4D97-AF65-F5344CB8AC3E}">
        <p14:creationId xmlns:p14="http://schemas.microsoft.com/office/powerpoint/2010/main" val="2114134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anada.ca/en/ombudsman-national-defence-forces/education-information/civilian-employees/procedural-fairness.html"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intranet.mil.ca/en/organizations/vcds/iccm-cfga.page"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canada.ca/en/department-national-defence/programs/integrated-conflict-complaint-management.html" TargetMode="External"/><Relationship Id="rId5" Type="http://schemas.openxmlformats.org/officeDocument/2006/relationships/hyperlink" Target="https://www.canada.ca/en/department-national-defence/services/benefits-military/conflict-misconduct/conflict-harassment/human-rights.html" TargetMode="External"/><Relationship Id="rId4" Type="http://schemas.openxmlformats.org/officeDocument/2006/relationships/hyperlink" Target="http://intranet.mil.ca/en/organizations/vcds/iccm-harassment.page"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b="1"/>
          </a:p>
          <a:p>
            <a:pPr marL="174982" indent="-174982">
              <a:buFont typeface="Arial"/>
              <a:buChar char="•"/>
            </a:pPr>
            <a:r>
              <a:rPr lang="en-CA">
                <a:latin typeface="Arial"/>
                <a:cs typeface="Arial"/>
              </a:rPr>
              <a:t>Welcome</a:t>
            </a:r>
            <a:endParaRPr lang="en-CA">
              <a:latin typeface="Arial" panose="020B0604020202020204" pitchFamily="34" charset="0"/>
              <a:cs typeface="Arial" panose="020B0604020202020204" pitchFamily="34" charset="0"/>
            </a:endParaRPr>
          </a:p>
          <a:p>
            <a:pPr marL="174982" indent="-174982">
              <a:buFont typeface="Arial"/>
              <a:buChar char="•"/>
            </a:pPr>
            <a:r>
              <a:rPr lang="en-CA">
                <a:latin typeface="Arial"/>
                <a:cs typeface="Arial"/>
              </a:rPr>
              <a:t>Introduce presentation team</a:t>
            </a:r>
            <a:endParaRPr lang="en-CA">
              <a:latin typeface="Arial" panose="020B0604020202020204" pitchFamily="34" charset="0"/>
              <a:cs typeface="Arial" panose="020B0604020202020204" pitchFamily="34" charset="0"/>
            </a:endParaRPr>
          </a:p>
          <a:p>
            <a:pPr marL="174982" indent="-174982">
              <a:buFont typeface="Arial"/>
              <a:buChar char="•"/>
            </a:pPr>
            <a:r>
              <a:rPr lang="en-CA">
                <a:latin typeface="Arial"/>
                <a:cs typeface="Arial"/>
              </a:rPr>
              <a:t>Land Acknowledgement (provide link to document / nativeland.ca)</a:t>
            </a:r>
            <a:endParaRPr lang="en-CA">
              <a:latin typeface="Arial" panose="020B0604020202020204" pitchFamily="34" charset="0"/>
              <a:cs typeface="Arial" panose="020B0604020202020204" pitchFamily="34" charset="0"/>
            </a:endParaRPr>
          </a:p>
          <a:p>
            <a:pPr marL="174982" indent="-174982">
              <a:buFont typeface="Arial"/>
              <a:buChar char="•"/>
            </a:pPr>
            <a:r>
              <a:rPr lang="en-CA">
                <a:latin typeface="Arial"/>
                <a:cs typeface="Arial"/>
              </a:rPr>
              <a:t>Housekeeping  (i.e. Explain how to use the Q&amp;A function, confidentiality/no specifics, language used, accessibility information)</a:t>
            </a:r>
            <a:endParaRPr lang="en-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1</a:t>
            </a:fld>
            <a:endParaRPr lang="en-CA"/>
          </a:p>
        </p:txBody>
      </p:sp>
    </p:spTree>
    <p:extLst>
      <p:ext uri="{BB962C8B-B14F-4D97-AF65-F5344CB8AC3E}">
        <p14:creationId xmlns:p14="http://schemas.microsoft.com/office/powerpoint/2010/main" val="25670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solidFill>
                  <a:srgbClr val="444444"/>
                </a:solidFill>
                <a:highlight>
                  <a:srgbClr val="F5F5F5"/>
                </a:highlight>
              </a:rPr>
              <a:t>KEY MESSAGES:</a:t>
            </a:r>
          </a:p>
          <a:p>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rPr>
              <a:t>Agent Consultation: Client discussion with a CCMS Agent for </a:t>
            </a:r>
            <a:r>
              <a:rPr lang="en-US" b="0" i="0" u="none" strike="noStrike">
                <a:solidFill>
                  <a:srgbClr val="444444"/>
                </a:solidFill>
                <a:effectLst/>
                <a:highlight>
                  <a:srgbClr val="F5F5F5"/>
                </a:highlight>
              </a:rPr>
              <a:t>the </a:t>
            </a:r>
            <a:r>
              <a:rPr lang="en-US">
                <a:solidFill>
                  <a:srgbClr val="444444"/>
                </a:solidFill>
                <a:highlight>
                  <a:srgbClr val="F5F5F5"/>
                </a:highlight>
              </a:rPr>
              <a:t>purpose of problem exploration/definition, identification of any key players, education regarding applicable policies/processes</a:t>
            </a:r>
            <a:r>
              <a:rPr lang="en-US" b="0" i="0" u="none" strike="noStrike">
                <a:solidFill>
                  <a:srgbClr val="444444"/>
                </a:solidFill>
                <a:effectLst/>
                <a:highlight>
                  <a:srgbClr val="F5F5F5"/>
                </a:highlight>
              </a:rPr>
              <a:t>, </a:t>
            </a:r>
            <a:r>
              <a:rPr lang="en-US">
                <a:solidFill>
                  <a:srgbClr val="444444"/>
                </a:solidFill>
                <a:highlight>
                  <a:srgbClr val="F5F5F5"/>
                </a:highlight>
              </a:rPr>
              <a:t>introduction </a:t>
            </a:r>
            <a:r>
              <a:rPr lang="en-US" b="0" i="0" u="none" strike="noStrike">
                <a:solidFill>
                  <a:srgbClr val="444444"/>
                </a:solidFill>
                <a:effectLst/>
                <a:highlight>
                  <a:srgbClr val="F5F5F5"/>
                </a:highlight>
              </a:rPr>
              <a:t>to </a:t>
            </a:r>
            <a:r>
              <a:rPr lang="en-US">
                <a:solidFill>
                  <a:srgbClr val="444444"/>
                </a:solidFill>
                <a:highlight>
                  <a:srgbClr val="F5F5F5"/>
                </a:highlight>
              </a:rPr>
              <a:t>the client options IAW the Conflict Wheel, </a:t>
            </a:r>
            <a:r>
              <a:rPr lang="en-US" b="0" i="0" u="none" strike="noStrike">
                <a:solidFill>
                  <a:srgbClr val="444444"/>
                </a:solidFill>
                <a:effectLst/>
                <a:highlight>
                  <a:srgbClr val="F5F5F5"/>
                </a:highlight>
              </a:rPr>
              <a:t>and options</a:t>
            </a:r>
            <a:r>
              <a:rPr lang="en-US">
                <a:solidFill>
                  <a:srgbClr val="444444"/>
                </a:solidFill>
                <a:highlight>
                  <a:srgbClr val="F5F5F5"/>
                </a:highlight>
              </a:rPr>
              <a:t> analysis including pros and cons of each option</a:t>
            </a:r>
            <a:r>
              <a:rPr lang="en-US" b="0" i="0" u="none" strike="noStrike">
                <a:solidFill>
                  <a:srgbClr val="444444"/>
                </a:solidFill>
                <a:effectLst/>
                <a:highlight>
                  <a:srgbClr val="F5F5F5"/>
                </a:highlight>
              </a:rPr>
              <a:t>. </a:t>
            </a:r>
            <a:r>
              <a:rPr lang="en-US">
                <a:solidFill>
                  <a:srgbClr val="444444"/>
                </a:solidFill>
                <a:highlight>
                  <a:srgbClr val="F5F5F5"/>
                </a:highlight>
              </a:rPr>
              <a:t>The desired outcome </a:t>
            </a:r>
            <a:r>
              <a:rPr lang="en-US" b="0" i="0" u="none" strike="noStrike">
                <a:solidFill>
                  <a:srgbClr val="444444"/>
                </a:solidFill>
                <a:effectLst/>
                <a:highlight>
                  <a:srgbClr val="F5F5F5"/>
                </a:highlight>
              </a:rPr>
              <a:t>of </a:t>
            </a:r>
            <a:r>
              <a:rPr lang="en-US">
                <a:solidFill>
                  <a:srgbClr val="444444"/>
                </a:solidFill>
                <a:highlight>
                  <a:srgbClr val="F5F5F5"/>
                </a:highlight>
              </a:rPr>
              <a:t>an Agent consultation is for </a:t>
            </a:r>
            <a:r>
              <a:rPr lang="en-US" b="0" i="0" u="none" strike="noStrike">
                <a:solidFill>
                  <a:srgbClr val="444444"/>
                </a:solidFill>
                <a:effectLst/>
                <a:highlight>
                  <a:srgbClr val="F5F5F5"/>
                </a:highlight>
              </a:rPr>
              <a:t>the </a:t>
            </a:r>
            <a:r>
              <a:rPr lang="en-US">
                <a:solidFill>
                  <a:srgbClr val="444444"/>
                </a:solidFill>
                <a:highlight>
                  <a:srgbClr val="F5F5F5"/>
                </a:highlight>
              </a:rPr>
              <a:t>client to </a:t>
            </a:r>
            <a:r>
              <a:rPr lang="en-US" b="0" i="0" u="none" strike="noStrike">
                <a:solidFill>
                  <a:srgbClr val="444444"/>
                </a:solidFill>
                <a:effectLst/>
                <a:highlight>
                  <a:srgbClr val="F5F5F5"/>
                </a:highlight>
              </a:rPr>
              <a:t>be </a:t>
            </a:r>
            <a:r>
              <a:rPr lang="en-US">
                <a:solidFill>
                  <a:srgbClr val="444444"/>
                </a:solidFill>
                <a:highlight>
                  <a:srgbClr val="F5F5F5"/>
                </a:highlight>
              </a:rPr>
              <a:t>well-informed </a:t>
            </a:r>
            <a:r>
              <a:rPr lang="en-US" b="0" i="0" u="none" strike="noStrike">
                <a:solidFill>
                  <a:srgbClr val="444444"/>
                </a:solidFill>
                <a:effectLst/>
                <a:highlight>
                  <a:srgbClr val="F5F5F5"/>
                </a:highlight>
              </a:rPr>
              <a:t>and </a:t>
            </a:r>
            <a:r>
              <a:rPr lang="en-US">
                <a:solidFill>
                  <a:srgbClr val="444444"/>
                </a:solidFill>
                <a:highlight>
                  <a:srgbClr val="F5F5F5"/>
                </a:highlight>
              </a:rPr>
              <a:t>empowered to </a:t>
            </a:r>
            <a:r>
              <a:rPr lang="en-US" i="1">
                <a:solidFill>
                  <a:srgbClr val="444444"/>
                </a:solidFill>
                <a:highlight>
                  <a:srgbClr val="F5F5F5"/>
                </a:highlight>
              </a:rPr>
              <a:t>find the way ahead</a:t>
            </a:r>
            <a:r>
              <a:rPr lang="en-US">
                <a:solidFill>
                  <a:srgbClr val="444444"/>
                </a:solidFill>
                <a:highlight>
                  <a:srgbClr val="F5F5F5"/>
                </a:highlight>
              </a:rPr>
              <a:t> for resolution/management of their conflict/complaint</a:t>
            </a:r>
            <a:r>
              <a:rPr lang="en-US" b="0" i="0" u="none" strike="noStrike">
                <a:solidFill>
                  <a:srgbClr val="444444"/>
                </a:solidFill>
                <a:effectLst/>
                <a:highlight>
                  <a:srgbClr val="F5F5F5"/>
                </a:highlight>
              </a:rPr>
              <a:t>.</a:t>
            </a:r>
            <a:r>
              <a:rPr lang="en-US">
                <a:solidFill>
                  <a:srgbClr val="444444"/>
                </a:solidFill>
                <a:highlight>
                  <a:srgbClr val="F5F5F5"/>
                </a:highlight>
              </a:rPr>
              <a:t> </a:t>
            </a:r>
            <a:r>
              <a:rPr lang="en-US" b="0" i="0" u="none" strike="noStrike">
                <a:solidFill>
                  <a:srgbClr val="444444"/>
                </a:solidFill>
                <a:effectLst/>
                <a:highlight>
                  <a:srgbClr val="F5F5F5"/>
                </a:highlight>
              </a:rPr>
              <a:t> </a:t>
            </a:r>
            <a:endParaRPr lang="en-US" b="0" i="0">
              <a:solidFill>
                <a:srgbClr val="444444"/>
              </a:solidFill>
              <a:effectLst/>
              <a:highlight>
                <a:srgbClr val="F5F5F5"/>
              </a:highlight>
              <a:ea typeface="Calibri"/>
              <a:cs typeface="Calibri"/>
            </a:endParaRPr>
          </a:p>
          <a:p>
            <a:pPr algn="l"/>
            <a:endParaRPr lang="en-US" b="0" i="0">
              <a:solidFill>
                <a:srgbClr val="444444"/>
              </a:solidFill>
              <a:effectLst/>
              <a:highlight>
                <a:srgbClr val="F5F5F5"/>
              </a:highlight>
            </a:endParaRPr>
          </a:p>
          <a:p>
            <a:pPr marL="174982" indent="-174982">
              <a:buFont typeface="Arial"/>
              <a:buChar char="•"/>
            </a:pPr>
            <a:r>
              <a:rPr lang="en-US">
                <a:solidFill>
                  <a:srgbClr val="444444"/>
                </a:solidFill>
                <a:highlight>
                  <a:srgbClr val="F5F5F5"/>
                </a:highlight>
              </a:rPr>
              <a:t>Self-determination: The client decides how to proceed and what follow up they would like from the Agent – Agents do not take on an advocacy role.  The intent is to help you find options and Options and support you with options analysis.</a:t>
            </a:r>
            <a:endParaRPr lang="en-US">
              <a:solidFill>
                <a:srgbClr val="444444"/>
              </a:solidFill>
              <a:highlight>
                <a:srgbClr val="F5F5F5"/>
              </a:highlight>
              <a:ea typeface="Calibri"/>
              <a:cs typeface="Calibri"/>
            </a:endParaRPr>
          </a:p>
          <a:p>
            <a:pPr marL="174982" indent="-174982">
              <a:buFont typeface="Arial"/>
              <a:buChar char="•"/>
            </a:pPr>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rPr>
              <a:t>Process Guidance: Every complaint process has a number of steps, relevant policies, timelines, varying authorities involved. etc. It is to the members' best interest to understand the complaint procedures before submitting to avoid delays or complaints being sent back because of incomplete information.  It is also to the benefit to the COC when complaints are properly documented and are on the correct track so they can most effectively respond to them.</a:t>
            </a:r>
            <a:endParaRPr lang="en-US">
              <a:solidFill>
                <a:srgbClr val="444444"/>
              </a:solidFill>
              <a:highlight>
                <a:srgbClr val="F5F5F5"/>
              </a:highlight>
              <a:ea typeface="Calibri" panose="020F0502020204030204"/>
              <a:cs typeface="Calibri" panose="020F0502020204030204"/>
            </a:endParaRPr>
          </a:p>
          <a:p>
            <a:endParaRPr lang="en-US">
              <a:solidFill>
                <a:srgbClr val="444444"/>
              </a:solidFill>
              <a:highlight>
                <a:srgbClr val="F5F5F5"/>
              </a:highlight>
              <a:ea typeface="Calibri" panose="020F0502020204030204"/>
              <a:cs typeface="Calibri" panose="020F0502020204030204"/>
            </a:endParaRPr>
          </a:p>
          <a:p>
            <a:pPr marL="174982" indent="-174982">
              <a:buFont typeface="Arial"/>
              <a:buChar char="•"/>
            </a:pPr>
            <a:r>
              <a:rPr lang="en-US">
                <a:solidFill>
                  <a:srgbClr val="444444"/>
                </a:solidFill>
                <a:highlight>
                  <a:srgbClr val="F5F5F5"/>
                </a:highlight>
                <a:ea typeface="Calibri" panose="020F0502020204030204"/>
                <a:cs typeface="Calibri" panose="020F0502020204030204"/>
              </a:rPr>
              <a:t>Information v Advocacy: </a:t>
            </a:r>
            <a:r>
              <a:rPr lang="en-US">
                <a:solidFill>
                  <a:srgbClr val="444444"/>
                </a:solidFill>
                <a:highlight>
                  <a:srgbClr val="F5F5F5"/>
                </a:highlight>
              </a:rPr>
              <a:t>Agents are a </a:t>
            </a:r>
            <a:r>
              <a:rPr lang="en-US" b="1" i="1">
                <a:solidFill>
                  <a:srgbClr val="444444"/>
                </a:solidFill>
                <a:highlight>
                  <a:srgbClr val="F5F5F5"/>
                </a:highlight>
              </a:rPr>
              <a:t>guide</a:t>
            </a:r>
            <a:r>
              <a:rPr lang="en-US">
                <a:solidFill>
                  <a:srgbClr val="444444"/>
                </a:solidFill>
                <a:highlight>
                  <a:srgbClr val="F5F5F5"/>
                </a:highlight>
              </a:rPr>
              <a:t> and </a:t>
            </a:r>
            <a:r>
              <a:rPr lang="en-US" b="1" i="1">
                <a:solidFill>
                  <a:srgbClr val="444444"/>
                </a:solidFill>
                <a:highlight>
                  <a:srgbClr val="F5F5F5"/>
                </a:highlight>
              </a:rPr>
              <a:t>not an advocate</a:t>
            </a:r>
            <a:r>
              <a:rPr lang="en-US">
                <a:solidFill>
                  <a:srgbClr val="444444"/>
                </a:solidFill>
                <a:highlight>
                  <a:srgbClr val="F5F5F5"/>
                </a:highlight>
              </a:rPr>
              <a:t> for the member or the CoC. The Agent will provide information, subject matter expertise and guidance to help the member and CoC select the appropriate support and mechanism(s) and will guide them through the selected process.</a:t>
            </a:r>
            <a:endParaRPr lang="en-US">
              <a:solidFill>
                <a:srgbClr val="444444"/>
              </a:solidFill>
              <a:highlight>
                <a:srgbClr val="F5F5F5"/>
              </a:highlight>
              <a:ea typeface="Calibri"/>
              <a:cs typeface="Calibri"/>
            </a:endParaRPr>
          </a:p>
          <a:p>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rPr>
              <a:t>Procedural Fairness: Decision-makers have an obligation to make decisions in a procedurally fair and transparent manner. To ensure this duty is met, parties to an administrative process are given certain procedural fairness protections based on the nature of the decision being made and its impact on the parties. Some examples of procedural fairness and expectation of, taken from DND/CAF Office of the Ombudsman: </a:t>
            </a:r>
            <a:r>
              <a:rPr lang="en-US">
                <a:solidFill>
                  <a:srgbClr val="444444"/>
                </a:solidFill>
                <a:highlight>
                  <a:srgbClr val="F5F5F5"/>
                </a:highlight>
                <a:hlinkClick r:id="rId3"/>
              </a:rPr>
              <a:t>Principles of procedural fairness - Canada.ca</a:t>
            </a:r>
            <a:r>
              <a:rPr lang="en-US">
                <a:solidFill>
                  <a:srgbClr val="444444"/>
                </a:solidFill>
                <a:highlight>
                  <a:srgbClr val="F5F5F5"/>
                </a:highlight>
              </a:rPr>
              <a:t>:</a:t>
            </a:r>
            <a:endParaRPr lang="en-US">
              <a:solidFill>
                <a:srgbClr val="000000"/>
              </a:solidFill>
            </a:endParaRPr>
          </a:p>
          <a:p>
            <a:pPr lvl="1" indent="-174982">
              <a:buFont typeface="Courier New"/>
              <a:buChar char="o"/>
            </a:pPr>
            <a:r>
              <a:rPr lang="en-US" b="1">
                <a:solidFill>
                  <a:srgbClr val="444444"/>
                </a:solidFill>
                <a:highlight>
                  <a:srgbClr val="F5F5F5"/>
                </a:highlight>
              </a:rPr>
              <a:t>Unbiased decision-maker:</a:t>
            </a:r>
            <a:r>
              <a:rPr lang="en-US">
                <a:solidFill>
                  <a:srgbClr val="444444"/>
                </a:solidFill>
                <a:highlight>
                  <a:srgbClr val="F5F5F5"/>
                </a:highlight>
              </a:rPr>
              <a:t> parties have a right to a decision-maker that acts in a neutral and unbiased manner, free from influence that could lead a reasonable person to doubt their impartiality.</a:t>
            </a:r>
            <a:endParaRPr lang="en-US">
              <a:solidFill>
                <a:srgbClr val="000000"/>
              </a:solidFill>
            </a:endParaRPr>
          </a:p>
          <a:p>
            <a:pPr lvl="1" indent="-174982">
              <a:buFont typeface="Courier New"/>
              <a:buChar char="o"/>
            </a:pPr>
            <a:r>
              <a:rPr lang="en-US" b="1">
                <a:solidFill>
                  <a:srgbClr val="444444"/>
                </a:solidFill>
                <a:highlight>
                  <a:srgbClr val="F5F5F5"/>
                </a:highlight>
              </a:rPr>
              <a:t>Notice:</a:t>
            </a:r>
            <a:r>
              <a:rPr lang="en-US">
                <a:solidFill>
                  <a:srgbClr val="444444"/>
                </a:solidFill>
                <a:highlight>
                  <a:srgbClr val="F5F5F5"/>
                </a:highlight>
              </a:rPr>
              <a:t> parties must be given enough information about the matter being considered and the decision being made to participate meaningfully in the decision-making process. </a:t>
            </a:r>
            <a:endParaRPr lang="en-US">
              <a:solidFill>
                <a:srgbClr val="000000"/>
              </a:solidFill>
            </a:endParaRPr>
          </a:p>
          <a:p>
            <a:pPr lvl="1" indent="-174982">
              <a:buFont typeface="Courier New"/>
              <a:buChar char="o"/>
            </a:pPr>
            <a:r>
              <a:rPr lang="en-US" b="1">
                <a:solidFill>
                  <a:srgbClr val="444444"/>
                </a:solidFill>
                <a:highlight>
                  <a:srgbClr val="F5F5F5"/>
                </a:highlight>
              </a:rPr>
              <a:t>The right to be heard:</a:t>
            </a:r>
            <a:r>
              <a:rPr lang="en-US">
                <a:solidFill>
                  <a:srgbClr val="444444"/>
                </a:solidFill>
                <a:highlight>
                  <a:srgbClr val="F5F5F5"/>
                </a:highlight>
              </a:rPr>
              <a:t> parties must have a reasonable opportunity to present their points of view, respond to facts presented by others, and have their arguments considered by the decision-maker.</a:t>
            </a:r>
            <a:endParaRPr lang="en-US">
              <a:solidFill>
                <a:srgbClr val="000000"/>
              </a:solidFill>
            </a:endParaRPr>
          </a:p>
          <a:p>
            <a:pPr lvl="1" indent="-174982">
              <a:buFont typeface="Courier New"/>
              <a:buChar char="o"/>
            </a:pPr>
            <a:r>
              <a:rPr lang="en-US" b="1">
                <a:solidFill>
                  <a:srgbClr val="444444"/>
                </a:solidFill>
                <a:highlight>
                  <a:srgbClr val="F5F5F5"/>
                </a:highlight>
              </a:rPr>
              <a:t>Timeliness:</a:t>
            </a:r>
            <a:r>
              <a:rPr lang="en-US">
                <a:solidFill>
                  <a:srgbClr val="444444"/>
                </a:solidFill>
                <a:highlight>
                  <a:srgbClr val="F5F5F5"/>
                </a:highlight>
              </a:rPr>
              <a:t> Delays in the process cannot be so lengthy that they hinder your ability to make arguments or present evidence.</a:t>
            </a:r>
            <a:endParaRPr lang="en-US">
              <a:solidFill>
                <a:srgbClr val="000000"/>
              </a:solidFill>
            </a:endParaRPr>
          </a:p>
          <a:p>
            <a:pPr marL="174982" indent="-174982">
              <a:buFont typeface="Arial"/>
              <a:buChar char="•"/>
            </a:pPr>
            <a:endParaRPr lang="en-US">
              <a:solidFill>
                <a:srgbClr val="444444"/>
              </a:solidFill>
              <a:highlight>
                <a:srgbClr val="F5F5F5"/>
              </a:highlight>
              <a:ea typeface="Calibri" panose="020F0502020204030204"/>
              <a:cs typeface="Calibri" panose="020F0502020204030204"/>
            </a:endParaRPr>
          </a:p>
          <a:p>
            <a:pPr marL="174982" indent="-174982">
              <a:buFont typeface="Arial"/>
              <a:buChar char="•"/>
            </a:pPr>
            <a:r>
              <a:rPr lang="en-US">
                <a:solidFill>
                  <a:srgbClr val="444444"/>
                </a:solidFill>
                <a:highlight>
                  <a:srgbClr val="F5F5F5"/>
                </a:highlight>
              </a:rPr>
              <a:t>Early, Local, Informal: For many situations, there are many benefits to exploring ELI options for resolution at the lowest level, when it is appropriate. Thus, this also makes up part of the Agent consultation. ELI can be as simple as exploring the possibility of the individual approaching a more senior member about the problem, connecting them to the correct resource that enable resolution, or, referring to a CMP for mediation, coaching or other ADR alternatives. </a:t>
            </a:r>
            <a:endParaRPr lang="en-US" b="0" i="0">
              <a:solidFill>
                <a:srgbClr val="444444"/>
              </a:solidFill>
              <a:effectLst/>
              <a:highlight>
                <a:srgbClr val="F5F5F5"/>
              </a:highlight>
              <a:ea typeface="Calibri" panose="020F0502020204030204"/>
              <a:cs typeface="Calibri" panose="020F0502020204030204"/>
            </a:endParaRPr>
          </a:p>
          <a:p>
            <a:endParaRPr lang="en-US">
              <a:solidFill>
                <a:srgbClr val="444444"/>
              </a:solidFill>
              <a:highlight>
                <a:srgbClr val="F5F5F5"/>
              </a:highlight>
              <a:ea typeface="Calibri" panose="020F0502020204030204"/>
              <a:cs typeface="Calibri" panose="020F0502020204030204"/>
            </a:endParaRPr>
          </a:p>
          <a:p>
            <a:pPr marL="174982" indent="-174982">
              <a:buFont typeface="Arial"/>
              <a:buChar char="•"/>
            </a:pPr>
            <a:r>
              <a:rPr lang="en-US">
                <a:solidFill>
                  <a:srgbClr val="444444"/>
                </a:solidFill>
                <a:highlight>
                  <a:srgbClr val="F5F5F5"/>
                </a:highlight>
              </a:rPr>
              <a:t>Trauma-Informed: This means we are understanding, anticipating, and responding to issues, expectations, and special needs that are often present in survivors of trauma. This includes reducing the risk of re-traumatization. </a:t>
            </a:r>
            <a:endParaRPr lang="en-US">
              <a:solidFill>
                <a:srgbClr val="444444"/>
              </a:solidFill>
              <a:highlight>
                <a:srgbClr val="F5F5F5"/>
              </a:highlight>
              <a:ea typeface="Calibri" panose="020F0502020204030204"/>
              <a:cs typeface="Calibri" panose="020F0502020204030204"/>
            </a:endParaRPr>
          </a:p>
          <a:p>
            <a:pPr lvl="2" indent="-174982">
              <a:buFont typeface="Wingdings"/>
              <a:buChar char="§"/>
            </a:pPr>
            <a:endParaRPr lang="en-CA">
              <a:solidFill>
                <a:srgbClr val="444444"/>
              </a:solidFill>
              <a:highlight>
                <a:srgbClr val="F5F5F5"/>
              </a:highlight>
              <a:ea typeface="Calibri" panose="020F0502020204030204"/>
              <a:cs typeface="Calibri" panose="020F0502020204030204"/>
            </a:endParaRPr>
          </a:p>
          <a:p>
            <a:pPr marL="174982" indent="-174982">
              <a:buFont typeface="Arial"/>
              <a:buChar char="•"/>
            </a:pPr>
            <a:r>
              <a:rPr lang="en-US">
                <a:solidFill>
                  <a:srgbClr val="444444"/>
                </a:solidFill>
                <a:highlight>
                  <a:srgbClr val="F5F5F5"/>
                </a:highlight>
              </a:rPr>
              <a:t>Safety: We have a responsibility if there are any safety concerns with individuals involved to notify the appropriate authorities, this includes imminent threat to themselves, imminent threat to another person, imminent threat to </a:t>
            </a:r>
            <a:r>
              <a:rPr lang="en-US" err="1">
                <a:solidFill>
                  <a:srgbClr val="444444"/>
                </a:solidFill>
                <a:highlight>
                  <a:srgbClr val="F5F5F5"/>
                </a:highlight>
              </a:rPr>
              <a:t>Defence</a:t>
            </a:r>
            <a:r>
              <a:rPr lang="en-US">
                <a:solidFill>
                  <a:srgbClr val="444444"/>
                </a:solidFill>
                <a:highlight>
                  <a:srgbClr val="F5F5F5"/>
                </a:highlight>
              </a:rPr>
              <a:t> Property, a Criminal Code of Canada Offence has been committed or a significant Code of Service Discipline offence has occurred.   As Duty to Report for sexual misconduct has been or will be rescinded, the CCMS Staff will discuss what options the Affected Person have available to them to work through their conflict or complaint.</a:t>
            </a:r>
            <a:endParaRPr lang="en-CA">
              <a:solidFill>
                <a:srgbClr val="444444"/>
              </a:solidFill>
              <a:highlight>
                <a:srgbClr val="F5F5F5"/>
              </a:highlight>
              <a:ea typeface="Calibri" panose="020F0502020204030204"/>
              <a:cs typeface="Calibri" panose="020F0502020204030204"/>
            </a:endParaRPr>
          </a:p>
          <a:p>
            <a:endParaRPr lang="en-US">
              <a:solidFill>
                <a:srgbClr val="444444"/>
              </a:solidFill>
              <a:highlight>
                <a:srgbClr val="F5F5F5"/>
              </a:highlight>
              <a:ea typeface="Calibri" panose="020F0502020204030204"/>
              <a:cs typeface="Calibri" panose="020F0502020204030204"/>
            </a:endParaRPr>
          </a:p>
          <a:p>
            <a:pPr marL="174982" indent="-174982">
              <a:buFont typeface="Arial"/>
              <a:buChar char="•"/>
            </a:pPr>
            <a:endParaRPr lang="en-US" b="0" i="0">
              <a:solidFill>
                <a:srgbClr val="444444"/>
              </a:solidFill>
              <a:effectLst/>
              <a:highlight>
                <a:srgbClr val="F5F5F5"/>
              </a:highlight>
              <a:ea typeface="Calibri"/>
              <a:cs typeface="Calibri"/>
            </a:endParaRPr>
          </a:p>
          <a:p>
            <a:pPr marL="174982" indent="-174982">
              <a:buFont typeface="Arial"/>
              <a:buChar char="•"/>
            </a:pPr>
            <a:endParaRPr lang="en-US" b="0" i="0">
              <a:solidFill>
                <a:srgbClr val="444444"/>
              </a:solidFill>
              <a:effectLst/>
              <a:highlight>
                <a:srgbClr val="F5F5F5"/>
              </a:highlight>
              <a:ea typeface="Calibri"/>
              <a:cs typeface="Calibri"/>
            </a:endParaRPr>
          </a:p>
          <a:p>
            <a:pPr marL="291636" indent="-291636">
              <a:buFont typeface="Arial"/>
              <a:buChar char="•"/>
            </a:pPr>
            <a:endParaRPr lang="en-US" b="0" i="0">
              <a:solidFill>
                <a:srgbClr val="444444"/>
              </a:solidFill>
              <a:effectLst/>
              <a:highlight>
                <a:srgbClr val="F5F5F5"/>
              </a:highlight>
              <a:ea typeface="Calibri"/>
              <a:cs typeface="Calibri"/>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10</a:t>
            </a:fld>
            <a:endParaRPr lang="en-CA"/>
          </a:p>
        </p:txBody>
      </p:sp>
    </p:spTree>
    <p:extLst>
      <p:ext uri="{BB962C8B-B14F-4D97-AF65-F5344CB8AC3E}">
        <p14:creationId xmlns:p14="http://schemas.microsoft.com/office/powerpoint/2010/main" val="3522168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p>
          <a:p>
            <a:endParaRPr lang="en-CA" b="1">
              <a:ea typeface="Calibri"/>
              <a:cs typeface="Calibri"/>
            </a:endParaRPr>
          </a:p>
          <a:p>
            <a:r>
              <a:rPr lang="en-US">
                <a:ea typeface="Calibri"/>
                <a:cs typeface="Calibri"/>
              </a:rPr>
              <a:t>During a consultation, CCMS personnel may provide a client with a referral or information to any number of other organizations and/or units, both internal to DND/CAF or external to the </a:t>
            </a:r>
            <a:r>
              <a:rPr lang="en-US" err="1">
                <a:ea typeface="Calibri"/>
                <a:cs typeface="Calibri"/>
              </a:rPr>
              <a:t>Defence</a:t>
            </a:r>
            <a:r>
              <a:rPr lang="en-US">
                <a:ea typeface="Calibri"/>
                <a:cs typeface="Calibri"/>
              </a:rPr>
              <a:t> Team where appropriate for the situation. The Agent or Conflict Management Practitioner will take a client-centric approach to support the client in finding a resolution (or multiple resolution options) suited to each individual situation.</a:t>
            </a:r>
          </a:p>
          <a:p>
            <a:endParaRPr lang="en-US">
              <a:ea typeface="Calibri"/>
              <a:cs typeface="Calibri"/>
            </a:endParaRPr>
          </a:p>
          <a:p>
            <a:r>
              <a:rPr lang="en-US">
                <a:ea typeface="Calibri"/>
                <a:cs typeface="Calibri"/>
              </a:rPr>
              <a:t>Acronyms: </a:t>
            </a:r>
          </a:p>
          <a:p>
            <a:r>
              <a:rPr lang="en-US">
                <a:ea typeface="Calibri"/>
                <a:cs typeface="Calibri"/>
              </a:rPr>
              <a:t>CAFMAP/CFMAP: Canadian (Armed) Forces Member Assistance Program</a:t>
            </a:r>
          </a:p>
          <a:p>
            <a:r>
              <a:rPr lang="en-US">
                <a:ea typeface="Calibri"/>
                <a:cs typeface="Calibri"/>
              </a:rPr>
              <a:t>EAP: Employee Assistance Program (DND program)</a:t>
            </a:r>
          </a:p>
          <a:p>
            <a:r>
              <a:rPr lang="en-US">
                <a:ea typeface="Calibri"/>
                <a:cs typeface="Calibri"/>
              </a:rPr>
              <a:t>CFHS: Canadian Forces Health Services</a:t>
            </a:r>
          </a:p>
          <a:p>
            <a:r>
              <a:rPr lang="en-US">
                <a:ea typeface="Calibri"/>
                <a:cs typeface="Calibri"/>
              </a:rPr>
              <a:t>CFHA: Canadian Forces Housing Agency</a:t>
            </a:r>
          </a:p>
          <a:p>
            <a:r>
              <a:rPr lang="en-US">
                <a:ea typeface="Calibri"/>
                <a:cs typeface="Calibri"/>
              </a:rPr>
              <a:t>CMP ARC: Chief Military Personnel Administrative Response Centre</a:t>
            </a:r>
          </a:p>
          <a:p>
            <a:r>
              <a:rPr lang="en-US">
                <a:ea typeface="Calibri"/>
                <a:cs typeface="Calibri"/>
              </a:rPr>
              <a:t>LRO:  Labour Relations Officer (ADM(HR-Civ))</a:t>
            </a:r>
          </a:p>
          <a:p>
            <a:r>
              <a:rPr lang="en-US">
                <a:ea typeface="Calibri"/>
                <a:cs typeface="Calibri"/>
              </a:rPr>
              <a:t>VAC: Veterans Affairs Canada</a:t>
            </a:r>
          </a:p>
          <a:p>
            <a:r>
              <a:rPr lang="en-US">
                <a:ea typeface="Calibri"/>
                <a:cs typeface="Calibri"/>
              </a:rPr>
              <a:t>Mil Pol/NIS: Military Police/National Investigative Service</a:t>
            </a:r>
          </a:p>
          <a:p>
            <a:r>
              <a:rPr lang="en-US">
                <a:ea typeface="Calibri"/>
                <a:cs typeface="Calibri"/>
              </a:rPr>
              <a:t>MPCC:  Military Police Complaints Commission</a:t>
            </a:r>
          </a:p>
          <a:p>
            <a:r>
              <a:rPr lang="en-US">
                <a:ea typeface="Calibri"/>
                <a:cs typeface="Calibri"/>
              </a:rPr>
              <a:t>MP: Member of Parliament</a:t>
            </a:r>
          </a:p>
          <a:p>
            <a:r>
              <a:rPr lang="en-US">
                <a:ea typeface="Calibri"/>
                <a:cs typeface="Calibri"/>
              </a:rPr>
              <a:t>LCC:  Learning &amp; Career Centre (ADM(HR-Civ))</a:t>
            </a:r>
          </a:p>
          <a:p>
            <a:r>
              <a:rPr lang="en-US">
                <a:ea typeface="Calibri"/>
                <a:cs typeface="Calibri"/>
              </a:rPr>
              <a:t>IDO/ASIC:   Internal Disclosure Office / Administrative Investigation Support Centre (ADM(RS))</a:t>
            </a:r>
          </a:p>
          <a:p>
            <a:r>
              <a:rPr lang="en-US">
                <a:ea typeface="Calibri"/>
                <a:cs typeface="Calibri"/>
              </a:rPr>
              <a:t>SMSRC:  Sexual Misconduct Support and Response Centre</a:t>
            </a:r>
          </a:p>
          <a:p>
            <a:r>
              <a:rPr lang="en-US">
                <a:ea typeface="Calibri"/>
                <a:cs typeface="Calibri"/>
              </a:rPr>
              <a:t>CFMWS/PSP:  Canadian Forces Morale and Welfare Services / Personnel Support Program</a:t>
            </a:r>
          </a:p>
          <a:p>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11</a:t>
            </a:fld>
            <a:endParaRPr lang="en-CA"/>
          </a:p>
        </p:txBody>
      </p:sp>
    </p:spTree>
    <p:extLst>
      <p:ext uri="{BB962C8B-B14F-4D97-AF65-F5344CB8AC3E}">
        <p14:creationId xmlns:p14="http://schemas.microsoft.com/office/powerpoint/2010/main" val="945650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6563" y="711200"/>
            <a:ext cx="6318250" cy="3554413"/>
          </a:xfrm>
        </p:spPr>
      </p:sp>
      <p:sp>
        <p:nvSpPr>
          <p:cNvPr id="3" name="Notes Placeholder 2"/>
          <p:cNvSpPr>
            <a:spLocks noGrp="1"/>
          </p:cNvSpPr>
          <p:nvPr>
            <p:ph type="body" idx="1"/>
          </p:nvPr>
        </p:nvSpPr>
        <p:spPr/>
        <p:txBody>
          <a:bodyPr/>
          <a:lstStyle/>
          <a:p>
            <a:pPr>
              <a:defRPr/>
            </a:pPr>
            <a:r>
              <a:rPr lang="en-CA" b="1"/>
              <a:t>KEY MESSAGES:</a:t>
            </a:r>
            <a:endParaRPr lang="en-CA"/>
          </a:p>
          <a:p>
            <a:pPr>
              <a:defRPr/>
            </a:pPr>
            <a:endParaRPr lang="en-US">
              <a:latin typeface="Arial"/>
              <a:ea typeface="Calibri"/>
              <a:cs typeface="Arial"/>
            </a:endParaRPr>
          </a:p>
          <a:p>
            <a:pPr marL="291636" indent="-291636">
              <a:buFont typeface="Arial"/>
              <a:buChar char="•"/>
              <a:defRPr/>
            </a:pPr>
            <a:r>
              <a:rPr lang="en-US">
                <a:latin typeface="Arial"/>
                <a:ea typeface="Calibri"/>
                <a:cs typeface="Arial"/>
              </a:rPr>
              <a:t>This is the current DND/CAF Conflict and Complaint Management System.</a:t>
            </a:r>
            <a:br>
              <a:rPr lang="en-US">
                <a:latin typeface="Arial"/>
                <a:ea typeface="Calibri"/>
                <a:cs typeface="Arial"/>
              </a:rPr>
            </a:br>
            <a:endParaRPr lang="en-US">
              <a:latin typeface="Arial"/>
              <a:ea typeface="Calibri"/>
              <a:cs typeface="Arial"/>
            </a:endParaRPr>
          </a:p>
          <a:p>
            <a:pPr marL="291636" indent="-291636">
              <a:buFont typeface="Arial"/>
              <a:buChar char="•"/>
              <a:defRPr/>
            </a:pPr>
            <a:r>
              <a:rPr lang="en-US">
                <a:latin typeface="Arial"/>
                <a:ea typeface="Calibri"/>
                <a:cs typeface="Arial"/>
              </a:rPr>
              <a:t>There are many options for resolving a conflict or complaint, none of which are inherently good or bad. There are options to prevent, identify, and resolve all types of issues that may arise in the workplace, ranging from a misunderstanding to grievance, harassment, discrimination, or human rights violation.  This diagram illustrates the various resolution options available within the </a:t>
            </a:r>
            <a:r>
              <a:rPr lang="en-US" err="1">
                <a:latin typeface="Arial"/>
                <a:ea typeface="Calibri"/>
                <a:cs typeface="Arial"/>
              </a:rPr>
              <a:t>Defence</a:t>
            </a:r>
            <a:r>
              <a:rPr lang="en-US">
                <a:latin typeface="Arial"/>
                <a:ea typeface="Calibri"/>
                <a:cs typeface="Arial"/>
              </a:rPr>
              <a:t> Team.</a:t>
            </a:r>
            <a:endParaRPr lang="en-CA">
              <a:latin typeface="Arial"/>
              <a:ea typeface="Calibri"/>
              <a:cs typeface="Arial"/>
            </a:endParaRPr>
          </a:p>
          <a:p>
            <a:endParaRPr lang="en-US">
              <a:latin typeface="Arial" panose="020B0604020202020204" pitchFamily="34" charset="0"/>
              <a:ea typeface="Calibri" panose="020F0502020204030204" pitchFamily="34" charset="0"/>
              <a:cs typeface="Arial" panose="020B0604020202020204" pitchFamily="34" charset="0"/>
            </a:endParaRPr>
          </a:p>
          <a:p>
            <a:pPr marL="291636" indent="-291636">
              <a:buFont typeface="Arial"/>
              <a:buChar char="•"/>
            </a:pPr>
            <a:r>
              <a:rPr lang="en-US">
                <a:latin typeface="Arial"/>
                <a:ea typeface="Calibri"/>
                <a:cs typeface="Arial"/>
              </a:rPr>
              <a:t>Often, people use a specific conflict management approach more often than others, which may reflect their knowledge of the resolution options available and their conflict competence skills. </a:t>
            </a:r>
            <a:endParaRPr lang="en-CA">
              <a:latin typeface="Arial"/>
              <a:ea typeface="Calibri"/>
              <a:cs typeface="Arial"/>
            </a:endParaRPr>
          </a:p>
          <a:p>
            <a:r>
              <a:rPr lang="en-US">
                <a:latin typeface="Arial"/>
                <a:ea typeface="Calibri"/>
                <a:cs typeface="Arial"/>
              </a:rPr>
              <a:t> </a:t>
            </a:r>
            <a:endParaRPr lang="en-CA">
              <a:latin typeface="Arial"/>
              <a:ea typeface="Calibri"/>
              <a:cs typeface="Arial"/>
            </a:endParaRPr>
          </a:p>
          <a:p>
            <a:pPr marL="291636" indent="-291636">
              <a:buFont typeface="Arial"/>
              <a:buChar char="•"/>
            </a:pPr>
            <a:r>
              <a:rPr lang="en-US">
                <a:latin typeface="Arial"/>
                <a:ea typeface="Calibri"/>
                <a:cs typeface="Arial"/>
              </a:rPr>
              <a:t>An informed decision can be made on the best approach by understanding each option and weighing the possible advantages and disadvantages of each.  Also, understanding that each approach, or combination of approaches, is likely to lead to a different outcome.  An early, local and informal approach should first always be considered. Whatever approach, or approaches, are utilized, it is important the course of action aligns with the situation and intended outcome. CCMS can help you determine which approach is the best approach and how to use the processes available to manage workplace conflicts and complaints.  </a:t>
            </a:r>
            <a:endParaRPr lang="en-CA">
              <a:latin typeface="Arial"/>
              <a:ea typeface="Calibri"/>
              <a:cs typeface="Arial"/>
            </a:endParaRPr>
          </a:p>
          <a:p>
            <a:pPr fontAlgn="t"/>
            <a:endParaRPr lang="en-CA">
              <a:latin typeface="Arial" panose="020B0604020202020204" pitchFamily="34" charset="0"/>
              <a:cs typeface="Arial" panose="020B0604020202020204" pitchFamily="34" charset="0"/>
            </a:endParaRPr>
          </a:p>
          <a:p>
            <a:pPr marL="291636" indent="-291636" fontAlgn="t">
              <a:buFont typeface="Arial"/>
              <a:buChar char="•"/>
            </a:pPr>
            <a:r>
              <a:rPr lang="en-CA">
                <a:latin typeface="Arial"/>
                <a:cs typeface="Arial"/>
              </a:rPr>
              <a:t>All options are valid and effective depending on the context, and the alignment of desired outcomes with achievable outcomes: this is key to assessing which approach is the best approach.</a:t>
            </a:r>
          </a:p>
          <a:p>
            <a:pPr fontAlgn="t"/>
            <a:endParaRPr lang="en-CA">
              <a:latin typeface="Arial" panose="020B0604020202020204" pitchFamily="34" charset="0"/>
              <a:cs typeface="Arial" panose="020B0604020202020204" pitchFamily="34" charset="0"/>
            </a:endParaRPr>
          </a:p>
          <a:p>
            <a:pPr marL="178222" indent="-178222" fontAlgn="t">
              <a:buFont typeface="Arial" panose="020B0604020202020204" pitchFamily="34" charset="0"/>
              <a:buChar char="•"/>
            </a:pPr>
            <a:r>
              <a:rPr lang="en-CA" b="1">
                <a:latin typeface="Arial"/>
                <a:cs typeface="Arial"/>
              </a:rPr>
              <a:t>Power: </a:t>
            </a:r>
            <a:r>
              <a:rPr lang="en-CA">
                <a:latin typeface="Arial"/>
                <a:cs typeface="Arial"/>
              </a:rPr>
              <a:t>a decision maker determines how a situation is resolved, common in hierarchical organizations – this can include the use of Administrative and Disciplinary measures available to them.</a:t>
            </a:r>
            <a:br>
              <a:rPr lang="en-CA">
                <a:latin typeface="Arial" panose="020B0604020202020204" pitchFamily="34" charset="0"/>
                <a:cs typeface="Arial" panose="020B0604020202020204" pitchFamily="34" charset="0"/>
              </a:rPr>
            </a:br>
            <a:endParaRPr lang="en-CA">
              <a:latin typeface="Arial" panose="020B0604020202020204" pitchFamily="34" charset="0"/>
              <a:cs typeface="Arial" panose="020B0604020202020204" pitchFamily="34" charset="0"/>
            </a:endParaRPr>
          </a:p>
          <a:p>
            <a:pPr marL="178222" indent="-178222" fontAlgn="t">
              <a:buFont typeface="Arial" panose="020B0604020202020204" pitchFamily="34" charset="0"/>
              <a:buChar char="•"/>
            </a:pPr>
            <a:r>
              <a:rPr lang="en-CA" b="1">
                <a:latin typeface="Arial"/>
                <a:cs typeface="Arial"/>
              </a:rPr>
              <a:t>Rights based approaches: </a:t>
            </a:r>
            <a:r>
              <a:rPr lang="en-CA">
                <a:latin typeface="Arial"/>
                <a:cs typeface="Arial"/>
              </a:rPr>
              <a:t>uses formal doctrine or procedure to manage conflict, decisions are based on relevant policies, directives and findings in investigations, focuses on settling the issue, outcomes are determined by a third party.</a:t>
            </a:r>
          </a:p>
          <a:p>
            <a:pPr fontAlgn="t"/>
            <a:endParaRPr lang="en-CA">
              <a:latin typeface="Arial" panose="020B0604020202020204" pitchFamily="34" charset="0"/>
              <a:cs typeface="Arial" panose="020B0604020202020204" pitchFamily="34" charset="0"/>
            </a:endParaRPr>
          </a:p>
          <a:p>
            <a:pPr marL="178222" indent="-178222" fontAlgn="t">
              <a:buFont typeface="Arial" panose="020B0604020202020204" pitchFamily="34" charset="0"/>
              <a:buChar char="•"/>
            </a:pPr>
            <a:r>
              <a:rPr lang="en-CA" b="1">
                <a:latin typeface="Arial"/>
                <a:cs typeface="Arial"/>
              </a:rPr>
              <a:t>Avoidance:</a:t>
            </a:r>
            <a:r>
              <a:rPr lang="en-CA">
                <a:latin typeface="Arial"/>
                <a:cs typeface="Arial"/>
              </a:rPr>
              <a:t> not addressing issues, problematic when the relationship and the issues are of importance or someone is being negatively impacted by the conflict.</a:t>
            </a:r>
          </a:p>
          <a:p>
            <a:pPr marL="644841" lvl="1" indent="-178222" fontAlgn="t">
              <a:buFont typeface="Arial" panose="020B0604020202020204" pitchFamily="34" charset="0"/>
              <a:buChar char="•"/>
            </a:pPr>
            <a:r>
              <a:rPr lang="en-CA">
                <a:latin typeface="Arial"/>
                <a:cs typeface="Arial"/>
              </a:rPr>
              <a:t>Avoidance of a conflict may be appropriate if the conflict is low level and there are other more pressing circumstances (e.g., live fire is not a time to discuss interpersonal matters, but conflict isn’t avoided long term). </a:t>
            </a:r>
            <a:br>
              <a:rPr lang="en-CA">
                <a:latin typeface="Arial"/>
                <a:cs typeface="Arial"/>
              </a:rPr>
            </a:br>
            <a:endParaRPr lang="en-CA">
              <a:latin typeface="Arial" panose="020B0604020202020204" pitchFamily="34" charset="0"/>
              <a:cs typeface="Arial" panose="020B0604020202020204" pitchFamily="34" charset="0"/>
            </a:endParaRPr>
          </a:p>
          <a:p>
            <a:pPr marL="178222" indent="-178222" fontAlgn="t">
              <a:buFont typeface="Arial" panose="020B0604020202020204" pitchFamily="34" charset="0"/>
              <a:buChar char="•"/>
            </a:pPr>
            <a:r>
              <a:rPr lang="en-CA" b="1">
                <a:latin typeface="Arial"/>
                <a:cs typeface="Arial"/>
              </a:rPr>
              <a:t>Interest based approaches:</a:t>
            </a:r>
            <a:r>
              <a:rPr lang="en-CA">
                <a:latin typeface="Arial"/>
                <a:cs typeface="Arial"/>
              </a:rPr>
              <a:t> focus on what’s important to people in conflict, the outcomes are driven by these interests and are determined by the people in conflict.  Interest based approaches are often implemented through ADR: an informal alternative to power and formal procedures. </a:t>
            </a:r>
          </a:p>
          <a:p>
            <a:pPr marL="644841" lvl="1" indent="-178222" fontAlgn="t">
              <a:buFont typeface="Arial" panose="020B0604020202020204" pitchFamily="34" charset="0"/>
              <a:buChar char="•"/>
            </a:pPr>
            <a:r>
              <a:rPr lang="en-CA">
                <a:latin typeface="Arial"/>
                <a:cs typeface="Arial"/>
              </a:rPr>
              <a:t>ADR is not always appropriate, such as in criminal matters, power imbalance, etc., and should always be voluntary.</a:t>
            </a:r>
          </a:p>
          <a:p>
            <a:pPr lvl="1" fontAlgn="t"/>
            <a:endParaRPr lang="en-CA" b="1">
              <a:latin typeface="Arial"/>
              <a:cs typeface="Arial"/>
            </a:endParaRPr>
          </a:p>
          <a:p>
            <a:pPr fontAlgn="t"/>
            <a:endParaRPr lang="en-CA">
              <a:latin typeface="Arial" panose="020B0604020202020204" pitchFamily="34" charset="0"/>
              <a:cs typeface="Arial" panose="020B0604020202020204" pitchFamily="34" charset="0"/>
            </a:endParaRPr>
          </a:p>
          <a:p>
            <a:r>
              <a:rPr lang="en-CA">
                <a:latin typeface="Arial"/>
                <a:cs typeface="Arial"/>
              </a:rPr>
              <a:t>The System is flexible. You can move between approaches. For example, a leader who uses a power based approach to decide how to manage a conflict situation because of the need for a quick decision can always follow up with an interest based approach when there is more time, towards understanding the impact of the decision and to try to find ways to meet the needs of the affected people. Or, if you file a Harassment Complaint you can still try use ADR services in an attempt to manage the situation while protecting your right to recourse. </a:t>
            </a:r>
          </a:p>
          <a:p>
            <a:endParaRPr lang="en-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8449E1EB-23A6-459D-A035-FE302F993598}" type="slidenum">
              <a:rPr lang="en-CA" smtClean="0"/>
              <a:t>12</a:t>
            </a:fld>
            <a:endParaRPr lang="en-CA"/>
          </a:p>
        </p:txBody>
      </p:sp>
    </p:spTree>
    <p:extLst>
      <p:ext uri="{BB962C8B-B14F-4D97-AF65-F5344CB8AC3E}">
        <p14:creationId xmlns:p14="http://schemas.microsoft.com/office/powerpoint/2010/main" val="4626805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solidFill>
                  <a:srgbClr val="444444"/>
                </a:solidFill>
                <a:highlight>
                  <a:srgbClr val="F5F5F5"/>
                </a:highlight>
              </a:rPr>
              <a:t>KEY MESSAGES:</a:t>
            </a:r>
            <a:endParaRPr lang="en-CA" b="1"/>
          </a:p>
          <a:p>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rPr>
              <a:t>ADR Consultation: Specialized discussion with a Conflict Management Practitioner for the purposes of exploring the clients' concern in detail and supporting the client in determining which Interest-Based approach is best to pursue (conflict coaching, facilitation, mediation, multi-party processes).</a:t>
            </a:r>
            <a:endParaRPr lang="en-US" b="0" i="0">
              <a:solidFill>
                <a:srgbClr val="444444"/>
              </a:solidFill>
              <a:effectLst/>
              <a:highlight>
                <a:srgbClr val="F5F5F5"/>
              </a:highlight>
              <a:ea typeface="Calibri"/>
              <a:cs typeface="Calibri"/>
            </a:endParaRPr>
          </a:p>
          <a:p>
            <a:pPr algn="l"/>
            <a:endParaRPr lang="en-US" b="0" i="0">
              <a:solidFill>
                <a:srgbClr val="444444"/>
              </a:solidFill>
              <a:effectLst/>
              <a:highlight>
                <a:srgbClr val="F5F5F5"/>
              </a:highlight>
            </a:endParaRPr>
          </a:p>
          <a:p>
            <a:pPr marL="174982" indent="-174982">
              <a:buFont typeface="Arial"/>
              <a:buChar char="•"/>
            </a:pPr>
            <a:r>
              <a:rPr lang="en-US">
                <a:solidFill>
                  <a:srgbClr val="444444"/>
                </a:solidFill>
                <a:highlight>
                  <a:srgbClr val="F5F5F5"/>
                </a:highlight>
              </a:rPr>
              <a:t>Self-determination: The fundamental principle of mediation. It requires that the mediation process rely up on the ability of the parties to reach a voluntary agreement. Further, any party may withdraw from mediation at any time. </a:t>
            </a:r>
            <a:endParaRPr lang="en-US">
              <a:solidFill>
                <a:srgbClr val="444444"/>
              </a:solidFill>
              <a:highlight>
                <a:srgbClr val="F5F5F5"/>
              </a:highlight>
              <a:ea typeface="Calibri" panose="020F0502020204030204"/>
              <a:cs typeface="Calibri" panose="020F0502020204030204"/>
            </a:endParaRPr>
          </a:p>
          <a:p>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ea typeface="Calibri" panose="020F0502020204030204"/>
                <a:cs typeface="Calibri" panose="020F0502020204030204"/>
              </a:rPr>
              <a:t>Impartiality: The concept of mediator impartiality is central to the mediation process. A mediator shall mediate only those matters in which they can remain unbiased to the substantive matters being discussed/negotiated.</a:t>
            </a:r>
          </a:p>
          <a:p>
            <a:pPr marL="174982" indent="-174982">
              <a:buFont typeface="Arial"/>
              <a:buChar char="•"/>
            </a:pPr>
            <a:endParaRPr lang="en-US">
              <a:solidFill>
                <a:srgbClr val="444444"/>
              </a:solidFill>
              <a:highlight>
                <a:srgbClr val="F5F5F5"/>
              </a:highlight>
              <a:ea typeface="Calibri" panose="020F0502020204030204"/>
              <a:cs typeface="Calibri" panose="020F0502020204030204"/>
            </a:endParaRPr>
          </a:p>
          <a:p>
            <a:pPr marL="174982" indent="-174982">
              <a:buFont typeface="Arial"/>
              <a:buChar char="•"/>
            </a:pPr>
            <a:r>
              <a:rPr lang="en-US">
                <a:solidFill>
                  <a:srgbClr val="444444"/>
                </a:solidFill>
                <a:highlight>
                  <a:srgbClr val="F5F5F5"/>
                </a:highlight>
              </a:rPr>
              <a:t>Early, Local, Informal: ADR methods assist with finding resolution at the lowest level with the correct individuals involved. </a:t>
            </a:r>
            <a:endParaRPr lang="en-US" b="0" i="0">
              <a:solidFill>
                <a:srgbClr val="444444"/>
              </a:solidFill>
              <a:effectLst/>
              <a:highlight>
                <a:srgbClr val="F5F5F5"/>
              </a:highlight>
              <a:ea typeface="Calibri"/>
              <a:cs typeface="Calibri"/>
            </a:endParaRPr>
          </a:p>
          <a:p>
            <a:endParaRPr lang="en-US">
              <a:solidFill>
                <a:srgbClr val="444444"/>
              </a:solidFill>
              <a:highlight>
                <a:srgbClr val="F5F5F5"/>
              </a:highlight>
            </a:endParaRPr>
          </a:p>
          <a:p>
            <a:pPr marL="174982" indent="-174982">
              <a:buFont typeface="Arial"/>
              <a:buChar char="•"/>
            </a:pPr>
            <a:r>
              <a:rPr lang="en-US">
                <a:solidFill>
                  <a:srgbClr val="444444"/>
                </a:solidFill>
                <a:highlight>
                  <a:srgbClr val="F5F5F5"/>
                </a:highlight>
              </a:rPr>
              <a:t>Trauma-Informed: This means we are understanding, anticipating, and responding to issues, expectations, and special needs that are often present in survivors of trauma. This includes reducing the risk of re-traumatization. </a:t>
            </a:r>
            <a:endParaRPr lang="en-US">
              <a:solidFill>
                <a:srgbClr val="444444"/>
              </a:solidFill>
              <a:highlight>
                <a:srgbClr val="F5F5F5"/>
              </a:highlight>
              <a:ea typeface="Calibri"/>
              <a:cs typeface="Calibri"/>
            </a:endParaRPr>
          </a:p>
          <a:p>
            <a:pPr marL="174982" indent="-174982">
              <a:buFont typeface="Arial"/>
              <a:buChar char="•"/>
            </a:pPr>
            <a:endParaRPr lang="en-US">
              <a:solidFill>
                <a:srgbClr val="444444"/>
              </a:solidFill>
              <a:highlight>
                <a:srgbClr val="F5F5F5"/>
              </a:highlight>
              <a:ea typeface="Calibri"/>
              <a:cs typeface="Calibri"/>
            </a:endParaRPr>
          </a:p>
          <a:p>
            <a:pPr marL="174982" indent="-174982">
              <a:buFont typeface="Arial"/>
              <a:buChar char="•"/>
            </a:pPr>
            <a:r>
              <a:rPr lang="en-US">
                <a:solidFill>
                  <a:srgbClr val="444444"/>
                </a:solidFill>
                <a:highlight>
                  <a:srgbClr val="F5F5F5"/>
                </a:highlight>
              </a:rPr>
              <a:t>Intersectional Lens: Respect to the fact that in conflict there are systemic factors that frame and shape how individuals may experience conflicts and complaints. S</a:t>
            </a:r>
            <a:r>
              <a:rPr lang="en-CA" err="1">
                <a:solidFill>
                  <a:srgbClr val="444444"/>
                </a:solidFill>
                <a:highlight>
                  <a:srgbClr val="F5F5F5"/>
                </a:highlight>
              </a:rPr>
              <a:t>ources</a:t>
            </a:r>
            <a:r>
              <a:rPr lang="en-CA">
                <a:solidFill>
                  <a:srgbClr val="444444"/>
                </a:solidFill>
                <a:highlight>
                  <a:srgbClr val="F5F5F5"/>
                </a:highlight>
              </a:rPr>
              <a:t> of systemic conflict that can play into individuals experiences include: Racism, Sexism, Ableism, Xenophobia, Religion, Homophobia / 2SLGBTQI+ rescind of rights, Politics, etc. Also, individually held biases, stereotypes we hold of others, and values can not only lead to conflict, but impact resolution methods.</a:t>
            </a:r>
            <a:endParaRPr lang="en-US">
              <a:solidFill>
                <a:srgbClr val="444444"/>
              </a:solidFill>
              <a:highlight>
                <a:srgbClr val="F5F5F5"/>
              </a:highlight>
              <a:ea typeface="Calibri" panose="020F0502020204030204"/>
              <a:cs typeface="Calibri" panose="020F0502020204030204"/>
            </a:endParaRPr>
          </a:p>
          <a:p>
            <a:endParaRPr lang="en-CA">
              <a:solidFill>
                <a:srgbClr val="444444"/>
              </a:solidFill>
              <a:highlight>
                <a:srgbClr val="F5F5F5"/>
              </a:highlight>
            </a:endParaRPr>
          </a:p>
          <a:p>
            <a:pPr marL="174982" indent="-174982">
              <a:buFont typeface="Arial,Sans-Serif"/>
              <a:buChar char="•"/>
            </a:pPr>
            <a:r>
              <a:rPr lang="en-US">
                <a:solidFill>
                  <a:srgbClr val="444444"/>
                </a:solidFill>
                <a:highlight>
                  <a:srgbClr val="F5F5F5"/>
                </a:highlight>
              </a:rPr>
              <a:t>Safety: We have a duty if there are any safety concerns with individuals involved to notify the appropriate authorities, this includes imminent threat to themselves, imminent threat to another person, imminent threat to </a:t>
            </a:r>
            <a:r>
              <a:rPr lang="en-US" err="1">
                <a:solidFill>
                  <a:srgbClr val="444444"/>
                </a:solidFill>
                <a:highlight>
                  <a:srgbClr val="F5F5F5"/>
                </a:highlight>
              </a:rPr>
              <a:t>Defence</a:t>
            </a:r>
            <a:r>
              <a:rPr lang="en-US">
                <a:solidFill>
                  <a:srgbClr val="444444"/>
                </a:solidFill>
                <a:highlight>
                  <a:srgbClr val="F5F5F5"/>
                </a:highlight>
              </a:rPr>
              <a:t> Property, a Criminal Code of Canada Offence has been committed or a significant Code of Service Discipline offence has occurred. As Duty to Report for sexual misconduct has been or will be rescinded, the CCMS Staff will discuss what options the Affected Person have available to them to work through their conflict or complaint.</a:t>
            </a:r>
            <a:endParaRPr lang="en-CA">
              <a:solidFill>
                <a:srgbClr val="444444"/>
              </a:solidFill>
              <a:highlight>
                <a:srgbClr val="F5F5F5"/>
              </a:highlight>
            </a:endParaRPr>
          </a:p>
          <a:p>
            <a:endParaRPr lang="en-US" b="0" i="0">
              <a:solidFill>
                <a:srgbClr val="444444"/>
              </a:solidFill>
              <a:effectLst/>
              <a:highlight>
                <a:srgbClr val="F5F5F5"/>
              </a:highlight>
              <a:ea typeface="Calibri" panose="020F0502020204030204"/>
              <a:cs typeface="Calibri" panose="020F0502020204030204"/>
            </a:endParaRPr>
          </a:p>
          <a:p>
            <a:pPr marL="174982" indent="-174982">
              <a:buFont typeface="Arial,Sans-Serif"/>
              <a:buChar char="•"/>
            </a:pPr>
            <a:r>
              <a:rPr lang="en-US">
                <a:solidFill>
                  <a:srgbClr val="444444"/>
                </a:solidFill>
                <a:highlight>
                  <a:srgbClr val="F5F5F5"/>
                </a:highlight>
              </a:rPr>
              <a:t>Confidentiality &amp; Privacy: All discussion and dialogue are between parties while in mediation or other ADR process, with confidentiality being an expectation which all parties agree to prior to any sessions being held.  The principle of </a:t>
            </a:r>
            <a:r>
              <a:rPr lang="en-US" u="sng">
                <a:solidFill>
                  <a:srgbClr val="444444"/>
                </a:solidFill>
                <a:highlight>
                  <a:srgbClr val="F5F5F5"/>
                </a:highlight>
              </a:rPr>
              <a:t>privacy </a:t>
            </a:r>
            <a:r>
              <a:rPr lang="en-US">
                <a:solidFill>
                  <a:srgbClr val="444444"/>
                </a:solidFill>
                <a:highlight>
                  <a:srgbClr val="F5F5F5"/>
                </a:highlight>
              </a:rPr>
              <a:t>is central to conflict and complaint management at </a:t>
            </a:r>
            <a:r>
              <a:rPr lang="en-US" u="sng">
                <a:solidFill>
                  <a:srgbClr val="444444"/>
                </a:solidFill>
                <a:highlight>
                  <a:srgbClr val="F5F5F5"/>
                </a:highlight>
              </a:rPr>
              <a:t>CSS </a:t>
            </a:r>
            <a:r>
              <a:rPr lang="en-US">
                <a:solidFill>
                  <a:srgbClr val="444444"/>
                </a:solidFill>
                <a:highlight>
                  <a:srgbClr val="F5F5F5"/>
                </a:highlight>
              </a:rPr>
              <a:t>however, it is also not guaranteed nor absolute. CMPs shall conduct consultations IAW </a:t>
            </a:r>
            <a:r>
              <a:rPr lang="en-US" i="1">
                <a:solidFill>
                  <a:srgbClr val="444444"/>
                </a:solidFill>
                <a:highlight>
                  <a:srgbClr val="F5F5F5"/>
                </a:highlight>
              </a:rPr>
              <a:t>Access to Information Act (ATIA)</a:t>
            </a:r>
            <a:r>
              <a:rPr lang="en-US">
                <a:solidFill>
                  <a:srgbClr val="444444"/>
                </a:solidFill>
                <a:highlight>
                  <a:srgbClr val="F5F5F5"/>
                </a:highlight>
              </a:rPr>
              <a:t>, the </a:t>
            </a:r>
            <a:r>
              <a:rPr lang="en-US" i="1">
                <a:solidFill>
                  <a:srgbClr val="444444"/>
                </a:solidFill>
                <a:highlight>
                  <a:srgbClr val="F5F5F5"/>
                </a:highlight>
              </a:rPr>
              <a:t>Privacy Act (PA)</a:t>
            </a:r>
            <a:r>
              <a:rPr lang="en-US">
                <a:solidFill>
                  <a:srgbClr val="444444"/>
                </a:solidFill>
                <a:highlight>
                  <a:srgbClr val="F5F5F5"/>
                </a:highlight>
              </a:rPr>
              <a:t> and the </a:t>
            </a:r>
            <a:r>
              <a:rPr lang="en-US" i="1">
                <a:solidFill>
                  <a:srgbClr val="444444"/>
                </a:solidFill>
                <a:highlight>
                  <a:srgbClr val="F5F5F5"/>
                </a:highlight>
              </a:rPr>
              <a:t>Queens Regulations and Orders (QR&amp;O)</a:t>
            </a:r>
            <a:r>
              <a:rPr lang="en-US" i="1" strike="sngStrike">
                <a:solidFill>
                  <a:srgbClr val="444444"/>
                </a:solidFill>
                <a:highlight>
                  <a:srgbClr val="F5F5F5"/>
                </a:highlight>
              </a:rPr>
              <a:t> (such as the Duty to Report)</a:t>
            </a:r>
            <a:r>
              <a:rPr lang="en-US" strike="sngStrike">
                <a:solidFill>
                  <a:srgbClr val="444444"/>
                </a:solidFill>
                <a:highlight>
                  <a:srgbClr val="F5F5F5"/>
                </a:highlight>
              </a:rPr>
              <a:t>.</a:t>
            </a:r>
            <a:endParaRPr lang="en-US">
              <a:solidFill>
                <a:srgbClr val="444444"/>
              </a:solidFill>
              <a:highlight>
                <a:srgbClr val="F5F5F5"/>
              </a:highlight>
            </a:endParaRPr>
          </a:p>
          <a:p>
            <a:pPr marL="174982" indent="-174982">
              <a:buFont typeface="Arial"/>
              <a:buChar char="•"/>
            </a:pPr>
            <a:endParaRPr lang="en-US">
              <a:solidFill>
                <a:srgbClr val="444444"/>
              </a:solidFill>
              <a:highlight>
                <a:srgbClr val="F5F5F5"/>
              </a:highlight>
              <a:ea typeface="Calibri" panose="020F0502020204030204"/>
              <a:cs typeface="Calibri" panose="020F0502020204030204"/>
            </a:endParaRPr>
          </a:p>
          <a:p>
            <a:pPr marL="291636" indent="-291636">
              <a:buFont typeface="Arial"/>
              <a:buChar char="•"/>
            </a:pPr>
            <a:endParaRPr lang="en-US" b="0" i="0">
              <a:solidFill>
                <a:srgbClr val="444444"/>
              </a:solidFill>
              <a:effectLst/>
              <a:highlight>
                <a:srgbClr val="F5F5F5"/>
              </a:highlight>
              <a:ea typeface="Calibri"/>
              <a:cs typeface="Calibri"/>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13</a:t>
            </a:fld>
            <a:endParaRPr lang="en-CA"/>
          </a:p>
        </p:txBody>
      </p:sp>
    </p:spTree>
    <p:extLst>
      <p:ext uri="{BB962C8B-B14F-4D97-AF65-F5344CB8AC3E}">
        <p14:creationId xmlns:p14="http://schemas.microsoft.com/office/powerpoint/2010/main" val="3522168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2475" y="1184275"/>
            <a:ext cx="5688013" cy="3198813"/>
          </a:xfrm>
        </p:spPr>
      </p:sp>
      <p:sp>
        <p:nvSpPr>
          <p:cNvPr id="3" name="Notes Placeholder 2"/>
          <p:cNvSpPr>
            <a:spLocks noGrp="1"/>
          </p:cNvSpPr>
          <p:nvPr>
            <p:ph type="body" idx="1"/>
          </p:nvPr>
        </p:nvSpPr>
        <p:spPr/>
        <p:txBody>
          <a:bodyPr/>
          <a:lstStyle/>
          <a:p>
            <a:r>
              <a:rPr lang="en-CA" b="1"/>
              <a:t>KEY MESSAGES:</a:t>
            </a:r>
            <a:endParaRPr lang="en-US">
              <a:latin typeface="Arial"/>
              <a:cs typeface="Arial"/>
            </a:endParaRPr>
          </a:p>
          <a:p>
            <a:endParaRPr lang="en-CA">
              <a:latin typeface="Arial"/>
              <a:cs typeface="Arial"/>
            </a:endParaRPr>
          </a:p>
          <a:p>
            <a:r>
              <a:rPr lang="en-CA">
                <a:latin typeface="Arial"/>
                <a:cs typeface="Arial"/>
              </a:rPr>
              <a:t>ADR</a:t>
            </a:r>
            <a:r>
              <a:rPr lang="en-CA" baseline="0">
                <a:latin typeface="Arial"/>
                <a:cs typeface="Arial"/>
              </a:rPr>
              <a:t> is available to all members of the Defence Team</a:t>
            </a:r>
            <a:endParaRPr lang="en-US">
              <a:latin typeface="Arial"/>
              <a:cs typeface="Arial"/>
            </a:endParaRPr>
          </a:p>
          <a:p>
            <a:endParaRPr lang="en-CA" baseline="0">
              <a:latin typeface="Arial" panose="020B0604020202020204" pitchFamily="34" charset="0"/>
              <a:cs typeface="Arial" panose="020B0604020202020204" pitchFamily="34" charset="0"/>
            </a:endParaRPr>
          </a:p>
          <a:p>
            <a:r>
              <a:rPr lang="en-CA" baseline="0">
                <a:latin typeface="Arial"/>
                <a:cs typeface="Arial"/>
              </a:rPr>
              <a:t>CAF members gain access to ADR through a referral from an Agent, civilians can access ADR directly or through their union representatives or LRO (grievance or harassment complaint)</a:t>
            </a:r>
          </a:p>
          <a:p>
            <a:endParaRPr lang="en-US" altLang="en-US">
              <a:latin typeface="Arial" panose="020B0604020202020204" pitchFamily="34" charset="0"/>
              <a:cs typeface="Arial" panose="020B0604020202020204" pitchFamily="34" charset="0"/>
            </a:endParaRPr>
          </a:p>
          <a:p>
            <a:r>
              <a:rPr lang="en-US" altLang="en-US">
                <a:latin typeface="Arial"/>
                <a:cs typeface="Arial"/>
              </a:rPr>
              <a:t>ADR is focused on strengthening the workplace relationships that support the operational readiness of the </a:t>
            </a:r>
            <a:r>
              <a:rPr lang="en-US" altLang="en-US" err="1">
                <a:latin typeface="Arial"/>
                <a:cs typeface="Arial"/>
              </a:rPr>
              <a:t>Defence</a:t>
            </a:r>
            <a:r>
              <a:rPr lang="en-US" altLang="en-US">
                <a:latin typeface="Arial"/>
                <a:cs typeface="Arial"/>
              </a:rPr>
              <a:t> Team</a:t>
            </a:r>
            <a:endParaRPr lang="en-CA" baseline="0">
              <a:latin typeface="Arial"/>
              <a:cs typeface="Arial"/>
            </a:endParaRPr>
          </a:p>
          <a:p>
            <a:endParaRPr lang="en-CA" baseline="0">
              <a:latin typeface="Arial" panose="020B0604020202020204" pitchFamily="34" charset="0"/>
              <a:cs typeface="Arial" panose="020B0604020202020204" pitchFamily="34" charset="0"/>
            </a:endParaRPr>
          </a:p>
          <a:p>
            <a:pPr defTabSz="950969">
              <a:defRPr/>
            </a:pPr>
            <a:r>
              <a:rPr lang="en-CA" baseline="0">
                <a:latin typeface="Arial"/>
                <a:cs typeface="Arial"/>
              </a:rPr>
              <a:t>ADR is a </a:t>
            </a:r>
            <a:r>
              <a:rPr lang="en-CA" altLang="en-US">
                <a:latin typeface="Arial"/>
                <a:cs typeface="Arial"/>
              </a:rPr>
              <a:t>cluster of problem-solving processes where parties use interest-based communication and collaboration to manage conflict.</a:t>
            </a:r>
          </a:p>
          <a:p>
            <a:endParaRPr lang="en-CA" baseline="0">
              <a:latin typeface="Arial" panose="020B0604020202020204" pitchFamily="34" charset="0"/>
              <a:cs typeface="Arial" panose="020B0604020202020204" pitchFamily="34" charset="0"/>
            </a:endParaRPr>
          </a:p>
          <a:p>
            <a:pPr defTabSz="950969">
              <a:defRPr/>
            </a:pPr>
            <a:r>
              <a:rPr lang="en-CA" altLang="en-US">
                <a:latin typeface="Arial"/>
                <a:cs typeface="Arial"/>
              </a:rPr>
              <a:t>In</a:t>
            </a:r>
            <a:r>
              <a:rPr lang="en-CA" altLang="en-US" baseline="0">
                <a:latin typeface="Arial"/>
                <a:cs typeface="Arial"/>
              </a:rPr>
              <a:t> ADR</a:t>
            </a:r>
            <a:r>
              <a:rPr lang="en-CA" altLang="en-US">
                <a:latin typeface="Arial"/>
                <a:cs typeface="Arial"/>
              </a:rPr>
              <a:t>,</a:t>
            </a:r>
            <a:r>
              <a:rPr lang="en-CA" altLang="en-US" baseline="0">
                <a:latin typeface="Arial"/>
                <a:cs typeface="Arial"/>
              </a:rPr>
              <a:t> people in conflict </a:t>
            </a:r>
            <a:r>
              <a:rPr lang="en-CA" altLang="en-US">
                <a:latin typeface="Arial"/>
                <a:cs typeface="Arial"/>
              </a:rPr>
              <a:t>drive the process and the outcomes. </a:t>
            </a:r>
          </a:p>
          <a:p>
            <a:pPr defTabSz="950969">
              <a:defRPr/>
            </a:pPr>
            <a:endParaRPr lang="en-CA" altLang="en-US">
              <a:latin typeface="Arial" panose="020B0604020202020204" pitchFamily="34" charset="0"/>
            </a:endParaRPr>
          </a:p>
          <a:p>
            <a:pPr defTabSz="950969">
              <a:defRPr/>
            </a:pPr>
            <a:r>
              <a:rPr lang="en-CA" altLang="en-US">
                <a:latin typeface="Arial"/>
                <a:cs typeface="Arial"/>
              </a:rPr>
              <a:t>ADR is a foundational piece of ELI. It lives at different levels in the organization or on three tiers: self help, leader assisted facilitation and referral to a</a:t>
            </a:r>
            <a:r>
              <a:rPr lang="en-CA" altLang="en-US" baseline="0">
                <a:latin typeface="Arial"/>
                <a:cs typeface="Arial"/>
              </a:rPr>
              <a:t> conflict management practitioner at the CCMS offices.</a:t>
            </a:r>
          </a:p>
          <a:p>
            <a:pPr defTabSz="950969">
              <a:defRPr/>
            </a:pPr>
            <a:endParaRPr lang="en-CA" altLang="en-US" baseline="0">
              <a:latin typeface="Arial" panose="020B0604020202020204" pitchFamily="34" charset="0"/>
            </a:endParaRPr>
          </a:p>
          <a:p>
            <a:r>
              <a:rPr lang="en-CA" altLang="en-US">
                <a:latin typeface="Arial"/>
                <a:cs typeface="Arial"/>
              </a:rPr>
              <a:t>ADR is not about getting a “pound of flesh” or having justice through retribution,</a:t>
            </a:r>
            <a:r>
              <a:rPr lang="en-CA" altLang="en-US" baseline="0">
                <a:latin typeface="Arial"/>
                <a:cs typeface="Arial"/>
              </a:rPr>
              <a:t> it </a:t>
            </a:r>
            <a:r>
              <a:rPr lang="en-CA" altLang="en-US">
                <a:latin typeface="Arial"/>
                <a:cs typeface="Arial"/>
              </a:rPr>
              <a:t>is about building on your understanding of the conflict situation,</a:t>
            </a:r>
            <a:r>
              <a:rPr lang="en-CA" altLang="en-US" baseline="0">
                <a:latin typeface="Arial"/>
                <a:cs typeface="Arial"/>
              </a:rPr>
              <a:t> in particular from the other person’s perspective, </a:t>
            </a:r>
            <a:r>
              <a:rPr lang="en-CA" altLang="en-US">
                <a:latin typeface="Arial"/>
                <a:cs typeface="Arial"/>
              </a:rPr>
              <a:t>and supporting you with skills and tools to address your conflicts </a:t>
            </a:r>
          </a:p>
          <a:p>
            <a:endParaRPr lang="en-CA" altLang="en-US">
              <a:latin typeface="Arial" panose="020B0604020202020204" pitchFamily="34" charset="0"/>
            </a:endParaRPr>
          </a:p>
          <a:p>
            <a:r>
              <a:rPr lang="en-CA" altLang="en-US">
                <a:latin typeface="Arial"/>
                <a:cs typeface="Arial"/>
              </a:rPr>
              <a:t>ADR is not about getting fixed … it’s about getting real! (being your best self in conflict)</a:t>
            </a:r>
          </a:p>
          <a:p>
            <a:endParaRPr lang="en-CA"/>
          </a:p>
        </p:txBody>
      </p:sp>
      <p:sp>
        <p:nvSpPr>
          <p:cNvPr id="4" name="Slide Number Placeholder 3"/>
          <p:cNvSpPr>
            <a:spLocks noGrp="1"/>
          </p:cNvSpPr>
          <p:nvPr>
            <p:ph type="sldNum" sz="quarter" idx="10"/>
          </p:nvPr>
        </p:nvSpPr>
        <p:spPr/>
        <p:txBody>
          <a:bodyPr/>
          <a:lstStyle/>
          <a:p>
            <a:fld id="{8449E1EB-23A6-459D-A035-FE302F993598}" type="slidenum">
              <a:rPr lang="en-CA" smtClean="0"/>
              <a:t>14</a:t>
            </a:fld>
            <a:endParaRPr lang="en-CA"/>
          </a:p>
        </p:txBody>
      </p:sp>
    </p:spTree>
    <p:extLst>
      <p:ext uri="{BB962C8B-B14F-4D97-AF65-F5344CB8AC3E}">
        <p14:creationId xmlns:p14="http://schemas.microsoft.com/office/powerpoint/2010/main" val="518479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a:latin typeface="Arial"/>
              <a:cs typeface="Arial"/>
            </a:endParaRPr>
          </a:p>
          <a:p>
            <a:endParaRPr lang="en-CA" altLang="en-US">
              <a:latin typeface="Arial"/>
              <a:cs typeface="Arial"/>
            </a:endParaRPr>
          </a:p>
          <a:p>
            <a:r>
              <a:rPr lang="en-CA" altLang="en-US">
                <a:latin typeface="Arial"/>
                <a:cs typeface="Arial"/>
              </a:rPr>
              <a:t>Not about getting a “pound of flesh” or having justice through retribution</a:t>
            </a:r>
            <a:endParaRPr lang="en-US">
              <a:latin typeface="Arial"/>
              <a:cs typeface="Arial"/>
            </a:endParaRPr>
          </a:p>
          <a:p>
            <a:endParaRPr lang="en-CA" altLang="en-US">
              <a:latin typeface="Arial" panose="020B0604020202020204" pitchFamily="34" charset="0"/>
            </a:endParaRPr>
          </a:p>
          <a:p>
            <a:r>
              <a:rPr lang="en-CA" altLang="en-US">
                <a:latin typeface="Arial"/>
                <a:cs typeface="Arial"/>
              </a:rPr>
              <a:t>In ADR, Justice is defined as Just Us</a:t>
            </a:r>
          </a:p>
          <a:p>
            <a:endParaRPr lang="en-CA" altLang="en-US">
              <a:latin typeface="Arial" panose="020B0604020202020204" pitchFamily="34" charset="0"/>
            </a:endParaRPr>
          </a:p>
          <a:p>
            <a:r>
              <a:rPr lang="en-CA" altLang="en-US">
                <a:latin typeface="Arial"/>
                <a:cs typeface="Arial"/>
              </a:rPr>
              <a:t>ADR is about building on your understanding and supporting you with skills and tools to address your conflicts </a:t>
            </a:r>
          </a:p>
          <a:p>
            <a:endParaRPr lang="en-CA" altLang="en-US">
              <a:latin typeface="Arial" panose="020B0604020202020204" pitchFamily="34" charset="0"/>
            </a:endParaRPr>
          </a:p>
          <a:p>
            <a:r>
              <a:rPr lang="en-CA" altLang="en-US">
                <a:latin typeface="Arial"/>
                <a:cs typeface="Arial"/>
              </a:rPr>
              <a:t>ADR is not about getting fixed … it’s about getting real! (being your best self in conflict)</a:t>
            </a:r>
          </a:p>
          <a:p>
            <a:endParaRPr lang="en-CA"/>
          </a:p>
        </p:txBody>
      </p:sp>
      <p:sp>
        <p:nvSpPr>
          <p:cNvPr id="4" name="Slide Number Placeholder 3"/>
          <p:cNvSpPr>
            <a:spLocks noGrp="1"/>
          </p:cNvSpPr>
          <p:nvPr>
            <p:ph type="sldNum" sz="quarter" idx="5"/>
          </p:nvPr>
        </p:nvSpPr>
        <p:spPr/>
        <p:txBody>
          <a:bodyPr/>
          <a:lstStyle/>
          <a:p>
            <a:fld id="{A15A9BF4-5035-4709-8081-38E764F635BB}" type="slidenum">
              <a:rPr lang="en-CA" smtClean="0"/>
              <a:t>15</a:t>
            </a:fld>
            <a:endParaRPr lang="en-CA"/>
          </a:p>
        </p:txBody>
      </p:sp>
    </p:spTree>
    <p:extLst>
      <p:ext uri="{BB962C8B-B14F-4D97-AF65-F5344CB8AC3E}">
        <p14:creationId xmlns:p14="http://schemas.microsoft.com/office/powerpoint/2010/main" val="4140962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solidFill>
                  <a:srgbClr val="444444"/>
                </a:solidFill>
                <a:highlight>
                  <a:srgbClr val="F5F5F5"/>
                </a:highlight>
              </a:rPr>
              <a:t>KEY MESSAGES:</a:t>
            </a:r>
            <a:endParaRPr lang="en-CA" b="1"/>
          </a:p>
          <a:p>
            <a:endParaRPr lang="en-US">
              <a:solidFill>
                <a:srgbClr val="444444"/>
              </a:solidFill>
              <a:highlight>
                <a:srgbClr val="F5F5F5"/>
              </a:highlight>
              <a:ea typeface="Calibri"/>
              <a:cs typeface="Calibri"/>
            </a:endParaRPr>
          </a:p>
          <a:p>
            <a:pPr marL="174982" indent="-174982">
              <a:buFont typeface="Arial"/>
              <a:buChar char="•"/>
            </a:pPr>
            <a:r>
              <a:rPr lang="en-US">
                <a:solidFill>
                  <a:srgbClr val="444444"/>
                </a:solidFill>
                <a:highlight>
                  <a:srgbClr val="F5F5F5"/>
                </a:highlight>
                <a:ea typeface="Calibri"/>
                <a:cs typeface="Calibri"/>
              </a:rPr>
              <a:t>RCE/CML (currently on hold)</a:t>
            </a:r>
            <a:br>
              <a:rPr lang="en-US">
                <a:highlight>
                  <a:srgbClr val="F5F5F5"/>
                </a:highlight>
                <a:ea typeface="Calibri"/>
                <a:cs typeface="+mn-lt"/>
              </a:rPr>
            </a:br>
            <a:endParaRPr lang="en-US" b="0" i="0">
              <a:solidFill>
                <a:srgbClr val="444444"/>
              </a:solidFill>
              <a:effectLst/>
              <a:highlight>
                <a:srgbClr val="F5F5F5"/>
              </a:highlight>
              <a:ea typeface="Calibri"/>
              <a:cs typeface="Calibri"/>
            </a:endParaRPr>
          </a:p>
          <a:p>
            <a:pPr marL="174982" indent="-174982">
              <a:buFont typeface="Arial"/>
              <a:buChar char="•"/>
            </a:pPr>
            <a:r>
              <a:rPr lang="en-US">
                <a:solidFill>
                  <a:srgbClr val="444444"/>
                </a:solidFill>
                <a:highlight>
                  <a:srgbClr val="F5F5F5"/>
                </a:highlight>
                <a:ea typeface="Calibri"/>
                <a:cs typeface="Calibri"/>
              </a:rPr>
              <a:t>Integrated training led by MWO Promoter/Trainers - notionally CCMS Presentations to BMQ/BMOQ and formalized ADR Training to PLQ.  </a:t>
            </a:r>
            <a:br>
              <a:rPr lang="en-US">
                <a:highlight>
                  <a:srgbClr val="F5F5F5"/>
                </a:highlight>
                <a:ea typeface="Calibri"/>
                <a:cs typeface="+mn-lt"/>
              </a:rPr>
            </a:br>
            <a:r>
              <a:rPr lang="en-US">
                <a:solidFill>
                  <a:srgbClr val="444444"/>
                </a:solidFill>
                <a:highlight>
                  <a:srgbClr val="F5F5F5"/>
                </a:highlight>
                <a:ea typeface="Calibri"/>
                <a:cs typeface="Calibri"/>
              </a:rPr>
              <a:t>Specific CCMS locations also deliver CCMS presentations to the Senior Leadership Program, and ADR Training to specific trade/classification courses such as Naval Warfare Officers and RCAF Logistics Officer courses.</a:t>
            </a:r>
            <a:br>
              <a:rPr lang="en-US">
                <a:highlight>
                  <a:srgbClr val="F5F5F5"/>
                </a:highlight>
                <a:ea typeface="Calibri"/>
                <a:cs typeface="+mn-lt"/>
              </a:rPr>
            </a:br>
            <a:endParaRPr lang="en-US" b="0" i="0">
              <a:solidFill>
                <a:srgbClr val="444444"/>
              </a:solidFill>
              <a:effectLst/>
              <a:highlight>
                <a:srgbClr val="F5F5F5"/>
              </a:highlight>
              <a:ea typeface="Calibri"/>
              <a:cs typeface="Calibri"/>
            </a:endParaRPr>
          </a:p>
          <a:p>
            <a:pPr marL="174982" indent="-174982">
              <a:buFont typeface="Arial"/>
              <a:buChar char="•"/>
            </a:pPr>
            <a:r>
              <a:rPr lang="en-US">
                <a:solidFill>
                  <a:srgbClr val="444444"/>
                </a:solidFill>
                <a:highlight>
                  <a:srgbClr val="F5F5F5"/>
                </a:highlight>
                <a:ea typeface="Calibri"/>
                <a:cs typeface="Calibri"/>
              </a:rPr>
              <a:t>CCMS is regularly conducting outreach to raise awareness about effective and proactive conflict and complaint management. </a:t>
            </a:r>
          </a:p>
          <a:p>
            <a:endParaRPr lang="en-US">
              <a:solidFill>
                <a:srgbClr val="444444"/>
              </a:solidFill>
              <a:highlight>
                <a:srgbClr val="F5F5F5"/>
              </a:highlight>
              <a:ea typeface="Calibri"/>
              <a:cs typeface="Calibri"/>
            </a:endParaRPr>
          </a:p>
          <a:p>
            <a:pPr marL="174982" indent="-174982">
              <a:buFont typeface="Arial"/>
              <a:buChar char="•"/>
            </a:pPr>
            <a:endParaRPr lang="en-US">
              <a:solidFill>
                <a:srgbClr val="444444"/>
              </a:solidFill>
              <a:highlight>
                <a:srgbClr val="F5F5F5"/>
              </a:highlight>
              <a:ea typeface="Calibri"/>
              <a:cs typeface="Calibri"/>
            </a:endParaRPr>
          </a:p>
          <a:p>
            <a:pPr marL="291636" indent="-291636">
              <a:buFont typeface="Arial"/>
              <a:buChar char="•"/>
            </a:pPr>
            <a:endParaRPr lang="en-US">
              <a:solidFill>
                <a:srgbClr val="444444"/>
              </a:solidFill>
              <a:highlight>
                <a:srgbClr val="F5F5F5"/>
              </a:highlight>
              <a:ea typeface="Calibri"/>
              <a:cs typeface="Calibri"/>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16</a:t>
            </a:fld>
            <a:endParaRPr lang="en-CA"/>
          </a:p>
        </p:txBody>
      </p:sp>
    </p:spTree>
    <p:extLst>
      <p:ext uri="{BB962C8B-B14F-4D97-AF65-F5344CB8AC3E}">
        <p14:creationId xmlns:p14="http://schemas.microsoft.com/office/powerpoint/2010/main" val="20388791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b="1"/>
              <a:t>KEY MESSAGES:</a:t>
            </a:r>
            <a:endParaRPr lang="en-US" b="1"/>
          </a:p>
          <a:p>
            <a:pPr marL="174982" indent="-174982">
              <a:buFont typeface="Arial"/>
              <a:buChar char="•"/>
              <a:defRPr/>
            </a:pPr>
            <a:endParaRPr lang="en-CA">
              <a:latin typeface="Arial"/>
              <a:cs typeface="Arial"/>
            </a:endParaRPr>
          </a:p>
          <a:p>
            <a:pPr marL="237846" indent="-237846" defTabSz="933237">
              <a:buFont typeface="Arial"/>
              <a:buChar char="•"/>
              <a:defRPr/>
            </a:pPr>
            <a:r>
              <a:rPr lang="en-CA" baseline="0">
                <a:latin typeface="Arial"/>
                <a:cs typeface="Arial"/>
              </a:rPr>
              <a:t>Timely – early intervention in a conflict situation is often effective with positive outcomes. Conflicts that are left unresolved or simply ignored rarely improve over time. </a:t>
            </a:r>
            <a:endParaRPr lang="en-CA">
              <a:latin typeface="Arial"/>
              <a:cs typeface="Arial"/>
            </a:endParaRPr>
          </a:p>
          <a:p>
            <a:pPr marL="237846" indent="-237846">
              <a:buFont typeface="Arial"/>
              <a:buChar char="•"/>
            </a:pPr>
            <a:endParaRPr lang="en-CA" baseline="0">
              <a:latin typeface="Arial" panose="020B0604020202020204" pitchFamily="34" charset="0"/>
              <a:cs typeface="Arial" panose="020B0604020202020204" pitchFamily="34" charset="0"/>
            </a:endParaRPr>
          </a:p>
          <a:p>
            <a:pPr marL="237846" indent="-237846">
              <a:buFont typeface="Arial"/>
              <a:buChar char="•"/>
            </a:pPr>
            <a:r>
              <a:rPr lang="en-CA" baseline="0">
                <a:latin typeface="Arial"/>
                <a:cs typeface="Arial"/>
              </a:rPr>
              <a:t>Empowering – enables members of the Defence Team to engage in self-help initiatives including determining which approach is the best approach and informal options where they determine outcomes, repair relationships and build skills in conflict management. </a:t>
            </a:r>
          </a:p>
          <a:p>
            <a:pPr marL="237846" indent="-237846">
              <a:buFont typeface="Arial"/>
              <a:buChar char="•"/>
            </a:pPr>
            <a:endParaRPr lang="en-CA" baseline="0">
              <a:latin typeface="Arial" panose="020B0604020202020204" pitchFamily="34" charset="0"/>
              <a:cs typeface="Arial" panose="020B0604020202020204" pitchFamily="34" charset="0"/>
            </a:endParaRPr>
          </a:p>
          <a:p>
            <a:pPr marL="237846" indent="-237846">
              <a:buFont typeface="Arial"/>
              <a:buChar char="•"/>
            </a:pPr>
            <a:r>
              <a:rPr lang="en-CA" baseline="0">
                <a:latin typeface="Arial"/>
                <a:cs typeface="Arial"/>
              </a:rPr>
              <a:t>Constructive – CCMS services support effective communication, building and repairing relationships and trust. </a:t>
            </a:r>
          </a:p>
          <a:p>
            <a:pPr marL="237846" indent="-237846">
              <a:buFont typeface="Arial"/>
              <a:buChar char="•"/>
            </a:pPr>
            <a:endParaRPr lang="en-CA" baseline="0">
              <a:latin typeface="Arial" panose="020B0604020202020204" pitchFamily="34" charset="0"/>
              <a:cs typeface="Arial" panose="020B0604020202020204" pitchFamily="34" charset="0"/>
            </a:endParaRPr>
          </a:p>
          <a:p>
            <a:pPr marL="237846" indent="-237846">
              <a:buFont typeface="Arial"/>
              <a:buChar char="•"/>
            </a:pPr>
            <a:r>
              <a:rPr lang="en-CA" baseline="0">
                <a:latin typeface="Arial"/>
                <a:cs typeface="Arial"/>
              </a:rPr>
              <a:t>Collaborative – CCMS services empower all Defence Team members in conflict and complaint management to contribute to lasting resolutions.</a:t>
            </a:r>
          </a:p>
          <a:p>
            <a:pPr marL="237846" indent="-237846">
              <a:buFont typeface="Arial"/>
              <a:buChar char="•"/>
            </a:pPr>
            <a:endParaRPr lang="en-CA" baseline="0">
              <a:latin typeface="Arial" panose="020B0604020202020204" pitchFamily="34" charset="0"/>
              <a:cs typeface="Arial" panose="020B0604020202020204" pitchFamily="34" charset="0"/>
            </a:endParaRPr>
          </a:p>
          <a:p>
            <a:pPr marL="237846" indent="-237846" defTabSz="933237">
              <a:buFont typeface="Arial"/>
              <a:buChar char="•"/>
              <a:defRPr/>
            </a:pPr>
            <a:r>
              <a:rPr lang="en-CA" baseline="0">
                <a:latin typeface="Arial"/>
                <a:cs typeface="Arial"/>
              </a:rPr>
              <a:t>Direct – CCMS supports conflicts managed promptly, locally and at directly. </a:t>
            </a:r>
          </a:p>
          <a:p>
            <a:pPr marL="238115" indent="-238115" defTabSz="933237">
              <a:buFont typeface="Arial"/>
              <a:buChar char="•"/>
              <a:defRPr/>
            </a:pPr>
            <a:endParaRPr lang="en-CA" baseline="0">
              <a:latin typeface="Arial" panose="020B0604020202020204" pitchFamily="34" charset="0"/>
              <a:cs typeface="Arial" panose="020B0604020202020204" pitchFamily="34" charset="0"/>
            </a:endParaRPr>
          </a:p>
          <a:p>
            <a:pPr defTabSz="933237">
              <a:defRPr/>
            </a:pPr>
            <a:r>
              <a:rPr lang="en-CA" baseline="0">
                <a:latin typeface="Arial"/>
                <a:cs typeface="Arial"/>
              </a:rPr>
              <a:t>Presenters should include a reference to neutrality/impartiality when discussing why CCMS services should be used.</a:t>
            </a:r>
          </a:p>
        </p:txBody>
      </p:sp>
      <p:sp>
        <p:nvSpPr>
          <p:cNvPr id="4" name="Slide Number Placeholder 3"/>
          <p:cNvSpPr>
            <a:spLocks noGrp="1"/>
          </p:cNvSpPr>
          <p:nvPr>
            <p:ph type="sldNum" sz="quarter" idx="5"/>
          </p:nvPr>
        </p:nvSpPr>
        <p:spPr/>
        <p:txBody>
          <a:bodyPr/>
          <a:lstStyle/>
          <a:p>
            <a:fld id="{A15A9BF4-5035-4709-8081-38E764F635BB}" type="slidenum">
              <a:rPr lang="en-CA" smtClean="0"/>
              <a:t>17</a:t>
            </a:fld>
            <a:endParaRPr lang="en-CA"/>
          </a:p>
        </p:txBody>
      </p:sp>
    </p:spTree>
    <p:extLst>
      <p:ext uri="{BB962C8B-B14F-4D97-AF65-F5344CB8AC3E}">
        <p14:creationId xmlns:p14="http://schemas.microsoft.com/office/powerpoint/2010/main" val="3160780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CA" sz="1100"/>
              <a:t>Agents and Conflict Management Practitioners (CMP) are often working together on files to provide seamless service delivery excellence to the client. CMPs are SMEs of ADR intervention services and provide information to clients and, at times, Agents about the case-specific possibilities for an ADR intervention. Oftentimes there is service provision that goes back and forth between the CMP and Agent. It is essential within the integrated model that the CMP and Agent are engaging in excellent communication practices and providing regular updates (respecting confidentiality) to each other regarding file status when there are shared files. </a:t>
            </a:r>
          </a:p>
          <a:p>
            <a:endParaRPr lang="en-CA" sz="1100">
              <a:ea typeface="Calibri" panose="020F0502020204030204"/>
              <a:cs typeface="Calibri" panose="020F0502020204030204"/>
            </a:endParaRPr>
          </a:p>
          <a:p>
            <a:pPr marL="222940" indent="-222940">
              <a:buFont typeface="Wingdings" panose="05000000000000000000" pitchFamily="2" charset="2"/>
              <a:buChar char="ü"/>
            </a:pPr>
            <a:r>
              <a:rPr lang="en-CA" sz="1100"/>
              <a:t>Right of ‘Self Determination’</a:t>
            </a:r>
            <a:endParaRPr lang="en-CA" sz="1100">
              <a:ea typeface="Calibri" panose="020F0502020204030204"/>
              <a:cs typeface="Calibri" panose="020F0502020204030204"/>
            </a:endParaRPr>
          </a:p>
          <a:p>
            <a:pPr marL="222940" indent="-222940">
              <a:buFont typeface="Wingdings" panose="05000000000000000000" pitchFamily="2" charset="2"/>
              <a:buChar char="ü"/>
            </a:pPr>
            <a:r>
              <a:rPr lang="en-CA" sz="1100"/>
              <a:t>Agents/Practitioners are ‘neutrals’</a:t>
            </a:r>
            <a:endParaRPr lang="en-CA" sz="1100">
              <a:ea typeface="Calibri" panose="020F0502020204030204"/>
              <a:cs typeface="Calibri" panose="020F0502020204030204"/>
            </a:endParaRPr>
          </a:p>
          <a:p>
            <a:pPr marL="222940" indent="-222940">
              <a:buFont typeface="Wingdings" panose="05000000000000000000" pitchFamily="2" charset="2"/>
              <a:buChar char="ü"/>
            </a:pPr>
            <a:r>
              <a:rPr lang="en-CA" sz="1100"/>
              <a:t>Aim for </a:t>
            </a:r>
            <a:r>
              <a:rPr lang="en-CA" sz="1100" b="1" i="1"/>
              <a:t>Early, Local, and Informal</a:t>
            </a:r>
            <a:r>
              <a:rPr lang="en-CA" sz="1100" b="1"/>
              <a:t>*</a:t>
            </a:r>
            <a:endParaRPr lang="en-CA" sz="1100" b="1">
              <a:ea typeface="Calibri" panose="020F0502020204030204"/>
              <a:cs typeface="Calibri" panose="020F0502020204030204"/>
            </a:endParaRPr>
          </a:p>
          <a:p>
            <a:pPr marL="222940" indent="-222940">
              <a:buFont typeface="Wingdings" panose="05000000000000000000" pitchFamily="2" charset="2"/>
              <a:buChar char="ü"/>
            </a:pPr>
            <a:r>
              <a:rPr lang="en-CA" sz="1100"/>
              <a:t>Four step model</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Self-help</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Collaborative Resolution (when appropriate)</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Formal Submission</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Referral to Final Review</a:t>
            </a:r>
            <a:endParaRPr lang="en-CA" sz="1100">
              <a:ea typeface="Calibri" panose="020F0502020204030204"/>
              <a:cs typeface="Calibri" panose="020F0502020204030204"/>
            </a:endParaRPr>
          </a:p>
          <a:p>
            <a:pPr marL="113414" indent="-222940">
              <a:buFont typeface="Wingdings" panose="05000000000000000000" pitchFamily="2" charset="2"/>
              <a:buChar char="ü"/>
            </a:pPr>
            <a:r>
              <a:rPr lang="en-CA" sz="1100"/>
              <a:t>Other rights-Based Processes can include:</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Canadian Human Rights Complaints</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Official Language Complaints</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Civilian Grievances</a:t>
            </a:r>
            <a:endParaRPr lang="en-CA" sz="1100">
              <a:ea typeface="Calibri" panose="020F0502020204030204"/>
              <a:cs typeface="Calibri" panose="020F0502020204030204"/>
            </a:endParaRPr>
          </a:p>
          <a:p>
            <a:pPr marL="580032" lvl="1" indent="-222940">
              <a:buFont typeface="Wingdings" panose="05000000000000000000" pitchFamily="2" charset="2"/>
              <a:buChar char="ü"/>
            </a:pPr>
            <a:r>
              <a:rPr lang="en-CA" sz="1100"/>
              <a:t>Workplace Harassment and Violence Prevention (WHVP)</a:t>
            </a:r>
            <a:endParaRPr lang="en-CA" sz="1100">
              <a:ea typeface="Calibri" panose="020F0502020204030204"/>
              <a:cs typeface="Calibri" panose="020F0502020204030204"/>
            </a:endParaRPr>
          </a:p>
          <a:p>
            <a:pPr marL="580407" lvl="1" indent="-223234">
              <a:buFont typeface="Wingdings" panose="05000000000000000000" pitchFamily="2" charset="2"/>
              <a:buChar char="ü"/>
            </a:pPr>
            <a:endParaRPr lang="en-CA" sz="1100"/>
          </a:p>
          <a:p>
            <a:endParaRPr lang="en-CA" sz="1100"/>
          </a:p>
        </p:txBody>
      </p:sp>
      <p:sp>
        <p:nvSpPr>
          <p:cNvPr id="4" name="Slide Number Placeholder 3"/>
          <p:cNvSpPr>
            <a:spLocks noGrp="1"/>
          </p:cNvSpPr>
          <p:nvPr>
            <p:ph type="sldNum" sz="quarter" idx="10"/>
          </p:nvPr>
        </p:nvSpPr>
        <p:spPr/>
        <p:txBody>
          <a:bodyPr/>
          <a:lstStyle/>
          <a:p>
            <a:fld id="{6FA1A45A-896B-5F49-A118-B99294877DC2}" type="slidenum">
              <a:rPr lang="en-CA" altLang="en-US" smtClean="0"/>
              <a:pPr/>
              <a:t>18</a:t>
            </a:fld>
            <a:endParaRPr lang="en-CA" altLang="en-US"/>
          </a:p>
        </p:txBody>
      </p:sp>
    </p:spTree>
    <p:extLst>
      <p:ext uri="{BB962C8B-B14F-4D97-AF65-F5344CB8AC3E}">
        <p14:creationId xmlns:p14="http://schemas.microsoft.com/office/powerpoint/2010/main" val="1832293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A15A9BF4-5035-4709-8081-38E764F635BB}" type="slidenum">
              <a:rPr lang="en-CA" smtClean="0"/>
              <a:t>19</a:t>
            </a:fld>
            <a:endParaRPr lang="en-CA"/>
          </a:p>
        </p:txBody>
      </p:sp>
    </p:spTree>
    <p:extLst>
      <p:ext uri="{BB962C8B-B14F-4D97-AF65-F5344CB8AC3E}">
        <p14:creationId xmlns:p14="http://schemas.microsoft.com/office/powerpoint/2010/main" val="3916066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b="1"/>
          </a:p>
          <a:p>
            <a:pPr marL="174982" indent="-174982">
              <a:buFont typeface="Arial"/>
              <a:buChar char="•"/>
            </a:pPr>
            <a:r>
              <a:rPr lang="en-CA"/>
              <a:t>Provide overview of session structure and objectives. </a:t>
            </a:r>
            <a:endParaRPr lang="en-CA">
              <a:ea typeface="Calibri"/>
              <a:cs typeface="Calibri"/>
            </a:endParaRPr>
          </a:p>
          <a:p>
            <a:pPr marL="174982" indent="-174982">
              <a:buFont typeface="Arial"/>
              <a:buChar char="•"/>
            </a:pPr>
            <a:r>
              <a:rPr lang="en-CA"/>
              <a:t>Objective: </a:t>
            </a:r>
            <a:endParaRPr lang="en-CA">
              <a:ea typeface="Calibri"/>
              <a:cs typeface="Calibri"/>
            </a:endParaRPr>
          </a:p>
          <a:p>
            <a:pPr lvl="1" indent="-174982">
              <a:buFont typeface="Courier New"/>
              <a:buChar char="o"/>
            </a:pPr>
            <a:r>
              <a:rPr lang="en-CA"/>
              <a:t>Provide accessible information about CCMS for defence team members</a:t>
            </a:r>
            <a:endParaRPr lang="en-CA">
              <a:ea typeface="Calibri" panose="020F0502020204030204"/>
              <a:cs typeface="Calibri" panose="020F0502020204030204"/>
            </a:endParaRPr>
          </a:p>
          <a:p>
            <a:pPr lvl="1" indent="-174982">
              <a:buFont typeface="Courier New"/>
              <a:buChar char="o"/>
            </a:pPr>
            <a:r>
              <a:rPr lang="en-CA">
                <a:ea typeface="Calibri" panose="020F0502020204030204"/>
                <a:cs typeface="Calibri" panose="020F0502020204030204"/>
              </a:rPr>
              <a:t>Participants know what CCMS office they can call if needed for individualized support or local briefing requests</a:t>
            </a:r>
          </a:p>
          <a:p>
            <a:endParaRPr lang="en-CA">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2</a:t>
            </a:fld>
            <a:endParaRPr lang="en-CA"/>
          </a:p>
        </p:txBody>
      </p:sp>
    </p:spTree>
    <p:extLst>
      <p:ext uri="{BB962C8B-B14F-4D97-AF65-F5344CB8AC3E}">
        <p14:creationId xmlns:p14="http://schemas.microsoft.com/office/powerpoint/2010/main" val="527110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6563" y="711200"/>
            <a:ext cx="6318250" cy="3554413"/>
          </a:xfrm>
        </p:spPr>
      </p:sp>
      <p:sp>
        <p:nvSpPr>
          <p:cNvPr id="3" name="Notes Placeholder 2"/>
          <p:cNvSpPr>
            <a:spLocks noGrp="1"/>
          </p:cNvSpPr>
          <p:nvPr>
            <p:ph type="body" idx="1"/>
          </p:nvPr>
        </p:nvSpPr>
        <p:spPr/>
        <p:txBody>
          <a:bodyPr/>
          <a:lstStyle/>
          <a:p>
            <a:r>
              <a:rPr lang="en-CA"/>
              <a:t>Make sure this is tied into the tollfree line and services available regardless of location, including OUTCAN/Deployed and satellite locations</a:t>
            </a:r>
          </a:p>
        </p:txBody>
      </p:sp>
      <p:sp>
        <p:nvSpPr>
          <p:cNvPr id="4" name="Slide Number Placeholder 3"/>
          <p:cNvSpPr>
            <a:spLocks noGrp="1"/>
          </p:cNvSpPr>
          <p:nvPr>
            <p:ph type="sldNum" sz="quarter" idx="10"/>
          </p:nvPr>
        </p:nvSpPr>
        <p:spPr/>
        <p:txBody>
          <a:bodyPr/>
          <a:lstStyle/>
          <a:p>
            <a:fld id="{AB8FB990-9C5B-4D44-9AD1-4C4F5F8D4426}" type="slidenum">
              <a:rPr lang="en-CA" smtClean="0"/>
              <a:t>20</a:t>
            </a:fld>
            <a:endParaRPr lang="en-CA"/>
          </a:p>
        </p:txBody>
      </p:sp>
    </p:spTree>
    <p:extLst>
      <p:ext uri="{BB962C8B-B14F-4D97-AF65-F5344CB8AC3E}">
        <p14:creationId xmlns:p14="http://schemas.microsoft.com/office/powerpoint/2010/main" val="1995684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ea typeface="Calibri"/>
                <a:cs typeface="Calibri"/>
              </a:rPr>
              <a:t>KEY MESSAGES: </a:t>
            </a:r>
            <a:endParaRPr lang="en-CA" b="1"/>
          </a:p>
          <a:p>
            <a:pPr marL="174982" indent="-174982">
              <a:buFont typeface="Arial"/>
              <a:buChar char="•"/>
            </a:pPr>
            <a:r>
              <a:rPr lang="en-CA"/>
              <a:t>QR</a:t>
            </a:r>
            <a:r>
              <a:rPr lang="en-CA" baseline="0"/>
              <a:t> code leads to CCMS Internet site with contact information for all 16 </a:t>
            </a:r>
            <a:r>
              <a:rPr lang="en-CA"/>
              <a:t>locations</a:t>
            </a:r>
            <a:endParaRPr lang="en-CA">
              <a:ea typeface="Calibri"/>
              <a:cs typeface="Calibri"/>
            </a:endParaRPr>
          </a:p>
          <a:p>
            <a:pPr marL="174982" indent="-174982">
              <a:buFont typeface="Arial"/>
              <a:buChar char="•"/>
            </a:pPr>
            <a:r>
              <a:rPr lang="en-CA"/>
              <a:t>Services</a:t>
            </a:r>
            <a:r>
              <a:rPr lang="en-CA" baseline="0"/>
              <a:t> are available in French and English regardless of the Base’s language profile. </a:t>
            </a:r>
            <a:endParaRPr lang="en-CA">
              <a:ea typeface="Calibri" panose="020F0502020204030204"/>
              <a:cs typeface="Calibri" panose="020F0502020204030204"/>
            </a:endParaRPr>
          </a:p>
          <a:p>
            <a:pPr marL="174982" indent="-174982">
              <a:buFont typeface="Arial"/>
              <a:buChar char="•"/>
            </a:pPr>
            <a:r>
              <a:rPr lang="en-CA"/>
              <a:t>Toll Free</a:t>
            </a:r>
            <a:r>
              <a:rPr lang="en-CA" baseline="0"/>
              <a:t> Line is the 12 hours x 5 days CCMS phone number (7am-7pm EST) – clients can contact this phone number to be connected to their local CCMS Centre if unknown. Agents are available in both official languages. </a:t>
            </a:r>
            <a:endParaRPr lang="en-CA" baseline="0">
              <a:ea typeface="Calibri"/>
              <a:cs typeface="Calibri"/>
            </a:endParaRPr>
          </a:p>
          <a:p>
            <a:endParaRPr lang="en-CA"/>
          </a:p>
          <a:p>
            <a:endParaRPr lang="en-CA"/>
          </a:p>
          <a:p>
            <a:r>
              <a:rPr lang="en-CA"/>
              <a:t>Unit specific-briefs can be mentioned here.</a:t>
            </a:r>
            <a:endParaRPr lang="en-CA">
              <a:ea typeface="Calibri"/>
              <a:cs typeface="Calibri"/>
            </a:endParaRPr>
          </a:p>
        </p:txBody>
      </p:sp>
      <p:sp>
        <p:nvSpPr>
          <p:cNvPr id="4" name="Slide Number Placeholder 3"/>
          <p:cNvSpPr>
            <a:spLocks noGrp="1"/>
          </p:cNvSpPr>
          <p:nvPr>
            <p:ph type="sldNum" sz="quarter" idx="10"/>
          </p:nvPr>
        </p:nvSpPr>
        <p:spPr/>
        <p:txBody>
          <a:bodyPr/>
          <a:lstStyle/>
          <a:p>
            <a:fld id="{AEF1D426-5DF5-2D4A-AD86-2E08FA9A2A76}" type="slidenum">
              <a:rPr lang="en-US" smtClean="0"/>
              <a:t>21</a:t>
            </a:fld>
            <a:endParaRPr lang="en-US"/>
          </a:p>
        </p:txBody>
      </p:sp>
    </p:spTree>
    <p:extLst>
      <p:ext uri="{BB962C8B-B14F-4D97-AF65-F5344CB8AC3E}">
        <p14:creationId xmlns:p14="http://schemas.microsoft.com/office/powerpoint/2010/main" val="2961207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2475" y="1184275"/>
            <a:ext cx="5688013" cy="3198813"/>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8449E1EB-23A6-459D-A035-FE302F993598}" type="slidenum">
              <a:rPr lang="en-CA" smtClean="0"/>
              <a:t>22</a:t>
            </a:fld>
            <a:endParaRPr lang="en-CA"/>
          </a:p>
        </p:txBody>
      </p:sp>
    </p:spTree>
    <p:extLst>
      <p:ext uri="{BB962C8B-B14F-4D97-AF65-F5344CB8AC3E}">
        <p14:creationId xmlns:p14="http://schemas.microsoft.com/office/powerpoint/2010/main" val="2328603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r>
              <a:rPr lang="en-CA" dirty="0"/>
              <a:t>Good afternoon, </a:t>
            </a:r>
          </a:p>
          <a:p>
            <a:endParaRPr lang="en-CA" dirty="0"/>
          </a:p>
          <a:p>
            <a:r>
              <a:rPr lang="en-CA" dirty="0"/>
              <a:t>Thank you so much for having me today to discuss Having Difficult Conversations. My name is Brandi Wright and I am the Snr Conflict Management Practitioner for West/North Region, and I am located here in Winnipeg.  </a:t>
            </a:r>
          </a:p>
          <a:p>
            <a:endParaRPr lang="en-CA" dirty="0"/>
          </a:p>
          <a:p>
            <a:r>
              <a:rPr lang="en-CA" dirty="0"/>
              <a:t>Our time today is limited, but my hope is to provide you with tools that you can immediately begin using, which will help make your day to day better.  </a:t>
            </a:r>
          </a:p>
          <a:p>
            <a:endParaRPr lang="en-CA" dirty="0"/>
          </a:p>
          <a:p>
            <a:r>
              <a:rPr lang="en-CA" dirty="0"/>
              <a:t>Difficult conversations are a real part of everyday life. This session will focus on communication skills to support you in the initial steps of productively and respectfully engaging others in difficult conversations.</a:t>
            </a:r>
          </a:p>
        </p:txBody>
      </p:sp>
      <p:sp>
        <p:nvSpPr>
          <p:cNvPr id="4" name="Slide Number Placeholder 3"/>
          <p:cNvSpPr>
            <a:spLocks noGrp="1"/>
          </p:cNvSpPr>
          <p:nvPr>
            <p:ph type="sldNum" sz="quarter" idx="5"/>
          </p:nvPr>
        </p:nvSpPr>
        <p:spPr/>
        <p:txBody>
          <a:bodyPr/>
          <a:lstStyle/>
          <a:p>
            <a:fld id="{AEF1D426-5DF5-2D4A-AD86-2E08FA9A2A76}" type="slidenum">
              <a:rPr lang="en-US" smtClean="0"/>
              <a:t>23</a:t>
            </a:fld>
            <a:endParaRPr lang="en-US"/>
          </a:p>
        </p:txBody>
      </p:sp>
    </p:spTree>
    <p:extLst>
      <p:ext uri="{BB962C8B-B14F-4D97-AF65-F5344CB8AC3E}">
        <p14:creationId xmlns:p14="http://schemas.microsoft.com/office/powerpoint/2010/main" val="8977205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Our learning goals for this time together are:</a:t>
            </a:r>
          </a:p>
          <a:p>
            <a:pPr eaLnBrk="1" hangingPunct="1"/>
            <a:r>
              <a:rPr lang="en-CA" altLang="en-US" dirty="0"/>
              <a:t>Better understand the purpose and benefits of assertive communication in having difficult conversations</a:t>
            </a:r>
          </a:p>
          <a:p>
            <a:pPr eaLnBrk="1" hangingPunct="1"/>
            <a:r>
              <a:rPr lang="en-CA" altLang="en-US" dirty="0"/>
              <a:t>Explore the DESC model for engaging in difficult conversations</a:t>
            </a:r>
          </a:p>
          <a:p>
            <a:endParaRPr lang="en-CA" dirty="0"/>
          </a:p>
          <a:p>
            <a:r>
              <a:rPr lang="en-CA" dirty="0">
                <a:latin typeface="Times New Roman" panose="02020603050405020304" pitchFamily="18" charset="0"/>
                <a:ea typeface="Calibri" panose="020F0502020204030204" pitchFamily="34" charset="0"/>
              </a:rPr>
              <a:t>Conflict is not inherently good, or bad, but it is an opportunity.  An opportunity for growth and relationship building.  While, the prospect of having difficult conversations is uncomfortable for many of us, how we engage in them impacts their outcomes. </a:t>
            </a:r>
          </a:p>
          <a:p>
            <a:endParaRPr lang="en-CA" dirty="0">
              <a:latin typeface="Times New Roman" panose="02020603050405020304" pitchFamily="18" charset="0"/>
              <a:ea typeface="Calibri" panose="020F0502020204030204" pitchFamily="34" charset="0"/>
            </a:endParaRPr>
          </a:p>
          <a:p>
            <a:r>
              <a:rPr lang="en-CA" dirty="0">
                <a:latin typeface="Times New Roman" panose="02020603050405020304" pitchFamily="18" charset="0"/>
                <a:ea typeface="Calibri" panose="020F0502020204030204" pitchFamily="34" charset="0"/>
              </a:rPr>
              <a:t>Ppl watch how we have difficult conversations, both in how issues are raised and how they are managed. We all have a responsibility to manage conversations respectfully and Assertive communication is a tool you can use to step into this responsibility. </a:t>
            </a:r>
          </a:p>
          <a:p>
            <a:r>
              <a:rPr lang="en-CA" dirty="0">
                <a:latin typeface="Times New Roman" panose="02020603050405020304" pitchFamily="18" charset="0"/>
                <a:ea typeface="Calibri" panose="020F0502020204030204" pitchFamily="34" charset="0"/>
              </a:rPr>
              <a:t>Today we will discuss assertive communication and explore a model for inviting someone to have a difficult conversation. </a:t>
            </a:r>
            <a:endParaRPr lang="en-CA" dirty="0"/>
          </a:p>
          <a:p>
            <a:endParaRPr lang="en-CA" dirty="0"/>
          </a:p>
        </p:txBody>
      </p:sp>
      <p:sp>
        <p:nvSpPr>
          <p:cNvPr id="4" name="Slide Number Placeholder 3"/>
          <p:cNvSpPr>
            <a:spLocks noGrp="1"/>
          </p:cNvSpPr>
          <p:nvPr>
            <p:ph type="sldNum" sz="quarter" idx="5"/>
          </p:nvPr>
        </p:nvSpPr>
        <p:spPr/>
        <p:txBody>
          <a:bodyPr/>
          <a:lstStyle/>
          <a:p>
            <a:fld id="{AEF1D426-5DF5-2D4A-AD86-2E08FA9A2A76}" type="slidenum">
              <a:rPr lang="en-US" smtClean="0"/>
              <a:t>24</a:t>
            </a:fld>
            <a:endParaRPr lang="en-US"/>
          </a:p>
        </p:txBody>
      </p:sp>
    </p:spTree>
    <p:extLst>
      <p:ext uri="{BB962C8B-B14F-4D97-AF65-F5344CB8AC3E}">
        <p14:creationId xmlns:p14="http://schemas.microsoft.com/office/powerpoint/2010/main" val="24270925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It is important to spend a few minutes talking about the 4 main types of communication because often people misunderstand the differences between them. </a:t>
            </a:r>
          </a:p>
          <a:p>
            <a:endParaRPr lang="en-CA" dirty="0"/>
          </a:p>
          <a:p>
            <a:r>
              <a:rPr lang="fr-FR" dirty="0">
                <a:ea typeface="Calibri" panose="020F0502020204030204" pitchFamily="34" charset="0"/>
                <a:cs typeface="Times New Roman" panose="02020603050405020304" pitchFamily="18" charset="0"/>
              </a:rPr>
              <a:t>Passive Type:</a:t>
            </a:r>
          </a:p>
          <a:p>
            <a:pPr marL="349964" indent="-349964">
              <a:buFont typeface="Symbol" panose="05050102010706020507" pitchFamily="18" charset="2"/>
              <a:buChar char=""/>
            </a:pPr>
            <a:r>
              <a:rPr lang="en-US" kern="100" dirty="0">
                <a:latin typeface="Times New Roman" panose="02020603050405020304" pitchFamily="18" charset="0"/>
                <a:ea typeface="Calibri" panose="020F0502020204030204" pitchFamily="34" charset="0"/>
                <a:cs typeface="Times New Roman" panose="02020603050405020304" pitchFamily="18" charset="0"/>
              </a:rPr>
              <a:t>Passive communication involves a reluctance or inability to express one's thoughts, feelings, and needs openly and directly. </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kern="100" dirty="0">
                <a:latin typeface="Times New Roman" panose="02020603050405020304" pitchFamily="18" charset="0"/>
                <a:ea typeface="Calibri" panose="020F0502020204030204" pitchFamily="34" charset="0"/>
                <a:cs typeface="Times New Roman" panose="02020603050405020304" pitchFamily="18" charset="0"/>
              </a:rPr>
              <a:t>Characteristics of passive communication include:</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kern="100" dirty="0">
                <a:latin typeface="Times New Roman" panose="02020603050405020304" pitchFamily="18" charset="0"/>
                <a:ea typeface="Calibri" panose="020F0502020204030204" pitchFamily="34" charset="0"/>
                <a:cs typeface="Times New Roman" panose="02020603050405020304" pitchFamily="18" charset="0"/>
              </a:rPr>
              <a:t>Avoidance of conflict: Individuals often avoid expressing their opinions or confronting issues to prevent disagreement or confrontation.</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kern="100" dirty="0">
                <a:latin typeface="Times New Roman" panose="02020603050405020304" pitchFamily="18" charset="0"/>
                <a:ea typeface="Calibri" panose="020F0502020204030204" pitchFamily="34" charset="0"/>
                <a:cs typeface="Times New Roman" panose="02020603050405020304" pitchFamily="18" charset="0"/>
              </a:rPr>
              <a:t>Lack of assertiveness: People may struggle to assert their rights, resulting in compliance with others' requests even if they disagree.</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kern="100" dirty="0">
                <a:latin typeface="Times New Roman" panose="02020603050405020304" pitchFamily="18" charset="0"/>
                <a:ea typeface="Calibri" panose="020F0502020204030204" pitchFamily="34" charset="0"/>
                <a:cs typeface="Times New Roman" panose="02020603050405020304" pitchFamily="18" charset="0"/>
              </a:rPr>
              <a:t>Suppressed emotions: Emotions are often kept hidden or expressed indirectly, leading to frustration and resentment over time.</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kern="100" dirty="0">
                <a:latin typeface="Times New Roman" panose="02020603050405020304" pitchFamily="18" charset="0"/>
                <a:ea typeface="Calibri" panose="020F0502020204030204" pitchFamily="34" charset="0"/>
                <a:cs typeface="Times New Roman" panose="02020603050405020304" pitchFamily="18" charset="0"/>
              </a:rPr>
              <a:t>Difficulty in setting boundaries: Individuals may have trouble establishing and maintaining personal boundaries, leading to exploitation or manipulation by others.</a:t>
            </a: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r>
              <a:rPr lang="en-CA" dirty="0">
                <a:ea typeface="Calibri" panose="020F0502020204030204" pitchFamily="34" charset="0"/>
                <a:cs typeface="Times New Roman" panose="02020603050405020304" pitchFamily="18" charset="0"/>
              </a:rPr>
              <a:t> </a:t>
            </a: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 </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Aggressive Communication:</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Aggressive communication involves expressing thoughts, feelings, and needs in a forceful, dominating, or hostile manner. </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Characteristics of aggressive communication include:</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Assertion of power and control: Aggressive communicators often seek to dominate conversations and impose their opinions or demands on others.</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Lack of empathy: There is little consideration for others' feelings or perspectives, with communication focused solely on the individual's own needs.</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Intimidation tactics: Aggressive communicators may use threats, insults, or sarcasm to intimidate or belittle others, aiming to assert dominance.</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Difficulty in resolving conflicts: Aggressive communication tends to escalate conflicts rather than resolve them, leading to further tension and animosity.</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 </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Passive-Aggressive Communication:</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Passive-aggressive communication combines elements of both passive and aggressive styles, often involving indirect expression of hostility or resistance. </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Characteristics of passive-aggressive communication include:</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Indirect expression of anger: Rather than addressing issues directly, passive-aggressive communicators may express resentment or anger through subtle sarcasm, backhanded compliments, or passive resistance.</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Fear of confrontation: Individuals may avoid direct confrontation but express their frustrations through covert or passive means, making it challenging to address underlying issues.</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Manipulative behavior: Passive-aggressive communicators may use manipulation tactics to undermine others or achieve their goals indirectly, without openly acknowledging their intentions.</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Difficulty in building trust: Passive-aggressive behavior can erode trust in relationships, as it creates confusion and resentment, making it challenging to establish open and honest communication.</a:t>
            </a:r>
          </a:p>
          <a:p>
            <a:pPr marL="349964" indent="-349964">
              <a:buFont typeface="Symbol" panose="05050102010706020507" pitchFamily="18" charset="2"/>
              <a:buChar char=""/>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Assertive: </a:t>
            </a: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Assertive communication is a communication style characterized by the clear, confident, and respectful expression of one's thoughts, feelings, needs, and boundaries. In assertive communication, individuals advocate for themselves in a manner that respects the rights and boundaries of others. Key elements of assertive communication include:</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 </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kern="100" dirty="0">
                <a:latin typeface="Times New Roman" panose="02020603050405020304" pitchFamily="18" charset="0"/>
                <a:ea typeface="Calibri" panose="020F0502020204030204" pitchFamily="34" charset="0"/>
                <a:cs typeface="Times New Roman" panose="02020603050405020304" pitchFamily="18" charset="0"/>
              </a:rPr>
              <a:t>Overall, assertive communication empowers individuals to assert their rights, express themselves authentically, and engage in healthy and respectful interactions with others. It strikes a balance between passivity and aggression, fostering assertiveness and self-confidence while promoting understanding and cooperation in relationships.</a:t>
            </a:r>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en-CA" sz="1800" kern="100" dirty="0">
              <a:latin typeface="Times New Roman" panose="02020603050405020304" pitchFamily="18" charset="0"/>
              <a:ea typeface="Calibri" panose="020F0502020204030204" pitchFamily="34" charset="0"/>
              <a:cs typeface="Times New Roman" panose="02020603050405020304" pitchFamily="18" charset="0"/>
            </a:endParaRPr>
          </a:p>
          <a:p>
            <a:pPr marL="349964" indent="-349964">
              <a:buFont typeface="Symbol" panose="05050102010706020507" pitchFamily="18" charset="2"/>
              <a:buChar char=""/>
            </a:pPr>
            <a:endParaRPr lang="en-CA"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EF1D426-5DF5-2D4A-AD86-2E08FA9A2A76}" type="slidenum">
              <a:rPr lang="en-US" smtClean="0"/>
              <a:t>25</a:t>
            </a:fld>
            <a:endParaRPr lang="en-US"/>
          </a:p>
        </p:txBody>
      </p:sp>
    </p:spTree>
    <p:extLst>
      <p:ext uri="{BB962C8B-B14F-4D97-AF65-F5344CB8AC3E}">
        <p14:creationId xmlns:p14="http://schemas.microsoft.com/office/powerpoint/2010/main" val="4198056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CA" dirty="0">
                <a:ea typeface="Calibri" panose="020F0502020204030204" pitchFamily="34" charset="0"/>
              </a:rPr>
              <a:t>What are some barriers you face to Assertive communication?</a:t>
            </a:r>
          </a:p>
          <a:p>
            <a:pPr defTabSz="933237">
              <a:defRPr/>
            </a:pPr>
            <a:endParaRPr lang="en-CA" dirty="0">
              <a:ea typeface="Calibri" panose="020F0502020204030204" pitchFamily="34" charset="0"/>
            </a:endParaRPr>
          </a:p>
          <a:p>
            <a:pPr defTabSz="933237">
              <a:defRPr/>
            </a:pPr>
            <a:r>
              <a:rPr lang="en-CA" dirty="0">
                <a:ea typeface="Calibri" panose="020F0502020204030204" pitchFamily="34" charset="0"/>
              </a:rPr>
              <a:t>The benefit of using assertive communication is that the other person is more likely to continue to listen and </a:t>
            </a:r>
            <a:r>
              <a:rPr lang="en-CA" i="1" dirty="0">
                <a:ea typeface="Calibri" panose="020F0502020204030204" pitchFamily="34" charset="0"/>
              </a:rPr>
              <a:t>hear</a:t>
            </a:r>
            <a:r>
              <a:rPr lang="en-CA" dirty="0">
                <a:ea typeface="Calibri" panose="020F0502020204030204" pitchFamily="34" charset="0"/>
              </a:rPr>
              <a:t> your intention and message. This creates an opportunity to continue to work together to resolve issues and move forward.  When we are aggressive or passive aggressive, people get defensive, and the message is often lost. </a:t>
            </a:r>
          </a:p>
          <a:p>
            <a:pPr defTabSz="933237">
              <a:defRPr/>
            </a:pPr>
            <a:br>
              <a:rPr lang="en-CA" dirty="0">
                <a:ea typeface="Calibri" panose="020F0502020204030204" pitchFamily="34" charset="0"/>
              </a:rPr>
            </a:br>
            <a:r>
              <a:rPr lang="en-CA" dirty="0">
                <a:ea typeface="Calibri" panose="020F0502020204030204" pitchFamily="34" charset="0"/>
              </a:rPr>
              <a:t>Assertive communication </a:t>
            </a:r>
          </a:p>
          <a:p>
            <a:pPr defTabSz="933237">
              <a:defRPr/>
            </a:pPr>
            <a:endParaRPr lang="en-CA" dirty="0">
              <a:ea typeface="Calibri" panose="020F0502020204030204" pitchFamily="34" charset="0"/>
            </a:endParaRPr>
          </a:p>
          <a:p>
            <a:pPr defTabSz="933237">
              <a:defRPr/>
            </a:pPr>
            <a:r>
              <a:rPr lang="en-CA" b="1" dirty="0"/>
              <a:t>is the ability to express positive and negative ideas and feelings in an open, honest, and direct way:</a:t>
            </a:r>
            <a:r>
              <a:rPr lang="en-CA" dirty="0"/>
              <a:t> this approach supports open communication even about difficult topics.</a:t>
            </a:r>
          </a:p>
          <a:p>
            <a:pPr defTabSz="933237">
              <a:defRPr/>
            </a:pPr>
            <a:endParaRPr lang="en-CA" altLang="en-US" dirty="0"/>
          </a:p>
          <a:p>
            <a:pPr defTabSz="933237">
              <a:defRPr/>
            </a:pPr>
            <a:r>
              <a:rPr lang="en-CA" altLang="en-US" b="1" dirty="0"/>
              <a:t>allows us to take responsibility for interests, needs and actions without judging or blaming other people</a:t>
            </a:r>
            <a:r>
              <a:rPr lang="en-CA" altLang="en-US" dirty="0"/>
              <a:t>: encourages connection instead of defensiveness</a:t>
            </a:r>
          </a:p>
          <a:p>
            <a:pPr defTabSz="933237">
              <a:defRPr/>
            </a:pPr>
            <a:endParaRPr lang="en-CA" altLang="en-US" dirty="0"/>
          </a:p>
          <a:p>
            <a:pPr defTabSz="933237">
              <a:defRPr/>
            </a:pPr>
            <a:r>
              <a:rPr lang="en-CA" altLang="en-US" b="1" dirty="0"/>
              <a:t>allows us to constructively raise issues and invite another person to work together with us to find mutually satisfying solutions where conflict exists:</a:t>
            </a:r>
            <a:r>
              <a:rPr lang="en-CA" altLang="en-US" dirty="0"/>
              <a:t> assertive communication invites people to problem solve together instead of defending their positions and withdrawing. – So really focusing on the problem, and not the person.</a:t>
            </a:r>
          </a:p>
          <a:p>
            <a:pPr defTabSz="933237">
              <a:defRPr/>
            </a:pPr>
            <a:endParaRPr lang="en-CA" altLang="en-US" dirty="0"/>
          </a:p>
          <a:p>
            <a:pPr defTabSz="933237">
              <a:defRPr/>
            </a:pPr>
            <a:r>
              <a:rPr lang="en-CA" altLang="en-US" b="1" dirty="0"/>
              <a:t>is preventative and protective</a:t>
            </a:r>
            <a:r>
              <a:rPr lang="en-CA" altLang="en-US" dirty="0"/>
              <a:t>: assertive communication is </a:t>
            </a:r>
            <a:r>
              <a:rPr lang="en-CA" altLang="en-US" b="1" dirty="0"/>
              <a:t>preventative</a:t>
            </a:r>
            <a:r>
              <a:rPr lang="en-CA" altLang="en-US" dirty="0"/>
              <a:t> of conflict escalation because it provides us with a tool to engage in difficult conversations before, they become unmanageable and in a way that promotes further healthy communication and </a:t>
            </a:r>
            <a:r>
              <a:rPr lang="en-CA" altLang="en-US" b="1" dirty="0"/>
              <a:t>protective</a:t>
            </a:r>
            <a:r>
              <a:rPr lang="en-CA" altLang="en-US" dirty="0"/>
              <a:t> of relationships, credibility, positive cultural norms, strong engaged leadership and teamwork. </a:t>
            </a:r>
          </a:p>
          <a:p>
            <a:pPr defTabSz="933237">
              <a:defRPr/>
            </a:pPr>
            <a:endParaRPr lang="en-CA" altLang="en-US" dirty="0"/>
          </a:p>
          <a:p>
            <a:pPr defTabSz="933237">
              <a:defRPr/>
            </a:pPr>
            <a:r>
              <a:rPr lang="en-CA" altLang="en-US" b="1" dirty="0"/>
              <a:t>contributes to a respectful workplace: </a:t>
            </a:r>
            <a:r>
              <a:rPr lang="en-CA" altLang="en-US" dirty="0"/>
              <a:t>assertive communication is the starting point or foundation of leadership and team work in conflict situations. Kind and thoughtful communication should be the default starting point for raising  issues, building understanding and having difficult conversations. </a:t>
            </a:r>
          </a:p>
          <a:p>
            <a:pPr defTabSz="933237">
              <a:defRPr/>
            </a:pPr>
            <a:endParaRPr lang="en-CA" dirty="0">
              <a:solidFill>
                <a:srgbClr val="000000"/>
              </a:solidFill>
              <a:ea typeface="Times New Roman" panose="02020603050405020304" pitchFamily="18" charset="0"/>
            </a:endParaRPr>
          </a:p>
          <a:p>
            <a:r>
              <a:rPr lang="en-CA" dirty="0">
                <a:solidFill>
                  <a:srgbClr val="000000"/>
                </a:solidFill>
                <a:ea typeface="Times New Roman" panose="02020603050405020304" pitchFamily="18" charset="0"/>
              </a:rPr>
              <a:t>I would like to highlight that conflict management and culture intersect. I encourage you to consider what systemic and structural barriers such as racism, ableism, sexism, ageism, colonialism, and other biases may inhibit or complicate the approaches provided today.  I encourage you to remain curious about what barriers exist, avoid judgement and adapt the approaches as needed. </a:t>
            </a:r>
            <a:endParaRPr lang="en-CA" dirty="0">
              <a:ea typeface="Times New Roman" panose="02020603050405020304" pitchFamily="18" charset="0"/>
            </a:endParaRPr>
          </a:p>
          <a:p>
            <a:r>
              <a:rPr lang="en-CA" dirty="0">
                <a:solidFill>
                  <a:srgbClr val="000000"/>
                </a:solidFill>
                <a:ea typeface="Times New Roman" panose="02020603050405020304" pitchFamily="18" charset="0"/>
              </a:rPr>
              <a:t>In creating this course, While we have made efforts towards inclusivity, gaps still exist and therefore it is important to take from the course what works and leave behind what doesn’t. </a:t>
            </a:r>
          </a:p>
          <a:p>
            <a:endParaRPr lang="en-CA" dirty="0"/>
          </a:p>
          <a:p>
            <a:endParaRPr lang="en-CA" dirty="0"/>
          </a:p>
        </p:txBody>
      </p:sp>
      <p:sp>
        <p:nvSpPr>
          <p:cNvPr id="4" name="Slide Number Placeholder 3"/>
          <p:cNvSpPr>
            <a:spLocks noGrp="1"/>
          </p:cNvSpPr>
          <p:nvPr>
            <p:ph type="sldNum" sz="quarter" idx="5"/>
          </p:nvPr>
        </p:nvSpPr>
        <p:spPr/>
        <p:txBody>
          <a:bodyPr/>
          <a:lstStyle/>
          <a:p>
            <a:fld id="{AEF1D426-5DF5-2D4A-AD86-2E08FA9A2A76}" type="slidenum">
              <a:rPr lang="en-US" smtClean="0"/>
              <a:t>26</a:t>
            </a:fld>
            <a:endParaRPr lang="en-US"/>
          </a:p>
        </p:txBody>
      </p:sp>
    </p:spTree>
    <p:extLst>
      <p:ext uri="{BB962C8B-B14F-4D97-AF65-F5344CB8AC3E}">
        <p14:creationId xmlns:p14="http://schemas.microsoft.com/office/powerpoint/2010/main" val="42256120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CA" dirty="0"/>
              <a:t>You have developed many skills in addressing issues and having difficult conversations in the workplace. The approach we are exploring today is a departure from a power based and hierarchical approach to problem solving. Some of you may be using similar approaches already so this may be an opportunity for review. For others, this may be new. </a:t>
            </a:r>
          </a:p>
          <a:p>
            <a:pPr defTabSz="933237">
              <a:defRPr/>
            </a:pPr>
            <a:endParaRPr lang="en-CA" dirty="0"/>
          </a:p>
          <a:p>
            <a:pPr defTabSz="933237">
              <a:defRPr/>
            </a:pPr>
            <a:r>
              <a:rPr lang="en-CA" dirty="0"/>
              <a:t>The DESC is a model of assertive communication. The DESC model was created by </a:t>
            </a:r>
            <a:r>
              <a:rPr lang="en-CA" b="1" dirty="0"/>
              <a:t>Marshal Rosenberg, </a:t>
            </a:r>
            <a:r>
              <a:rPr lang="en-CA" dirty="0"/>
              <a:t>an American Psychologist and is a cornerstone of Non-violent communication. </a:t>
            </a:r>
            <a:r>
              <a:rPr lang="en-CA" kern="100" dirty="0">
                <a:latin typeface="Times New Roman" panose="02020603050405020304" pitchFamily="18" charset="0"/>
                <a:ea typeface="Calibri" panose="020F0502020204030204" pitchFamily="34" charset="0"/>
                <a:cs typeface="Times New Roman" panose="02020603050405020304" pitchFamily="18" charset="0"/>
              </a:rPr>
              <a:t>The DESC Model is a tool that can be used to assertively, and respectfully begin a difficult discussion.  </a:t>
            </a:r>
          </a:p>
          <a:p>
            <a:pPr defTabSz="933237">
              <a:defRPr/>
            </a:pPr>
            <a:r>
              <a:rPr lang="en-CA" dirty="0"/>
              <a:t>DESC provides a framework for responding versus reacting and for inviting someone to problem solve with us. </a:t>
            </a:r>
          </a:p>
          <a:p>
            <a:pPr defTabSz="933237">
              <a:defRPr/>
            </a:pP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defTabSz="933237">
              <a:defRPr/>
            </a:pPr>
            <a:r>
              <a:rPr lang="en-CA" kern="100" dirty="0">
                <a:latin typeface="Times New Roman" panose="02020603050405020304" pitchFamily="18" charset="0"/>
                <a:ea typeface="Calibri" panose="020F0502020204030204" pitchFamily="34" charset="0"/>
                <a:cs typeface="Times New Roman" panose="02020603050405020304" pitchFamily="18" charset="0"/>
              </a:rPr>
              <a:t>Key points: </a:t>
            </a:r>
          </a:p>
          <a:p>
            <a:pPr defTabSz="933237">
              <a:defRPr/>
            </a:pP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defTabSz="933237">
              <a:defRPr/>
            </a:pPr>
            <a:r>
              <a:rPr lang="en-CA" kern="100" dirty="0">
                <a:latin typeface="Times New Roman" panose="02020603050405020304" pitchFamily="18" charset="0"/>
                <a:ea typeface="Calibri" panose="020F0502020204030204" pitchFamily="34" charset="0"/>
                <a:cs typeface="Times New Roman" panose="02020603050405020304" pitchFamily="18" charset="0"/>
              </a:rPr>
              <a:t>Broken down into 4 short parts – this is meant to be short and concise. 2-3 sentences is all that is needed. This is hopefully the opening or invitation to a larger, collaborative discussion about a conflict situation. </a:t>
            </a:r>
          </a:p>
          <a:p>
            <a:pPr defTabSz="933237">
              <a:defRPr/>
            </a:pP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defTabSz="933237">
              <a:defRPr/>
            </a:pPr>
            <a:r>
              <a:rPr lang="en-CA" b="1" kern="100" dirty="0">
                <a:latin typeface="Times New Roman" panose="02020603050405020304" pitchFamily="18" charset="0"/>
                <a:ea typeface="Calibri" panose="020F0502020204030204" pitchFamily="34" charset="0"/>
                <a:cs typeface="Times New Roman" panose="02020603050405020304" pitchFamily="18" charset="0"/>
              </a:rPr>
              <a:t>Describe</a:t>
            </a:r>
            <a:r>
              <a:rPr lang="en-CA" kern="100" dirty="0">
                <a:latin typeface="Times New Roman" panose="02020603050405020304" pitchFamily="18" charset="0"/>
                <a:ea typeface="Calibri" panose="020F0502020204030204" pitchFamily="34" charset="0"/>
                <a:cs typeface="Times New Roman" panose="02020603050405020304" pitchFamily="18" charset="0"/>
              </a:rPr>
              <a:t> – the language used should be neutral, non-accusatory, I language.  No “you” language.  “you” is a big finger pointed at the other person, and this is where defensiveness comes in to play.  So we want to eliminate the word ‘you’ from the describe. It is the situation, not the person, that we are focusing on.</a:t>
            </a:r>
          </a:p>
          <a:p>
            <a:pPr defTabSz="933237">
              <a:defRPr/>
            </a:pPr>
            <a:r>
              <a:rPr lang="en-CA" b="1"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Effect – Express </a:t>
            </a:r>
            <a:r>
              <a:rPr lang="en-CA" kern="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the effect. This can be a feeling or an impact on yourself, your unit or team. </a:t>
            </a:r>
          </a:p>
          <a:p>
            <a:pPr defTabSz="933237">
              <a:defRPr/>
            </a:pPr>
            <a:r>
              <a:rPr lang="en-CA" b="1" kern="100" dirty="0">
                <a:latin typeface="Times New Roman" panose="02020603050405020304" pitchFamily="18" charset="0"/>
                <a:ea typeface="Calibri" panose="020F0502020204030204" pitchFamily="34" charset="0"/>
                <a:cs typeface="Times New Roman" panose="02020603050405020304" pitchFamily="18" charset="0"/>
              </a:rPr>
              <a:t>Specify: </a:t>
            </a:r>
            <a:r>
              <a:rPr lang="en-CA" kern="100" dirty="0">
                <a:latin typeface="Times New Roman" panose="02020603050405020304" pitchFamily="18" charset="0"/>
                <a:ea typeface="Calibri" panose="020F0502020204030204" pitchFamily="34" charset="0"/>
                <a:cs typeface="Times New Roman" panose="02020603050405020304" pitchFamily="18" charset="0"/>
              </a:rPr>
              <a:t>state your preferred behaviour – your need.  Is it a change in behaviour? Share this with them. What is important to you?</a:t>
            </a:r>
          </a:p>
          <a:p>
            <a:pPr defTabSz="933237">
              <a:defRPr/>
            </a:pPr>
            <a:r>
              <a:rPr lang="en-CA" b="1" kern="100" dirty="0">
                <a:latin typeface="Times New Roman" panose="02020603050405020304" pitchFamily="18" charset="0"/>
                <a:ea typeface="Calibri" panose="020F0502020204030204" pitchFamily="34" charset="0"/>
                <a:cs typeface="Times New Roman" panose="02020603050405020304" pitchFamily="18" charset="0"/>
              </a:rPr>
              <a:t>Consequence:</a:t>
            </a:r>
            <a:r>
              <a:rPr lang="en-CA" kern="100" dirty="0">
                <a:latin typeface="Times New Roman" panose="02020603050405020304" pitchFamily="18" charset="0"/>
                <a:ea typeface="Calibri" panose="020F0502020204030204" pitchFamily="34" charset="0"/>
                <a:cs typeface="Times New Roman" panose="02020603050405020304" pitchFamily="18" charset="0"/>
              </a:rPr>
              <a:t> Share a positive outcome you hope will be helpful to both of you. </a:t>
            </a:r>
          </a:p>
          <a:p>
            <a:pPr defTabSz="933237">
              <a:defRPr/>
            </a:pPr>
            <a:endParaRPr lang="en-CA" kern="100" dirty="0">
              <a:latin typeface="Times New Roman" panose="02020603050405020304" pitchFamily="18" charset="0"/>
              <a:ea typeface="Calibri" panose="020F0502020204030204" pitchFamily="34" charset="0"/>
              <a:cs typeface="Times New Roman" panose="02020603050405020304" pitchFamily="18" charset="0"/>
            </a:endParaRPr>
          </a:p>
          <a:p>
            <a:pPr defTabSz="933237">
              <a:defRPr/>
            </a:pPr>
            <a:r>
              <a:rPr lang="en-CA" kern="100" dirty="0">
                <a:latin typeface="Times New Roman" panose="02020603050405020304" pitchFamily="18" charset="0"/>
                <a:ea typeface="Calibri" panose="020F0502020204030204" pitchFamily="34" charset="0"/>
                <a:cs typeface="Times New Roman" panose="02020603050405020304" pitchFamily="18" charset="0"/>
              </a:rPr>
              <a:t>This approach supports the organization’s priorities for leadership and culture change and offers you another option for managing difficult conversations.  You may walk away from difficult conversations feeling more satisfied using this approach as it promotes trust, longevity of relationships and a mechanism for problem solving. </a:t>
            </a:r>
          </a:p>
          <a:p>
            <a:endParaRPr lang="en-CA" dirty="0"/>
          </a:p>
        </p:txBody>
      </p:sp>
      <p:sp>
        <p:nvSpPr>
          <p:cNvPr id="4" name="Slide Number Placeholder 3"/>
          <p:cNvSpPr>
            <a:spLocks noGrp="1"/>
          </p:cNvSpPr>
          <p:nvPr>
            <p:ph type="sldNum" sz="quarter" idx="5"/>
          </p:nvPr>
        </p:nvSpPr>
        <p:spPr/>
        <p:txBody>
          <a:bodyPr/>
          <a:lstStyle/>
          <a:p>
            <a:fld id="{AEF1D426-5DF5-2D4A-AD86-2E08FA9A2A76}" type="slidenum">
              <a:rPr lang="en-US" smtClean="0"/>
              <a:t>27</a:t>
            </a:fld>
            <a:endParaRPr lang="en-US"/>
          </a:p>
        </p:txBody>
      </p:sp>
    </p:spTree>
    <p:extLst>
      <p:ext uri="{BB962C8B-B14F-4D97-AF65-F5344CB8AC3E}">
        <p14:creationId xmlns:p14="http://schemas.microsoft.com/office/powerpoint/2010/main" val="12182301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is an example of how the DESC model can be used. </a:t>
            </a:r>
          </a:p>
          <a:p>
            <a:endParaRPr lang="en-CA" dirty="0"/>
          </a:p>
          <a:p>
            <a:r>
              <a:rPr lang="en-CA" dirty="0"/>
              <a:t>The situation is one where you’re consistently interrupted by a peer in meetings, and you take them aside to address it. </a:t>
            </a:r>
          </a:p>
          <a:p>
            <a:endParaRPr lang="en-CA" dirty="0"/>
          </a:p>
          <a:p>
            <a:r>
              <a:rPr lang="en-CA" dirty="0"/>
              <a:t>Let’s break it does a little bit. </a:t>
            </a:r>
          </a:p>
          <a:p>
            <a:endParaRPr lang="en-CA" dirty="0"/>
          </a:p>
          <a:p>
            <a:r>
              <a:rPr lang="en-CA" dirty="0"/>
              <a:t>This is a 2 sentence example, combining the Describe and Effect, and the Specify and Consequence. </a:t>
            </a:r>
          </a:p>
          <a:p>
            <a:endParaRPr lang="en-CA" dirty="0"/>
          </a:p>
          <a:p>
            <a:r>
              <a:rPr lang="en-CA" dirty="0"/>
              <a:t>D: The Describe is neutral and non-judgemental, It’s not blaming or judging the other person. The language is direct and descriptive with the observations being shared openly and honestly. </a:t>
            </a:r>
          </a:p>
          <a:p>
            <a:r>
              <a:rPr lang="en-CA" dirty="0"/>
              <a:t>E: The express sentence starters are often: I feel…. I am… and describe the feeling or impact of the behaviour or action on you.</a:t>
            </a:r>
          </a:p>
          <a:p>
            <a:r>
              <a:rPr lang="en-CA" dirty="0"/>
              <a:t>S: A clear request for future behaviour that meets your interests</a:t>
            </a:r>
          </a:p>
          <a:p>
            <a:r>
              <a:rPr lang="en-CA" dirty="0"/>
              <a:t>C: a proposed positive outcome to the suggested change that you hope invites the other person to work with you further to resolve the conflict. </a:t>
            </a:r>
          </a:p>
          <a:p>
            <a:endParaRPr lang="en-CA" dirty="0"/>
          </a:p>
          <a:p>
            <a:r>
              <a:rPr lang="en-CA" dirty="0"/>
              <a:t>The hope is the other person will still be listening at the end of the DESC and be curious and want to know more about how the situation impacted you and how you can move forward in a way that works for both of you as well as the team. </a:t>
            </a:r>
          </a:p>
          <a:p>
            <a:endParaRPr lang="en-CA" dirty="0"/>
          </a:p>
          <a:p>
            <a:r>
              <a:rPr lang="en-CA" dirty="0"/>
              <a:t>When delivering this message to start a difficult conversation,  I encourage you to consider your:</a:t>
            </a:r>
          </a:p>
          <a:p>
            <a:r>
              <a:rPr lang="en-CA" dirty="0"/>
              <a:t>-  Body language</a:t>
            </a:r>
          </a:p>
          <a:p>
            <a:pPr marL="174982" indent="-174982">
              <a:buFontTx/>
              <a:buChar char="-"/>
            </a:pPr>
            <a:r>
              <a:rPr lang="en-CA" dirty="0"/>
              <a:t>Paralanguage ! (tone, intonation, speed, volume)</a:t>
            </a:r>
          </a:p>
          <a:p>
            <a:pPr marL="174982" indent="-174982">
              <a:buFontTx/>
              <a:buChar char="-"/>
            </a:pPr>
            <a:endParaRPr lang="en-CA" dirty="0"/>
          </a:p>
          <a:p>
            <a:r>
              <a:rPr lang="en-CA" dirty="0"/>
              <a:t>For folks that have been told they are sending mixed messages, I would ensure that the three modes of communication (verbal, body language and paralanguage) are married up and matching. </a:t>
            </a:r>
          </a:p>
          <a:p>
            <a:endParaRPr lang="en-CA" dirty="0"/>
          </a:p>
          <a:p>
            <a:r>
              <a:rPr lang="en-CA" dirty="0"/>
              <a:t>Let’s explore the types of conversations where we can use the DESC model. </a:t>
            </a:r>
          </a:p>
          <a:p>
            <a:endParaRPr lang="en-CA" dirty="0"/>
          </a:p>
          <a:p>
            <a:r>
              <a:rPr lang="en-CA" dirty="0"/>
              <a:t>What are you some difficult conversations that you are faced with that could benefit from this model? </a:t>
            </a:r>
          </a:p>
          <a:p>
            <a:br>
              <a:rPr lang="en-CA" dirty="0"/>
            </a:br>
            <a:r>
              <a:rPr lang="en-CA" dirty="0"/>
              <a:t>It is important to note again that this </a:t>
            </a:r>
            <a:r>
              <a:rPr lang="en-CA" dirty="0">
                <a:latin typeface="Calibri" panose="020F0502020204030204" pitchFamily="34" charset="0"/>
                <a:ea typeface="Calibri" panose="020F0502020204030204" pitchFamily="34" charset="0"/>
                <a:cs typeface="Times New Roman" panose="02020603050405020304" pitchFamily="18" charset="0"/>
              </a:rPr>
              <a:t>is a model. And it may new to you. So, it may feel prescriptive and mechanical. You are briefly seeing it here today in its purest form and until you practice and make it your own it likely won’t feel comfortable. </a:t>
            </a:r>
            <a:endParaRPr lang="en-CA" dirty="0"/>
          </a:p>
          <a:p>
            <a:endParaRPr lang="en-CA" dirty="0"/>
          </a:p>
          <a:p>
            <a:pPr marL="174982" indent="-174982">
              <a:buFontTx/>
              <a:buChar char="-"/>
            </a:pPr>
            <a:endParaRPr lang="en-CA" dirty="0"/>
          </a:p>
          <a:p>
            <a:endParaRPr lang="en-CA" dirty="0"/>
          </a:p>
        </p:txBody>
      </p:sp>
      <p:sp>
        <p:nvSpPr>
          <p:cNvPr id="4" name="Slide Number Placeholder 3"/>
          <p:cNvSpPr>
            <a:spLocks noGrp="1"/>
          </p:cNvSpPr>
          <p:nvPr>
            <p:ph type="sldNum" sz="quarter" idx="5"/>
          </p:nvPr>
        </p:nvSpPr>
        <p:spPr/>
        <p:txBody>
          <a:bodyPr/>
          <a:lstStyle/>
          <a:p>
            <a:fld id="{AEF1D426-5DF5-2D4A-AD86-2E08FA9A2A76}" type="slidenum">
              <a:rPr lang="en-US" smtClean="0"/>
              <a:t>28</a:t>
            </a:fld>
            <a:endParaRPr lang="en-US"/>
          </a:p>
        </p:txBody>
      </p:sp>
    </p:spTree>
    <p:extLst>
      <p:ext uri="{BB962C8B-B14F-4D97-AF65-F5344CB8AC3E}">
        <p14:creationId xmlns:p14="http://schemas.microsoft.com/office/powerpoint/2010/main" val="4195989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Now that you have started the discussion, you will want to shift from your positions into your interests. </a:t>
            </a:r>
          </a:p>
          <a:p>
            <a:endParaRPr lang="en-CA" dirty="0"/>
          </a:p>
          <a:p>
            <a:r>
              <a:rPr lang="en-CA" dirty="0"/>
              <a:t>In a traditional, competitive discussion, we negotiate on our positions.  “I don’t want you to bad talk my decisions to the troops.” “I want a promotion.”  “Don’t interrupt me.”</a:t>
            </a:r>
          </a:p>
          <a:p>
            <a:r>
              <a:rPr lang="en-CA" dirty="0"/>
              <a:t>A position is what we want… the outcome. </a:t>
            </a:r>
          </a:p>
          <a:p>
            <a:endParaRPr lang="en-CA" dirty="0"/>
          </a:p>
          <a:p>
            <a:r>
              <a:rPr lang="en-CA" dirty="0"/>
              <a:t>In a collaborative and assertive discussion, we want to shift from positions to the interests.  </a:t>
            </a:r>
          </a:p>
          <a:p>
            <a:r>
              <a:rPr lang="en-CA" dirty="0"/>
              <a:t>Our interests are why we want, what we want.  They are our underlying needs, values…. </a:t>
            </a:r>
          </a:p>
          <a:p>
            <a:endParaRPr lang="en-CA" dirty="0"/>
          </a:p>
          <a:p>
            <a:r>
              <a:rPr lang="en-CA" dirty="0"/>
              <a:t>Let me provide a Simple example created by Roger Fisher and William </a:t>
            </a:r>
            <a:r>
              <a:rPr lang="en-CA" dirty="0" err="1"/>
              <a:t>Ury</a:t>
            </a:r>
            <a:r>
              <a:rPr lang="en-CA" dirty="0"/>
              <a:t>, this example is outlined in the book “Getting to Yes”. A great book for folks looking for further reading. </a:t>
            </a:r>
          </a:p>
          <a:p>
            <a:r>
              <a:rPr lang="en-CA" dirty="0"/>
              <a:t>Orange…. Kids </a:t>
            </a:r>
          </a:p>
          <a:p>
            <a:r>
              <a:rPr lang="en-CA" dirty="0"/>
              <a:t>While this example is simple, it is often the case where in our conflicts, if we are honest about our interests and needs, we can come up with some </a:t>
            </a:r>
            <a:r>
              <a:rPr lang="en-CA" i="0" dirty="0"/>
              <a:t>really creative solutions. </a:t>
            </a:r>
          </a:p>
          <a:p>
            <a:endParaRPr lang="en-CA" i="0" dirty="0"/>
          </a:p>
          <a:p>
            <a:r>
              <a:rPr lang="en-CA" i="0" dirty="0"/>
              <a:t>Let’s connect the previous DESC example to interests. </a:t>
            </a:r>
          </a:p>
          <a:p>
            <a:r>
              <a:rPr lang="en-CA" i="0" dirty="0"/>
              <a:t>“When my difficult decisions are discussed with the team without my knowledge or consent, I feel disrespected.  I would appreciate it if we could discuss concerns privately first, so we can decide next steps together.”</a:t>
            </a:r>
          </a:p>
          <a:p>
            <a:endParaRPr lang="en-CA" i="0" dirty="0"/>
          </a:p>
          <a:p>
            <a:r>
              <a:rPr lang="en-CA" i="0" dirty="0"/>
              <a:t> What might have been the Interests for both the person delivering the model and the person receiving it? </a:t>
            </a:r>
          </a:p>
          <a:p>
            <a:pPr marL="174982" indent="-174982">
              <a:buFontTx/>
              <a:buChar char="-"/>
            </a:pPr>
            <a:r>
              <a:rPr lang="en-CA" i="0" dirty="0"/>
              <a:t>One person values input and collaboration       	 - ownership of decisions/ support of troops</a:t>
            </a:r>
          </a:p>
          <a:p>
            <a:pPr marL="174982" indent="-174982">
              <a:buFontTx/>
              <a:buChar char="-"/>
            </a:pPr>
            <a:r>
              <a:rPr lang="en-CA" i="0" dirty="0"/>
              <a:t>Perhaps speed in decision making 		- united command team </a:t>
            </a:r>
          </a:p>
          <a:p>
            <a:pPr marL="174982" indent="-174982">
              <a:buFontTx/>
              <a:buChar char="-"/>
            </a:pPr>
            <a:endParaRPr lang="en-CA" i="0" dirty="0"/>
          </a:p>
          <a:p>
            <a:r>
              <a:rPr lang="en-CA" i="0" dirty="0"/>
              <a:t>If we stayed with the positions – how could the conversation have gone? </a:t>
            </a:r>
          </a:p>
          <a:p>
            <a:pPr marL="174982" indent="-174982">
              <a:buFontTx/>
              <a:buChar char="-"/>
            </a:pPr>
            <a:r>
              <a:rPr lang="en-CA" i="0" dirty="0"/>
              <a:t>Blaming </a:t>
            </a:r>
          </a:p>
          <a:p>
            <a:pPr marL="174982" indent="-174982">
              <a:buFontTx/>
              <a:buChar char="-"/>
            </a:pPr>
            <a:r>
              <a:rPr lang="en-CA" i="0" dirty="0"/>
              <a:t>Discipline</a:t>
            </a:r>
          </a:p>
          <a:p>
            <a:pPr marL="174982" indent="-174982">
              <a:buFontTx/>
              <a:buChar char="-"/>
            </a:pPr>
            <a:r>
              <a:rPr lang="en-CA" i="0" dirty="0"/>
              <a:t>Trust broken</a:t>
            </a:r>
          </a:p>
          <a:p>
            <a:r>
              <a:rPr lang="en-CA" i="0" dirty="0"/>
              <a:t>If we move to interests we may find new solutions: </a:t>
            </a:r>
          </a:p>
          <a:p>
            <a:pPr marL="174982" indent="-174982">
              <a:buFontTx/>
              <a:buChar char="-"/>
            </a:pPr>
            <a:r>
              <a:rPr lang="en-CA" i="0" dirty="0"/>
              <a:t>More conversation and collaboration and team work</a:t>
            </a:r>
          </a:p>
          <a:p>
            <a:pPr marL="174982" indent="-174982">
              <a:buFontTx/>
              <a:buChar char="-"/>
            </a:pPr>
            <a:r>
              <a:rPr lang="en-CA" i="0" dirty="0"/>
              <a:t>More opportunities for better communication amongst the unit</a:t>
            </a:r>
          </a:p>
          <a:p>
            <a:pPr marL="641600" lvl="1" indent="-174982">
              <a:buFontTx/>
              <a:buChar char="-"/>
            </a:pPr>
            <a:endParaRPr lang="en-CA" i="0" dirty="0"/>
          </a:p>
          <a:p>
            <a:r>
              <a:rPr lang="en-CA" i="0" dirty="0"/>
              <a:t>So… how do we move to our interests.</a:t>
            </a:r>
          </a:p>
          <a:p>
            <a:endParaRPr lang="en-CA" i="0" dirty="0"/>
          </a:p>
        </p:txBody>
      </p:sp>
      <p:sp>
        <p:nvSpPr>
          <p:cNvPr id="4" name="Slide Number Placeholder 3"/>
          <p:cNvSpPr>
            <a:spLocks noGrp="1"/>
          </p:cNvSpPr>
          <p:nvPr>
            <p:ph type="sldNum" sz="quarter" idx="5"/>
          </p:nvPr>
        </p:nvSpPr>
        <p:spPr/>
        <p:txBody>
          <a:bodyPr/>
          <a:lstStyle/>
          <a:p>
            <a:fld id="{AEF1D426-5DF5-2D4A-AD86-2E08FA9A2A76}" type="slidenum">
              <a:rPr lang="en-US" smtClean="0"/>
              <a:t>29</a:t>
            </a:fld>
            <a:endParaRPr lang="en-US"/>
          </a:p>
        </p:txBody>
      </p:sp>
    </p:spTree>
    <p:extLst>
      <p:ext uri="{BB962C8B-B14F-4D97-AF65-F5344CB8AC3E}">
        <p14:creationId xmlns:p14="http://schemas.microsoft.com/office/powerpoint/2010/main" val="947388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r>
              <a:rPr lang="en-CA"/>
              <a:t>(You may not need to speak to the following, this is for reference if/where needed):</a:t>
            </a:r>
            <a:endParaRPr lang="en-US">
              <a:ea typeface="Calibri"/>
              <a:cs typeface="Calibri"/>
            </a:endParaRPr>
          </a:p>
          <a:p>
            <a:r>
              <a:rPr lang="en-CA"/>
              <a:t> </a:t>
            </a:r>
            <a:endParaRPr lang="en-US">
              <a:ea typeface="Calibri"/>
              <a:cs typeface="Calibri"/>
            </a:endParaRPr>
          </a:p>
          <a:p>
            <a:pPr marL="174982" indent="-174982">
              <a:buFont typeface="Arial"/>
              <a:buChar char="•"/>
            </a:pPr>
            <a:r>
              <a:rPr lang="en-CA"/>
              <a:t>Review CPCC Organizational Structure and cascading objectives/goals in support of Culture Evolution and Conflict Resolution.</a:t>
            </a:r>
            <a:endParaRPr lang="en-CA">
              <a:ea typeface="Calibri" panose="020F0502020204030204"/>
              <a:cs typeface="Calibri" panose="020F0502020204030204"/>
            </a:endParaRPr>
          </a:p>
          <a:p>
            <a:pPr marL="641600" lvl="1" indent="-174982">
              <a:buFont typeface="Arial"/>
              <a:buChar char="•"/>
            </a:pPr>
            <a:r>
              <a:rPr lang="en-CA">
                <a:ea typeface="Calibri" panose="020F0502020204030204"/>
                <a:cs typeface="Calibri" panose="020F0502020204030204"/>
              </a:rPr>
              <a:t>CPCC Role:</a:t>
            </a:r>
          </a:p>
          <a:p>
            <a:pPr lvl="2" algn="l">
              <a:buFont typeface="Arial" panose="020B0604020202020204" pitchFamily="34" charset="0"/>
              <a:buChar char="•"/>
            </a:pPr>
            <a:r>
              <a:rPr lang="en-CA" b="0" i="0">
                <a:solidFill>
                  <a:srgbClr val="333333"/>
                </a:solidFill>
                <a:effectLst/>
                <a:highlight>
                  <a:srgbClr val="FFFFFF"/>
                </a:highlight>
                <a:latin typeface="Helvetica Neue"/>
              </a:rPr>
              <a:t>Set the overall strategic direction and ensure integration and alignment for all Defence Team conduct and culture elements that fall under CPCC mandate</a:t>
            </a:r>
          </a:p>
          <a:p>
            <a:pPr lvl="2" algn="l">
              <a:buFont typeface="Arial" panose="020B0604020202020204" pitchFamily="34" charset="0"/>
              <a:buChar char="•"/>
            </a:pPr>
            <a:r>
              <a:rPr lang="en-CA" b="0" i="0">
                <a:solidFill>
                  <a:srgbClr val="333333"/>
                </a:solidFill>
                <a:effectLst/>
                <a:highlight>
                  <a:srgbClr val="FFFFFF"/>
                </a:highlight>
                <a:latin typeface="Helvetica Neue"/>
              </a:rPr>
              <a:t>Develop and oversee the implementation of a strategic culture change strategy for the Defence Team, ensuring that supporting programs, policies and structures related to conduct and culture efforts are aligned with the overarching strategic mission, goals and objectives</a:t>
            </a:r>
          </a:p>
          <a:p>
            <a:pPr lvl="2" algn="l">
              <a:buFont typeface="Arial" panose="020B0604020202020204" pitchFamily="34" charset="0"/>
              <a:buChar char="•"/>
            </a:pPr>
            <a:r>
              <a:rPr lang="en-CA" b="0" i="0">
                <a:solidFill>
                  <a:srgbClr val="333333"/>
                </a:solidFill>
                <a:effectLst/>
                <a:highlight>
                  <a:srgbClr val="FFFFFF"/>
                </a:highlight>
                <a:latin typeface="Helvetica Neue"/>
              </a:rPr>
              <a:t>Act as the principal advisor to the Chief of Defence Staff and the Deputy Minister on all matters related to professional conduct and culture in the Defence Team</a:t>
            </a:r>
          </a:p>
          <a:p>
            <a:pPr lvl="2" algn="l">
              <a:buFont typeface="Arial" panose="020B0604020202020204" pitchFamily="34" charset="0"/>
              <a:buChar char="•"/>
            </a:pPr>
            <a:r>
              <a:rPr lang="en-CA" b="0" i="0">
                <a:solidFill>
                  <a:srgbClr val="333333"/>
                </a:solidFill>
                <a:effectLst/>
                <a:highlight>
                  <a:srgbClr val="FFFFFF"/>
                </a:highlight>
                <a:latin typeface="Helvetica Neue"/>
              </a:rPr>
              <a:t>Oversee the evaluation and measurement of culture change efforts across the Defence Team and monitor progress, identifying best practices and recommending areas for improvement</a:t>
            </a:r>
          </a:p>
          <a:p>
            <a:pPr marL="933237" lvl="2"/>
            <a:endParaRPr lang="en-CA">
              <a:ea typeface="Calibri" panose="020F0502020204030204"/>
              <a:cs typeface="Calibri" panose="020F0502020204030204"/>
            </a:endParaRPr>
          </a:p>
          <a:p>
            <a:pPr marL="641600" lvl="1" indent="-174982">
              <a:buFont typeface="Arial"/>
              <a:buChar char="•"/>
            </a:pPr>
            <a:r>
              <a:rPr lang="en-CA">
                <a:ea typeface="Calibri" panose="020F0502020204030204"/>
                <a:cs typeface="Calibri" panose="020F0502020204030204"/>
              </a:rPr>
              <a:t>DGCSS : </a:t>
            </a:r>
          </a:p>
          <a:p>
            <a:pPr marL="1108219" lvl="2" indent="-174982">
              <a:buFont typeface="Arial"/>
              <a:buChar char="•"/>
            </a:pPr>
            <a:r>
              <a:rPr lang="en-CA" b="0" i="0">
                <a:solidFill>
                  <a:srgbClr val="333333"/>
                </a:solidFill>
                <a:effectLst/>
                <a:highlight>
                  <a:srgbClr val="FFFFFF"/>
                </a:highlight>
                <a:latin typeface="Helvetica Neue"/>
              </a:rPr>
              <a:t>The Conflict Solutions and Services program (formerly the Integrated Conflict and Complaint Management (ICCM) program) serves as a 'one-stop-shop' for those experiencing harassment, grievances, human rights issues, or those requiring Alternative Dispute Resolution (ADR) to obtain support, information or guidance. In order to help Defence Team members address workplace conflict early, locally, and informally (where appropriate), sixteen (16) Conflict and Complaint Management Services (CCMS) offices have been created across Canada in order to provide local guidance and support. CCMS agents are specifically trained to provide assistance to Defence Team members, managers, and chains of command to appraise and understand issues, and to explore appropriate options available to them to resolve the issue or situation.</a:t>
            </a:r>
          </a:p>
          <a:p>
            <a:pPr marL="933237" lvl="2"/>
            <a:endParaRPr lang="en-CA">
              <a:ea typeface="Calibri" panose="020F0502020204030204"/>
              <a:cs typeface="Calibri" panose="020F0502020204030204"/>
            </a:endParaRPr>
          </a:p>
          <a:p>
            <a:pPr marL="641600" lvl="1" indent="-174982">
              <a:buFont typeface="Arial"/>
              <a:buChar char="•"/>
            </a:pPr>
            <a:r>
              <a:rPr lang="en-CA">
                <a:ea typeface="Calibri" panose="020F0502020204030204"/>
                <a:cs typeface="Calibri" panose="020F0502020204030204"/>
              </a:rPr>
              <a:t>DSD: </a:t>
            </a:r>
          </a:p>
          <a:p>
            <a:pPr marL="1108219" lvl="2" indent="-174982">
              <a:buFont typeface="Arial"/>
              <a:buChar char="•"/>
            </a:pPr>
            <a:r>
              <a:rPr lang="en-CA" b="0" i="0">
                <a:solidFill>
                  <a:srgbClr val="333333"/>
                </a:solidFill>
                <a:effectLst/>
                <a:highlight>
                  <a:srgbClr val="FFFFFF"/>
                </a:highlight>
                <a:latin typeface="Helvetica Neue"/>
              </a:rPr>
              <a:t>Under the CSS Program, the Directorate is responsible for the leadership and management of conflict and complaint management services (CCMS) across Canada. The organizational construct which underpins CCMS operations is comprised of </a:t>
            </a:r>
            <a:r>
              <a:rPr lang="en-CA">
                <a:solidFill>
                  <a:srgbClr val="333333"/>
                </a:solidFill>
                <a:highlight>
                  <a:srgbClr val="FFFFFF"/>
                </a:highlight>
                <a:latin typeface="Helvetica Neue"/>
              </a:rPr>
              <a:t>three regions</a:t>
            </a:r>
            <a:r>
              <a:rPr lang="en-CA" b="0" i="0">
                <a:solidFill>
                  <a:srgbClr val="333333"/>
                </a:solidFill>
                <a:effectLst/>
                <a:highlight>
                  <a:srgbClr val="FFFFFF"/>
                </a:highlight>
                <a:latin typeface="Helvetica Neue"/>
              </a:rPr>
              <a:t>: </a:t>
            </a:r>
            <a:r>
              <a:rPr lang="en-CA">
                <a:solidFill>
                  <a:srgbClr val="333333"/>
                </a:solidFill>
                <a:highlight>
                  <a:srgbClr val="FFFFFF"/>
                </a:highlight>
                <a:latin typeface="Helvetica Neue"/>
              </a:rPr>
              <a:t>West</a:t>
            </a:r>
            <a:r>
              <a:rPr lang="en-CA" b="0" i="0">
                <a:solidFill>
                  <a:srgbClr val="333333"/>
                </a:solidFill>
                <a:effectLst/>
                <a:highlight>
                  <a:srgbClr val="FFFFFF"/>
                </a:highlight>
                <a:latin typeface="Helvetica Neue"/>
              </a:rPr>
              <a:t>/North</a:t>
            </a:r>
            <a:r>
              <a:rPr lang="en-CA">
                <a:solidFill>
                  <a:srgbClr val="333333"/>
                </a:solidFill>
                <a:highlight>
                  <a:srgbClr val="FFFFFF"/>
                </a:highlight>
                <a:latin typeface="Helvetica Neue"/>
              </a:rPr>
              <a:t> (BC, SK, AB, BC,</a:t>
            </a:r>
            <a:r>
              <a:rPr lang="en-CA" b="0" i="0">
                <a:solidFill>
                  <a:srgbClr val="333333"/>
                </a:solidFill>
                <a:effectLst/>
                <a:highlight>
                  <a:srgbClr val="FFFFFF"/>
                </a:highlight>
                <a:latin typeface="Helvetica Neue"/>
              </a:rPr>
              <a:t> </a:t>
            </a:r>
            <a:r>
              <a:rPr lang="en-CA">
                <a:solidFill>
                  <a:srgbClr val="333333"/>
                </a:solidFill>
                <a:highlight>
                  <a:srgbClr val="FFFFFF"/>
                </a:highlight>
                <a:latin typeface="Helvetica Neue"/>
              </a:rPr>
              <a:t>YT, NT, NU), </a:t>
            </a:r>
            <a:r>
              <a:rPr lang="en-CA" b="0" i="0">
                <a:solidFill>
                  <a:srgbClr val="333333"/>
                </a:solidFill>
                <a:effectLst/>
                <a:highlight>
                  <a:srgbClr val="FFFFFF"/>
                </a:highlight>
                <a:latin typeface="Helvetica Neue"/>
              </a:rPr>
              <a:t>Central</a:t>
            </a:r>
            <a:r>
              <a:rPr lang="en-CA">
                <a:solidFill>
                  <a:srgbClr val="333333"/>
                </a:solidFill>
                <a:highlight>
                  <a:srgbClr val="FFFFFF"/>
                </a:highlight>
                <a:latin typeface="Helvetica Neue"/>
              </a:rPr>
              <a:t> (ON - Incl </a:t>
            </a:r>
            <a:r>
              <a:rPr lang="en-CA" err="1">
                <a:solidFill>
                  <a:srgbClr val="333333"/>
                </a:solidFill>
                <a:highlight>
                  <a:srgbClr val="FFFFFF"/>
                </a:highlight>
                <a:latin typeface="Helvetica Neue"/>
              </a:rPr>
              <a:t>OutCan</a:t>
            </a:r>
            <a:r>
              <a:rPr lang="en-CA">
                <a:solidFill>
                  <a:srgbClr val="333333"/>
                </a:solidFill>
                <a:highlight>
                  <a:srgbClr val="FFFFFF"/>
                </a:highlight>
                <a:latin typeface="Helvetica Neue"/>
              </a:rPr>
              <a:t>),</a:t>
            </a:r>
            <a:r>
              <a:rPr lang="en-CA" b="0" i="0">
                <a:solidFill>
                  <a:srgbClr val="333333"/>
                </a:solidFill>
                <a:effectLst/>
                <a:highlight>
                  <a:srgbClr val="FFFFFF"/>
                </a:highlight>
                <a:latin typeface="Helvetica Neue"/>
              </a:rPr>
              <a:t> Eastern</a:t>
            </a:r>
            <a:r>
              <a:rPr lang="en-CA">
                <a:solidFill>
                  <a:srgbClr val="333333"/>
                </a:solidFill>
                <a:highlight>
                  <a:srgbClr val="FFFFFF"/>
                </a:highlight>
                <a:latin typeface="Helvetica Neue"/>
              </a:rPr>
              <a:t> (QC, NB, NS, PE, NL).  All Deployed Operations are responsive by their support base CCMS (ex: 3CanDiv = CCMS Edmonton; HMCS VANCOUVER = CCMS Esquimalt)</a:t>
            </a:r>
            <a:endParaRPr lang="en-CA" b="0" i="0">
              <a:solidFill>
                <a:srgbClr val="333333"/>
              </a:solidFill>
              <a:effectLst/>
              <a:highlight>
                <a:srgbClr val="FFFFFF"/>
              </a:highlight>
              <a:latin typeface="Helvetica Neue"/>
            </a:endParaRPr>
          </a:p>
          <a:p>
            <a:pPr marL="1108219" lvl="2" indent="-174982">
              <a:buFont typeface="Arial"/>
              <a:buChar char="•"/>
            </a:pPr>
            <a:r>
              <a:rPr lang="en-CA" b="0" i="0">
                <a:solidFill>
                  <a:srgbClr val="333333"/>
                </a:solidFill>
                <a:effectLst/>
                <a:highlight>
                  <a:srgbClr val="FFFFFF"/>
                </a:highlight>
                <a:latin typeface="Helvetica Neue"/>
              </a:rPr>
              <a:t>At the forefront of CCMS offices are specially trained CCMS agents who provide assistance to both Defence Team members and Chains of Command by appraising and understanding the issue(s), then exploring the appropriate options available. Agents are equipped to help manage workplace conflicts early, locally, and informally (where appropriate). Formal recourse structures include the </a:t>
            </a:r>
            <a:r>
              <a:rPr lang="en-CA" b="0" i="0" u="sng">
                <a:solidFill>
                  <a:srgbClr val="295376"/>
                </a:solidFill>
                <a:effectLst/>
                <a:highlight>
                  <a:srgbClr val="FFFFFF"/>
                </a:highlight>
                <a:latin typeface="Helvetica Neue"/>
                <a:hlinkClick r:id="rId3"/>
              </a:rPr>
              <a:t>grievance process</a:t>
            </a:r>
            <a:r>
              <a:rPr lang="en-CA" b="0" i="0">
                <a:solidFill>
                  <a:srgbClr val="333333"/>
                </a:solidFill>
                <a:effectLst/>
                <a:highlight>
                  <a:srgbClr val="FFFFFF"/>
                </a:highlight>
                <a:latin typeface="Helvetica Neue"/>
              </a:rPr>
              <a:t>, </a:t>
            </a:r>
            <a:r>
              <a:rPr lang="en-CA" b="0" i="0" u="sng">
                <a:solidFill>
                  <a:srgbClr val="295376"/>
                </a:solidFill>
                <a:effectLst/>
                <a:highlight>
                  <a:srgbClr val="FFFFFF"/>
                </a:highlight>
                <a:latin typeface="Helvetica Neue"/>
                <a:hlinkClick r:id="rId4"/>
              </a:rPr>
              <a:t>harassment process</a:t>
            </a:r>
            <a:r>
              <a:rPr lang="en-CA" b="0" i="0">
                <a:solidFill>
                  <a:srgbClr val="333333"/>
                </a:solidFill>
                <a:effectLst/>
                <a:highlight>
                  <a:srgbClr val="FFFFFF"/>
                </a:highlight>
                <a:latin typeface="Helvetica Neue"/>
              </a:rPr>
              <a:t> and </a:t>
            </a:r>
            <a:r>
              <a:rPr lang="en-CA" b="0" i="0" u="sng">
                <a:solidFill>
                  <a:srgbClr val="295376"/>
                </a:solidFill>
                <a:effectLst/>
                <a:highlight>
                  <a:srgbClr val="FFFFFF"/>
                </a:highlight>
                <a:latin typeface="Helvetica Neue"/>
                <a:hlinkClick r:id="rId5"/>
              </a:rPr>
              <a:t>human rights complaints</a:t>
            </a:r>
            <a:r>
              <a:rPr lang="en-CA" b="0" i="0">
                <a:solidFill>
                  <a:srgbClr val="333333"/>
                </a:solidFill>
                <a:effectLst/>
                <a:highlight>
                  <a:srgbClr val="FFFFFF"/>
                </a:highlight>
                <a:latin typeface="Helvetica Neue"/>
              </a:rPr>
              <a:t>. Conflict Management Practitioners are also available to all members of the Defence Team. If you are experiencing a workplace conflict, or would like to learn more about any of the informal or formal options, please contact your local </a:t>
            </a:r>
            <a:r>
              <a:rPr lang="en-CA" b="0" i="0" u="sng">
                <a:solidFill>
                  <a:srgbClr val="295376"/>
                </a:solidFill>
                <a:effectLst/>
                <a:highlight>
                  <a:srgbClr val="FFFFFF"/>
                </a:highlight>
                <a:latin typeface="Helvetica Neue"/>
                <a:hlinkClick r:id="rId6"/>
              </a:rPr>
              <a:t>CCMS office</a:t>
            </a:r>
            <a:r>
              <a:rPr lang="en-CA" b="0" i="0">
                <a:solidFill>
                  <a:srgbClr val="333333"/>
                </a:solidFill>
                <a:effectLst/>
                <a:highlight>
                  <a:srgbClr val="FFFFFF"/>
                </a:highlight>
                <a:latin typeface="Helvetica Neue"/>
              </a:rPr>
              <a:t>.</a:t>
            </a:r>
          </a:p>
          <a:p>
            <a:pPr marL="641600" lvl="1" indent="-174982">
              <a:buFont typeface="Arial"/>
              <a:buChar char="•"/>
            </a:pPr>
            <a:endParaRPr lang="en-CA">
              <a:ea typeface="Calibri" panose="020F0502020204030204"/>
              <a:cs typeface="Calibri" panose="020F0502020204030204"/>
            </a:endParaRPr>
          </a:p>
          <a:p>
            <a:endParaRPr lang="en-CA"/>
          </a:p>
          <a:p>
            <a:r>
              <a:rPr lang="en-CA"/>
              <a:t>L4/L5: Regions are L4, CCMS Offices are L5</a:t>
            </a:r>
            <a:endParaRPr lang="en-CA">
              <a:ea typeface="Calibri"/>
              <a:cs typeface="Calibri"/>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3</a:t>
            </a:fld>
            <a:endParaRPr lang="en-CA"/>
          </a:p>
        </p:txBody>
      </p:sp>
    </p:spTree>
    <p:extLst>
      <p:ext uri="{BB962C8B-B14F-4D97-AF65-F5344CB8AC3E}">
        <p14:creationId xmlns:p14="http://schemas.microsoft.com/office/powerpoint/2010/main" val="15277592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tool that can be used to uncover interests.  I am not suggesting you ask all of the questions, but asking good open ended questions (starting with the 5 W’s and H – careful with the WHY) you can discover what is important to the other person. </a:t>
            </a:r>
          </a:p>
          <a:p>
            <a:endParaRPr lang="en-US" dirty="0"/>
          </a:p>
          <a:p>
            <a:r>
              <a:rPr lang="en-US" dirty="0"/>
              <a:t>This will help make difficult discussions easier. </a:t>
            </a:r>
          </a:p>
          <a:p>
            <a:endParaRPr lang="en-US" dirty="0"/>
          </a:p>
          <a:p>
            <a:r>
              <a:rPr lang="en-US" dirty="0"/>
              <a:t>Based on the DESC Model example from before…… When my difficult decisions are negatively discussed with the team, I am undermined.  I would appreciate it if we could discuss concerns privately, so we can present as a united team. </a:t>
            </a:r>
          </a:p>
          <a:p>
            <a:endParaRPr lang="en-US" dirty="0"/>
          </a:p>
          <a:p>
            <a:pPr defTabSz="933237">
              <a:defRPr/>
            </a:pPr>
            <a:r>
              <a:rPr lang="en-US" dirty="0"/>
              <a:t>what open questions might you ask the person to better understand the situation?</a:t>
            </a:r>
          </a:p>
          <a:p>
            <a:endParaRPr lang="en-US" dirty="0"/>
          </a:p>
          <a:p>
            <a:pPr marL="174982" indent="-174982">
              <a:buFontTx/>
              <a:buChar char="-"/>
            </a:pPr>
            <a:r>
              <a:rPr lang="en-US" dirty="0"/>
              <a:t>What are you priorities during our team meetings? </a:t>
            </a:r>
          </a:p>
          <a:p>
            <a:pPr marL="174982" indent="-174982">
              <a:buFontTx/>
              <a:buChar char="-"/>
            </a:pPr>
            <a:r>
              <a:rPr lang="en-US" dirty="0"/>
              <a:t>What assumptions are made when I am interrupted? </a:t>
            </a:r>
          </a:p>
          <a:p>
            <a:pPr marL="174982" indent="-174982">
              <a:buFontTx/>
              <a:buChar char="-"/>
            </a:pPr>
            <a:r>
              <a:rPr lang="en-US" dirty="0"/>
              <a:t>What are you expectations of me as your colleague?</a:t>
            </a:r>
          </a:p>
          <a:p>
            <a:endParaRPr lang="en-US" dirty="0"/>
          </a:p>
        </p:txBody>
      </p:sp>
      <p:sp>
        <p:nvSpPr>
          <p:cNvPr id="4" name="Slide Number Placeholder 3"/>
          <p:cNvSpPr>
            <a:spLocks noGrp="1"/>
          </p:cNvSpPr>
          <p:nvPr>
            <p:ph type="sldNum" sz="quarter" idx="5"/>
          </p:nvPr>
        </p:nvSpPr>
        <p:spPr/>
        <p:txBody>
          <a:bodyPr/>
          <a:lstStyle/>
          <a:p>
            <a:fld id="{AEF1D426-5DF5-2D4A-AD86-2E08FA9A2A76}" type="slidenum">
              <a:rPr lang="en-US" smtClean="0"/>
              <a:t>30</a:t>
            </a:fld>
            <a:endParaRPr lang="en-US"/>
          </a:p>
        </p:txBody>
      </p:sp>
    </p:spTree>
    <p:extLst>
      <p:ext uri="{BB962C8B-B14F-4D97-AF65-F5344CB8AC3E}">
        <p14:creationId xmlns:p14="http://schemas.microsoft.com/office/powerpoint/2010/main" val="17143447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Assertive communication is a tool in creating and maintaining a respectful workplace because it may allow us to directly, openly and respectfully address issues. As leaders, assertive communication can be a powerful tool in managing conflict and modelling respectful and productive communication about conflict situations. The DESC model is a framework for using assertive communication to invite someone to have a collaborative discussion about a conflict situation. Having this framework may help alleviate some of our discomfort in openly and directly addressing behaviours of concern and conflict situations. Finding yourself in this model and seeking support to put it into practice are critical to your success. </a:t>
            </a:r>
          </a:p>
        </p:txBody>
      </p:sp>
      <p:sp>
        <p:nvSpPr>
          <p:cNvPr id="4" name="Slide Number Placeholder 3"/>
          <p:cNvSpPr>
            <a:spLocks noGrp="1"/>
          </p:cNvSpPr>
          <p:nvPr>
            <p:ph type="sldNum" sz="quarter" idx="10"/>
          </p:nvPr>
        </p:nvSpPr>
        <p:spPr/>
        <p:txBody>
          <a:bodyPr/>
          <a:lstStyle/>
          <a:p>
            <a:pPr>
              <a:defRPr/>
            </a:pPr>
            <a:fld id="{9C8A85A1-FFAE-4437-A087-C62A922195DB}" type="slidenum">
              <a:rPr lang="en-CA" altLang="en-US" smtClean="0">
                <a:solidFill>
                  <a:prstClr val="black"/>
                </a:solidFill>
              </a:rPr>
              <a:pPr>
                <a:defRPr/>
              </a:pPr>
              <a:t>31</a:t>
            </a:fld>
            <a:endParaRPr lang="en-CA" altLang="en-US">
              <a:solidFill>
                <a:prstClr val="black"/>
              </a:solidFill>
            </a:endParaRPr>
          </a:p>
        </p:txBody>
      </p:sp>
    </p:spTree>
    <p:extLst>
      <p:ext uri="{BB962C8B-B14F-4D97-AF65-F5344CB8AC3E}">
        <p14:creationId xmlns:p14="http://schemas.microsoft.com/office/powerpoint/2010/main" val="3204075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b="1"/>
          </a:p>
          <a:p>
            <a:pPr marL="174982" indent="-174982">
              <a:buFont typeface="Arial"/>
              <a:buChar char="•"/>
            </a:pPr>
            <a:r>
              <a:rPr lang="en-US"/>
              <a:t> CCMS is an entry/access point for DGCSS programs and services. It is recommended that individuals contact CCMS to explore all available options for resolution.</a:t>
            </a:r>
            <a:endParaRPr lang="en-US">
              <a:ea typeface="Calibri" panose="020F0502020204030204"/>
              <a:cs typeface="Calibri" panose="020F0502020204030204"/>
            </a:endParaRPr>
          </a:p>
          <a:p>
            <a:r>
              <a:rPr lang="en-US"/>
              <a:t>There are exceptions: </a:t>
            </a:r>
            <a:endParaRPr lang="en-US">
              <a:ea typeface="Calibri"/>
              <a:cs typeface="Calibri"/>
            </a:endParaRPr>
          </a:p>
          <a:p>
            <a:pPr marL="233309" indent="-233309">
              <a:buFont typeface="Arial"/>
              <a:buChar char="•"/>
            </a:pPr>
            <a:r>
              <a:rPr lang="en-US"/>
              <a:t>CCMS are not able to refer units or personnel to LST and DTCP, but can provide information on their services and contact information.</a:t>
            </a:r>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A15A9BF4-5035-4709-8081-38E764F635BB}" type="slidenum">
              <a:rPr lang="en-CA" smtClean="0"/>
              <a:t>4</a:t>
            </a:fld>
            <a:endParaRPr lang="en-CA"/>
          </a:p>
        </p:txBody>
      </p:sp>
    </p:spTree>
    <p:extLst>
      <p:ext uri="{BB962C8B-B14F-4D97-AF65-F5344CB8AC3E}">
        <p14:creationId xmlns:p14="http://schemas.microsoft.com/office/powerpoint/2010/main" val="2057813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b="1"/>
          </a:p>
          <a:p>
            <a:endParaRPr lang="en-CA">
              <a:latin typeface="Arial"/>
              <a:cs typeface="Arial"/>
            </a:endParaRPr>
          </a:p>
          <a:p>
            <a:pPr marL="174982" indent="-174982">
              <a:buFont typeface="Arial"/>
              <a:buChar char="•"/>
            </a:pPr>
            <a:r>
              <a:rPr lang="en-CA">
                <a:latin typeface="Arial"/>
                <a:cs typeface="Arial"/>
              </a:rPr>
              <a:t>The CCMS model uses Agents, Conflict Management Practitioners (CMP) and Trainer/Promoters to deliver conflict and complaint management services to support, guide and empower all Defence Team members to manage conflicts and complaints.</a:t>
            </a:r>
          </a:p>
          <a:p>
            <a:endParaRPr lang="en-CA">
              <a:latin typeface="Arial"/>
              <a:cs typeface="Arial"/>
            </a:endParaRPr>
          </a:p>
          <a:p>
            <a:pPr marL="174982" indent="-174982">
              <a:buFont typeface="Arial"/>
              <a:buChar char="•"/>
            </a:pPr>
            <a:r>
              <a:rPr lang="en-CA">
                <a:latin typeface="Arial"/>
                <a:cs typeface="Arial"/>
              </a:rPr>
              <a:t>CCMS is a resource listed in the Culture Evolution Strategy to effectively assess and guide members of the Defence Team through various conflicts and complaint resolution mechanisms. Recognizing that early, local and informal approaches (when appropriate), may be a more successful means to achieve resolution of the issue/concern. </a:t>
            </a:r>
          </a:p>
        </p:txBody>
      </p:sp>
      <p:sp>
        <p:nvSpPr>
          <p:cNvPr id="4" name="Slide Number Placeholder 3"/>
          <p:cNvSpPr>
            <a:spLocks noGrp="1"/>
          </p:cNvSpPr>
          <p:nvPr>
            <p:ph type="sldNum" sz="quarter" idx="10"/>
          </p:nvPr>
        </p:nvSpPr>
        <p:spPr/>
        <p:txBody>
          <a:bodyPr/>
          <a:lstStyle/>
          <a:p>
            <a:fld id="{AEF1D426-5DF5-2D4A-AD86-2E08FA9A2A76}" type="slidenum">
              <a:rPr lang="en-US" smtClean="0"/>
              <a:t>5</a:t>
            </a:fld>
            <a:endParaRPr lang="en-US"/>
          </a:p>
        </p:txBody>
      </p:sp>
    </p:spTree>
    <p:extLst>
      <p:ext uri="{BB962C8B-B14F-4D97-AF65-F5344CB8AC3E}">
        <p14:creationId xmlns:p14="http://schemas.microsoft.com/office/powerpoint/2010/main" val="3251122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b="1"/>
              <a:t>KEY MESSAGES:</a:t>
            </a:r>
          </a:p>
          <a:p>
            <a:pPr>
              <a:defRPr/>
            </a:pPr>
            <a:endParaRPr lang="en-US" altLang="en-US">
              <a:latin typeface="Arial"/>
              <a:cs typeface="Arial"/>
            </a:endParaRPr>
          </a:p>
          <a:p>
            <a:pPr marL="174982" indent="-174982">
              <a:buFont typeface="Arial"/>
              <a:buChar char="•"/>
              <a:defRPr/>
            </a:pPr>
            <a:r>
              <a:rPr lang="en-US" altLang="en-US">
                <a:latin typeface="Arial"/>
                <a:cs typeface="Arial"/>
              </a:rPr>
              <a:t>It is not uncommon for a workplace issue that has been shared with the CCMS to have a conflict element to it. Unresolved or poorly managed conflict can significantly impact the health of an individual and workplace. </a:t>
            </a:r>
          </a:p>
          <a:p>
            <a:pPr>
              <a:defRPr/>
            </a:pPr>
            <a:endParaRPr lang="en-US" altLang="en-US">
              <a:latin typeface="Arial"/>
              <a:cs typeface="Arial"/>
            </a:endParaRPr>
          </a:p>
          <a:p>
            <a:pPr marL="174982" indent="-174982">
              <a:buFont typeface="Arial"/>
              <a:buChar char="•"/>
              <a:defRPr/>
            </a:pPr>
            <a:r>
              <a:rPr lang="en-US" altLang="en-US">
                <a:latin typeface="Arial"/>
                <a:cs typeface="Arial"/>
              </a:rPr>
              <a:t>Conflict is a normal and healthy part of our work lives. We aren’t trying to eliminate conflict entirely, since conflict is an indicator that people hold and are sharing different perspectives and opinions. </a:t>
            </a:r>
            <a:r>
              <a:rPr lang="en-CA" altLang="en-US">
                <a:latin typeface="Arial"/>
                <a:cs typeface="Arial"/>
              </a:rPr>
              <a:t>While conflict itself isn’t good or bad, how we manage it can be costly.</a:t>
            </a:r>
            <a:endParaRPr lang="en-US" altLang="en-US">
              <a:latin typeface="Arial"/>
              <a:cs typeface="Arial"/>
            </a:endParaRPr>
          </a:p>
          <a:p>
            <a:endParaRPr lang="en-US" altLang="en-US">
              <a:latin typeface="Arial" panose="020B0604020202020204" pitchFamily="34" charset="0"/>
            </a:endParaRPr>
          </a:p>
          <a:p>
            <a:pPr marL="174982" indent="-174982">
              <a:buFont typeface="Arial"/>
              <a:buChar char="•"/>
            </a:pPr>
            <a:r>
              <a:rPr lang="en-US" altLang="en-US">
                <a:latin typeface="Arial"/>
                <a:cs typeface="Arial"/>
              </a:rPr>
              <a:t>It’s the way we handle conflict that can be damaging to ourselves and others. Unproductively managed or unmanaged conflict can have negative impacts on our lives. There are </a:t>
            </a:r>
            <a:r>
              <a:rPr lang="en-CA" altLang="en-US">
                <a:latin typeface="Arial"/>
                <a:cs typeface="Arial"/>
              </a:rPr>
              <a:t>real costs to the individual, teams and the organization when conflict isn’t managed. </a:t>
            </a:r>
            <a:endParaRPr lang="en-US" altLang="en-US">
              <a:latin typeface="Arial"/>
              <a:cs typeface="Arial"/>
            </a:endParaRPr>
          </a:p>
          <a:p>
            <a:endParaRPr lang="en-US" altLang="en-US">
              <a:latin typeface="Arial" panose="020B0604020202020204" pitchFamily="34" charset="0"/>
            </a:endParaRPr>
          </a:p>
          <a:p>
            <a:pPr marL="174982" indent="-174982">
              <a:buFont typeface="Arial"/>
              <a:buChar char="•"/>
            </a:pPr>
            <a:r>
              <a:rPr lang="en-US" altLang="en-US">
                <a:latin typeface="Arial"/>
                <a:cs typeface="Arial"/>
              </a:rPr>
              <a:t>Our services are geared towards maximizing your abilities to engage and cope with conflict and minimizing the damages that happen when conflict is left unmanaged or not managed well. </a:t>
            </a:r>
          </a:p>
          <a:p>
            <a:endParaRPr lang="en-CA"/>
          </a:p>
        </p:txBody>
      </p:sp>
      <p:sp>
        <p:nvSpPr>
          <p:cNvPr id="4" name="Slide Number Placeholder 3"/>
          <p:cNvSpPr>
            <a:spLocks noGrp="1"/>
          </p:cNvSpPr>
          <p:nvPr>
            <p:ph type="sldNum" sz="quarter" idx="5"/>
          </p:nvPr>
        </p:nvSpPr>
        <p:spPr/>
        <p:txBody>
          <a:bodyPr/>
          <a:lstStyle/>
          <a:p>
            <a:fld id="{A15A9BF4-5035-4709-8081-38E764F635BB}" type="slidenum">
              <a:rPr lang="en-CA" smtClean="0"/>
              <a:t>6</a:t>
            </a:fld>
            <a:endParaRPr lang="en-CA"/>
          </a:p>
        </p:txBody>
      </p:sp>
    </p:spTree>
    <p:extLst>
      <p:ext uri="{BB962C8B-B14F-4D97-AF65-F5344CB8AC3E}">
        <p14:creationId xmlns:p14="http://schemas.microsoft.com/office/powerpoint/2010/main" val="814219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a:t>KEY MESSAGES:</a:t>
            </a:r>
            <a:endParaRPr lang="en-US" b="1"/>
          </a:p>
          <a:p>
            <a:endParaRPr lang="en-CA"/>
          </a:p>
          <a:p>
            <a:pPr marL="174982" indent="-174982">
              <a:buFont typeface="Arial"/>
              <a:buChar char="•"/>
            </a:pPr>
            <a:r>
              <a:rPr lang="en-CA"/>
              <a:t>Communication and Perception (lack of, unclear, indifference, </a:t>
            </a:r>
            <a:r>
              <a:rPr lang="en-CA" err="1"/>
              <a:t>etc</a:t>
            </a:r>
            <a:r>
              <a:rPr lang="en-CA"/>
              <a:t>, to Comm styles, cultural differences) is all encompassing to the below: </a:t>
            </a:r>
            <a:endParaRPr lang="en-CA">
              <a:ea typeface="Calibri"/>
              <a:cs typeface="Calibri"/>
            </a:endParaRPr>
          </a:p>
          <a:p>
            <a:pPr marL="699927" lvl="1" indent="-233309">
              <a:buAutoNum type="arabicPeriod"/>
            </a:pPr>
            <a:r>
              <a:rPr lang="en-CA" baseline="0"/>
              <a:t>Incompatible Goals (between coworkers, between worker and organization, etc.)</a:t>
            </a:r>
            <a:endParaRPr lang="en-CA">
              <a:ea typeface="Calibri"/>
              <a:cs typeface="Calibri"/>
            </a:endParaRPr>
          </a:p>
          <a:p>
            <a:pPr marL="699927" lvl="1" indent="-233309">
              <a:buAutoNum type="arabicPeriod"/>
            </a:pPr>
            <a:r>
              <a:rPr lang="en-CA" baseline="0"/>
              <a:t>Differences (Personal, professional differences, lack of understanding, biases</a:t>
            </a:r>
            <a:r>
              <a:rPr lang="en-CA"/>
              <a:t> (from personal/professional conduct to performance))</a:t>
            </a:r>
            <a:endParaRPr lang="en-CA" baseline="0">
              <a:ea typeface="Calibri"/>
              <a:cs typeface="Calibri"/>
            </a:endParaRPr>
          </a:p>
          <a:p>
            <a:pPr marL="699927" lvl="1" indent="-233309">
              <a:buAutoNum type="arabicPeriod"/>
            </a:pPr>
            <a:r>
              <a:rPr lang="en-CA" baseline="0"/>
              <a:t>Interdependence (Reliance on others to complete work, discrepancies in understanding of interdependence)</a:t>
            </a:r>
            <a:endParaRPr lang="en-CA" baseline="0">
              <a:ea typeface="Calibri"/>
              <a:cs typeface="Calibri"/>
            </a:endParaRPr>
          </a:p>
          <a:p>
            <a:pPr marL="699927" lvl="1" indent="-233309">
              <a:buAutoNum type="arabicPeriod"/>
            </a:pPr>
            <a:r>
              <a:rPr lang="en-CA"/>
              <a:t>Lack of Resources (human resources, physical resources, financial resources, etc.)</a:t>
            </a:r>
            <a:br>
              <a:rPr lang="en-CA">
                <a:cs typeface="+mn-lt"/>
              </a:rPr>
            </a:br>
            <a:endParaRPr lang="en-CA">
              <a:ea typeface="Calibri"/>
              <a:cs typeface="Calibri"/>
            </a:endParaRPr>
          </a:p>
          <a:p>
            <a:pPr marL="233309" indent="-233309">
              <a:buFont typeface="Arial"/>
              <a:buChar char="•"/>
            </a:pPr>
            <a:r>
              <a:rPr lang="en-CA">
                <a:ea typeface="Calibri"/>
                <a:cs typeface="Calibri"/>
              </a:rPr>
              <a:t>(for speaker) Discuss some of the common reasons we see conflicts in the workplace.</a:t>
            </a:r>
          </a:p>
          <a:p>
            <a:pPr marL="233309" indent="-233309">
              <a:buFont typeface="Arial"/>
              <a:buChar char="•"/>
            </a:pPr>
            <a:endParaRPr lang="en-CA">
              <a:ea typeface="Calibri"/>
              <a:cs typeface="Calibri"/>
            </a:endParaRPr>
          </a:p>
        </p:txBody>
      </p:sp>
      <p:sp>
        <p:nvSpPr>
          <p:cNvPr id="4" name="Slide Number Placeholder 3"/>
          <p:cNvSpPr>
            <a:spLocks noGrp="1"/>
          </p:cNvSpPr>
          <p:nvPr>
            <p:ph type="sldNum" sz="quarter" idx="10"/>
          </p:nvPr>
        </p:nvSpPr>
        <p:spPr/>
        <p:txBody>
          <a:bodyPr/>
          <a:lstStyle/>
          <a:p>
            <a:fld id="{AEF1D426-5DF5-2D4A-AD86-2E08FA9A2A76}" type="slidenum">
              <a:rPr lang="en-US" smtClean="0"/>
              <a:t>7</a:t>
            </a:fld>
            <a:endParaRPr lang="en-US"/>
          </a:p>
        </p:txBody>
      </p:sp>
    </p:spTree>
    <p:extLst>
      <p:ext uri="{BB962C8B-B14F-4D97-AF65-F5344CB8AC3E}">
        <p14:creationId xmlns:p14="http://schemas.microsoft.com/office/powerpoint/2010/main" val="4042646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Go to next slide to discuss DSD/CCMS Menu of Services</a:t>
            </a:r>
          </a:p>
        </p:txBody>
      </p:sp>
      <p:sp>
        <p:nvSpPr>
          <p:cNvPr id="4" name="Slide Number Placeholder 3"/>
          <p:cNvSpPr>
            <a:spLocks noGrp="1"/>
          </p:cNvSpPr>
          <p:nvPr>
            <p:ph type="sldNum" sz="quarter" idx="5"/>
          </p:nvPr>
        </p:nvSpPr>
        <p:spPr/>
        <p:txBody>
          <a:bodyPr/>
          <a:lstStyle/>
          <a:p>
            <a:fld id="{A15A9BF4-5035-4709-8081-38E764F635BB}" type="slidenum">
              <a:rPr lang="en-CA" smtClean="0"/>
              <a:t>8</a:t>
            </a:fld>
            <a:endParaRPr lang="en-CA"/>
          </a:p>
        </p:txBody>
      </p:sp>
    </p:spTree>
    <p:extLst>
      <p:ext uri="{BB962C8B-B14F-4D97-AF65-F5344CB8AC3E}">
        <p14:creationId xmlns:p14="http://schemas.microsoft.com/office/powerpoint/2010/main" val="2969205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CA" b="1"/>
              <a:t>KEY MESSAGES:</a:t>
            </a:r>
            <a:endParaRPr lang="en-US"/>
          </a:p>
          <a:p>
            <a:pPr>
              <a:lnSpc>
                <a:spcPct val="150000"/>
              </a:lnSpc>
            </a:pPr>
            <a:endParaRPr lang="en-CA" b="1">
              <a:latin typeface="Calibri"/>
              <a:ea typeface="Calibri"/>
              <a:cs typeface="Calibri"/>
            </a:endParaRPr>
          </a:p>
          <a:p>
            <a:pPr>
              <a:lnSpc>
                <a:spcPct val="150000"/>
              </a:lnSpc>
            </a:pPr>
            <a:r>
              <a:rPr lang="en-CA">
                <a:latin typeface="Arial"/>
                <a:cs typeface="Arial"/>
              </a:rPr>
              <a:t>Services provided by </a:t>
            </a:r>
            <a:r>
              <a:rPr lang="en-CA" b="0">
                <a:latin typeface="Arial"/>
                <a:cs typeface="Arial"/>
              </a:rPr>
              <a:t>Conflict and Complaint Management Services (CCMS) Centre personnel </a:t>
            </a:r>
            <a:r>
              <a:rPr lang="en-CA">
                <a:latin typeface="Arial"/>
                <a:cs typeface="Arial"/>
              </a:rPr>
              <a:t>to Defence Team members (including CAF, Public Service Employees and Chains of Command) fall into 4 categories.</a:t>
            </a:r>
          </a:p>
          <a:p>
            <a:pPr marL="291636" indent="-291636">
              <a:lnSpc>
                <a:spcPct val="150000"/>
              </a:lnSpc>
              <a:buFont typeface="Arial"/>
              <a:buChar char="•"/>
            </a:pPr>
            <a:endParaRPr lang="en-CA">
              <a:latin typeface="Arial"/>
              <a:cs typeface="Arial"/>
            </a:endParaRPr>
          </a:p>
          <a:p>
            <a:pPr marL="291636" indent="-291636">
              <a:lnSpc>
                <a:spcPct val="150000"/>
              </a:lnSpc>
              <a:buFont typeface="Arial"/>
              <a:buChar char="•"/>
            </a:pPr>
            <a:r>
              <a:rPr lang="en-CA">
                <a:latin typeface="Arial"/>
                <a:cs typeface="Arial"/>
              </a:rPr>
              <a:t>Agents are primarily responsible for first category.</a:t>
            </a:r>
            <a:endParaRPr lang="en-CA"/>
          </a:p>
          <a:p>
            <a:pPr marL="291636" indent="-291636">
              <a:lnSpc>
                <a:spcPct val="150000"/>
              </a:lnSpc>
              <a:buFont typeface="Arial"/>
              <a:buChar char="•"/>
            </a:pPr>
            <a:endParaRPr lang="en-CA">
              <a:latin typeface="Arial"/>
              <a:cs typeface="Arial"/>
            </a:endParaRPr>
          </a:p>
          <a:p>
            <a:pPr marL="291636" indent="-291636">
              <a:lnSpc>
                <a:spcPct val="150000"/>
              </a:lnSpc>
              <a:buFont typeface="Arial"/>
              <a:buChar char="•"/>
            </a:pPr>
            <a:r>
              <a:rPr lang="en-CA">
                <a:latin typeface="Arial"/>
                <a:cs typeface="Arial"/>
              </a:rPr>
              <a:t>Conflict Management Practitioners, as part of the Federal Informal Conflict Management Services (ICMS) are primarily responsible for second category.</a:t>
            </a:r>
          </a:p>
          <a:p>
            <a:pPr marL="291636" indent="-291636">
              <a:lnSpc>
                <a:spcPct val="150000"/>
              </a:lnSpc>
              <a:buFont typeface="Arial"/>
              <a:buChar char="•"/>
            </a:pPr>
            <a:endParaRPr lang="en-CA">
              <a:latin typeface="Arial"/>
              <a:cs typeface="Arial"/>
            </a:endParaRPr>
          </a:p>
          <a:p>
            <a:pPr marL="291636" indent="-291636">
              <a:lnSpc>
                <a:spcPct val="150000"/>
              </a:lnSpc>
              <a:buFont typeface="Arial"/>
              <a:buChar char="•"/>
            </a:pPr>
            <a:r>
              <a:rPr lang="en-CA">
                <a:latin typeface="Arial"/>
                <a:cs typeface="Arial"/>
              </a:rPr>
              <a:t>All are responsible for third and fourth categories with Trainer/Promoters typically taking the lead with the Integrated Training to various military courses.</a:t>
            </a:r>
            <a:endParaRPr lang="en-CA">
              <a:ea typeface="Calibri" panose="020F0502020204030204"/>
              <a:cs typeface="Calibri" panose="020F0502020204030204"/>
            </a:endParaRPr>
          </a:p>
          <a:p>
            <a:pPr marL="174982" indent="-174982">
              <a:lnSpc>
                <a:spcPct val="150000"/>
              </a:lnSpc>
              <a:buFont typeface="Arial"/>
              <a:buChar char="•"/>
            </a:pPr>
            <a:endParaRPr lang="en-CA">
              <a:latin typeface="Arial" panose="020B0604020202020204" pitchFamily="34" charset="0"/>
              <a:cs typeface="Arial" panose="020B0604020202020204" pitchFamily="34" charset="0"/>
            </a:endParaRPr>
          </a:p>
          <a:p>
            <a:pPr marL="291636" indent="-291636" defTabSz="933237">
              <a:buFont typeface="Arial" panose="05000000000000000000" pitchFamily="2" charset="2"/>
              <a:buChar char="•"/>
              <a:defRPr/>
            </a:pPr>
            <a:r>
              <a:rPr lang="en-CA">
                <a:latin typeface="Arial"/>
                <a:cs typeface="Arial"/>
              </a:rPr>
              <a:t>Agents and Conflict Management Practitioners (CMP) are often working together on files to provide seamless service delivery to the client. CMPs are SMEs of ADR intervention services and provide information to clients and, at times, Agents about the case-specific possibilities for an ADR intervention. There is often close collaboration between the CMP and Agent when working with clients. It is essential, within the integrated model, that the CMP and Agent communicate effectively and provide each other with regular updates regarding the status of shared files (within the bounds of confidentiality). </a:t>
            </a:r>
            <a:endParaRPr lang="en-CA">
              <a:latin typeface="Arial"/>
              <a:ea typeface="Calibri" panose="020F0502020204030204"/>
              <a:cs typeface="Arial"/>
            </a:endParaRPr>
          </a:p>
        </p:txBody>
      </p:sp>
      <p:sp>
        <p:nvSpPr>
          <p:cNvPr id="4" name="Slide Number Placeholder 3"/>
          <p:cNvSpPr>
            <a:spLocks noGrp="1"/>
          </p:cNvSpPr>
          <p:nvPr>
            <p:ph type="sldNum" sz="quarter" idx="5"/>
          </p:nvPr>
        </p:nvSpPr>
        <p:spPr/>
        <p:txBody>
          <a:bodyPr/>
          <a:lstStyle/>
          <a:p>
            <a:pPr defTabSz="466618">
              <a:defRPr/>
            </a:pPr>
            <a:fld id="{AEF1D426-5DF5-2D4A-AD86-2E08FA9A2A76}" type="slidenum">
              <a:rPr lang="en-US">
                <a:solidFill>
                  <a:prstClr val="black"/>
                </a:solidFill>
                <a:latin typeface="Calibri" panose="020F0502020204030204"/>
              </a:rPr>
              <a:pPr defTabSz="466618">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16819453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8400A-B942-BC4B-A429-2ADE0B328DD4}"/>
              </a:ext>
            </a:extLst>
          </p:cNvPr>
          <p:cNvSpPr>
            <a:spLocks noGrp="1"/>
          </p:cNvSpPr>
          <p:nvPr>
            <p:ph type="ctrTitle"/>
          </p:nvPr>
        </p:nvSpPr>
        <p:spPr>
          <a:xfrm>
            <a:off x="1524000" y="1600199"/>
            <a:ext cx="9144000" cy="1909763"/>
          </a:xfrm>
        </p:spPr>
        <p:txBody>
          <a:bodyPr anchor="b">
            <a:normAutofit/>
          </a:bodyPr>
          <a:lstStyle>
            <a:lvl1pPr algn="ctr">
              <a:defRPr sz="5400">
                <a:solidFill>
                  <a:srgbClr val="277A7A"/>
                </a:solidFill>
                <a:latin typeface="Avenir Roman"/>
              </a:defRPr>
            </a:lvl1pPr>
          </a:lstStyle>
          <a:p>
            <a:r>
              <a:rPr lang="en-US"/>
              <a:t>Click to edit Master title style</a:t>
            </a:r>
          </a:p>
        </p:txBody>
      </p:sp>
      <p:sp>
        <p:nvSpPr>
          <p:cNvPr id="3" name="Subtitle 2">
            <a:extLst>
              <a:ext uri="{FF2B5EF4-FFF2-40B4-BE49-F238E27FC236}">
                <a16:creationId xmlns:a16="http://schemas.microsoft.com/office/drawing/2014/main" id="{E5335D45-13B2-3848-9166-3830AF8FAD6F}"/>
              </a:ext>
            </a:extLst>
          </p:cNvPr>
          <p:cNvSpPr>
            <a:spLocks noGrp="1"/>
          </p:cNvSpPr>
          <p:nvPr>
            <p:ph type="subTitle" idx="1"/>
          </p:nvPr>
        </p:nvSpPr>
        <p:spPr>
          <a:xfrm>
            <a:off x="1524000" y="3602038"/>
            <a:ext cx="9144000" cy="1655762"/>
          </a:xfrm>
        </p:spPr>
        <p:txBody>
          <a:bodyPr/>
          <a:lstStyle>
            <a:lvl1pPr marL="0" indent="0" algn="ctr">
              <a:buNone/>
              <a:defRPr sz="2400">
                <a:latin typeface="Avenir Roman"/>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39A2E887-296A-294C-AE9C-4B72ED3D313F}"/>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7" name="Picture 6">
            <a:extLst>
              <a:ext uri="{FF2B5EF4-FFF2-40B4-BE49-F238E27FC236}">
                <a16:creationId xmlns:a16="http://schemas.microsoft.com/office/drawing/2014/main" id="{FB204AB5-6D6E-0885-3D5F-19D6BA991755}"/>
              </a:ext>
            </a:extLst>
          </p:cNvPr>
          <p:cNvPicPr>
            <a:picLocks noChangeAspect="1"/>
          </p:cNvPicPr>
          <p:nvPr userDrawn="1"/>
        </p:nvPicPr>
        <p:blipFill rotWithShape="1">
          <a:blip r:embed="rId2"/>
          <a:srcRect t="12106"/>
          <a:stretch/>
        </p:blipFill>
        <p:spPr>
          <a:xfrm>
            <a:off x="0" y="-2289"/>
            <a:ext cx="12192000" cy="1838542"/>
          </a:xfrm>
          <a:prstGeom prst="rect">
            <a:avLst/>
          </a:prstGeom>
        </p:spPr>
      </p:pic>
    </p:spTree>
    <p:extLst>
      <p:ext uri="{BB962C8B-B14F-4D97-AF65-F5344CB8AC3E}">
        <p14:creationId xmlns:p14="http://schemas.microsoft.com/office/powerpoint/2010/main" val="4060302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51176-7B92-5243-A1A3-81C4CAC2A1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5743EA-417D-BD42-8CC8-E00AB5274A24}"/>
              </a:ext>
            </a:extLst>
          </p:cNvPr>
          <p:cNvSpPr>
            <a:spLocks noGrp="1"/>
          </p:cNvSpPr>
          <p:nvPr>
            <p:ph type="body" orient="vert" idx="1"/>
          </p:nvPr>
        </p:nvSpPr>
        <p:spPr>
          <a:xfrm>
            <a:off x="838200" y="2427317"/>
            <a:ext cx="10515600" cy="374964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1FD143-37DE-754C-94F9-8903399C0965}"/>
              </a:ext>
            </a:extLst>
          </p:cNvPr>
          <p:cNvSpPr>
            <a:spLocks noGrp="1"/>
          </p:cNvSpPr>
          <p:nvPr>
            <p:ph type="dt" sz="half" idx="10"/>
          </p:nvPr>
        </p:nvSpPr>
        <p:spPr/>
        <p:txBody>
          <a:bodyPr/>
          <a:lstStyle/>
          <a:p>
            <a:fld id="{42B8F398-F8FF-474A-998E-A73E1B15FD1C}" type="datetimeFigureOut">
              <a:rPr lang="en-US" smtClean="0"/>
              <a:t>9/12/2024</a:t>
            </a:fld>
            <a:endParaRPr lang="en-US"/>
          </a:p>
        </p:txBody>
      </p:sp>
      <p:sp>
        <p:nvSpPr>
          <p:cNvPr id="5" name="Footer Placeholder 4">
            <a:extLst>
              <a:ext uri="{FF2B5EF4-FFF2-40B4-BE49-F238E27FC236}">
                <a16:creationId xmlns:a16="http://schemas.microsoft.com/office/drawing/2014/main" id="{D399FFEC-3E7E-6A45-BE4A-849B39645D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9A2FF0-3C35-F441-8760-F72564D36044}"/>
              </a:ext>
            </a:extLst>
          </p:cNvPr>
          <p:cNvSpPr>
            <a:spLocks noGrp="1"/>
          </p:cNvSpPr>
          <p:nvPr>
            <p:ph type="sldNum" sz="quarter" idx="12"/>
          </p:nvPr>
        </p:nvSpPr>
        <p:spPr/>
        <p:txBody>
          <a:bodyPr/>
          <a:lstStyle/>
          <a:p>
            <a:fld id="{26A58082-2893-9C47-96CF-B8032D15660B}" type="slidenum">
              <a:rPr lang="en-US" smtClean="0"/>
              <a:t>‹#›</a:t>
            </a:fld>
            <a:endParaRPr lang="en-US"/>
          </a:p>
        </p:txBody>
      </p:sp>
    </p:spTree>
    <p:extLst>
      <p:ext uri="{BB962C8B-B14F-4D97-AF65-F5344CB8AC3E}">
        <p14:creationId xmlns:p14="http://schemas.microsoft.com/office/powerpoint/2010/main" val="1010240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009593-B3F7-7140-BD39-34F78ACAA663}"/>
              </a:ext>
            </a:extLst>
          </p:cNvPr>
          <p:cNvSpPr>
            <a:spLocks noGrp="1"/>
          </p:cNvSpPr>
          <p:nvPr>
            <p:ph type="title" orient="vert"/>
          </p:nvPr>
        </p:nvSpPr>
        <p:spPr>
          <a:xfrm>
            <a:off x="8724900" y="1172095"/>
            <a:ext cx="2628900" cy="500486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C40A73-71F5-FB43-950E-BF1C42B3542C}"/>
              </a:ext>
            </a:extLst>
          </p:cNvPr>
          <p:cNvSpPr>
            <a:spLocks noGrp="1"/>
          </p:cNvSpPr>
          <p:nvPr>
            <p:ph type="body" orient="vert" idx="1"/>
          </p:nvPr>
        </p:nvSpPr>
        <p:spPr>
          <a:xfrm>
            <a:off x="838200" y="1172095"/>
            <a:ext cx="7734300" cy="500486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C3261A-96E2-AE4B-9F55-6A92D7ADF67A}"/>
              </a:ext>
            </a:extLst>
          </p:cNvPr>
          <p:cNvSpPr>
            <a:spLocks noGrp="1"/>
          </p:cNvSpPr>
          <p:nvPr>
            <p:ph type="dt" sz="half" idx="10"/>
          </p:nvPr>
        </p:nvSpPr>
        <p:spPr/>
        <p:txBody>
          <a:bodyPr/>
          <a:lstStyle/>
          <a:p>
            <a:fld id="{42B8F398-F8FF-474A-998E-A73E1B15FD1C}" type="datetimeFigureOut">
              <a:rPr lang="en-US" smtClean="0"/>
              <a:t>9/12/2024</a:t>
            </a:fld>
            <a:endParaRPr lang="en-US"/>
          </a:p>
        </p:txBody>
      </p:sp>
      <p:sp>
        <p:nvSpPr>
          <p:cNvPr id="5" name="Footer Placeholder 4">
            <a:extLst>
              <a:ext uri="{FF2B5EF4-FFF2-40B4-BE49-F238E27FC236}">
                <a16:creationId xmlns:a16="http://schemas.microsoft.com/office/drawing/2014/main" id="{0E4F6DE8-405E-3542-B751-442F91A66A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32E4F8-EA45-414A-B050-1E69BF1C775D}"/>
              </a:ext>
            </a:extLst>
          </p:cNvPr>
          <p:cNvSpPr>
            <a:spLocks noGrp="1"/>
          </p:cNvSpPr>
          <p:nvPr>
            <p:ph type="sldNum" sz="quarter" idx="12"/>
          </p:nvPr>
        </p:nvSpPr>
        <p:spPr/>
        <p:txBody>
          <a:bodyPr/>
          <a:lstStyle/>
          <a:p>
            <a:fld id="{26A58082-2893-9C47-96CF-B8032D15660B}" type="slidenum">
              <a:rPr lang="en-US" smtClean="0"/>
              <a:t>‹#›</a:t>
            </a:fld>
            <a:endParaRPr lang="en-US"/>
          </a:p>
        </p:txBody>
      </p:sp>
    </p:spTree>
    <p:extLst>
      <p:ext uri="{BB962C8B-B14F-4D97-AF65-F5344CB8AC3E}">
        <p14:creationId xmlns:p14="http://schemas.microsoft.com/office/powerpoint/2010/main" val="3083556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1A40B-5559-384B-BF17-DAC6AE876AAB}"/>
              </a:ext>
            </a:extLst>
          </p:cNvPr>
          <p:cNvSpPr>
            <a:spLocks noGrp="1"/>
          </p:cNvSpPr>
          <p:nvPr>
            <p:ph type="title"/>
          </p:nvPr>
        </p:nvSpPr>
        <p:spPr>
          <a:xfrm>
            <a:off x="838200" y="1013517"/>
            <a:ext cx="10515600" cy="1325563"/>
          </a:xfrm>
        </p:spPr>
        <p:txBody>
          <a:bodyPr/>
          <a:lstStyle>
            <a:lvl1pPr>
              <a:defRPr>
                <a:solidFill>
                  <a:srgbClr val="277A7A"/>
                </a:solidFill>
                <a:latin typeface="Avenir Roman"/>
              </a:defRPr>
            </a:lvl1pPr>
          </a:lstStyle>
          <a:p>
            <a:r>
              <a:rPr lang="en-US"/>
              <a:t>Click to edit Master title style</a:t>
            </a:r>
          </a:p>
        </p:txBody>
      </p:sp>
      <p:sp>
        <p:nvSpPr>
          <p:cNvPr id="3" name="Content Placeholder 2">
            <a:extLst>
              <a:ext uri="{FF2B5EF4-FFF2-40B4-BE49-F238E27FC236}">
                <a16:creationId xmlns:a16="http://schemas.microsoft.com/office/drawing/2014/main" id="{8AA2DBA4-E201-A141-9137-4751343F7572}"/>
              </a:ext>
            </a:extLst>
          </p:cNvPr>
          <p:cNvSpPr>
            <a:spLocks noGrp="1"/>
          </p:cNvSpPr>
          <p:nvPr>
            <p:ph idx="1"/>
          </p:nvPr>
        </p:nvSpPr>
        <p:spPr>
          <a:xfrm>
            <a:off x="838200" y="2460567"/>
            <a:ext cx="10515600" cy="3716396"/>
          </a:xfrm>
        </p:spPr>
        <p:txBody>
          <a:bodyPr/>
          <a:lstStyle>
            <a:lvl1pPr>
              <a:buClr>
                <a:srgbClr val="277A7A"/>
              </a:buClr>
              <a:defRPr>
                <a:latin typeface="Avenir Roman"/>
              </a:defRPr>
            </a:lvl1pPr>
            <a:lvl2pPr>
              <a:buClr>
                <a:srgbClr val="277A7A"/>
              </a:buClr>
              <a:defRPr>
                <a:latin typeface="Avenir Roman"/>
              </a:defRPr>
            </a:lvl2pPr>
            <a:lvl3pPr>
              <a:buClr>
                <a:srgbClr val="277A7A"/>
              </a:buClr>
              <a:defRPr>
                <a:latin typeface="Avenir Roman"/>
              </a:defRPr>
            </a:lvl3pPr>
            <a:lvl4pPr>
              <a:buClr>
                <a:srgbClr val="277A7A"/>
              </a:buClr>
              <a:defRPr>
                <a:latin typeface="Avenir Roman"/>
              </a:defRPr>
            </a:lvl4pPr>
            <a:lvl5pPr>
              <a:buClr>
                <a:srgbClr val="277A7A"/>
              </a:buClr>
              <a:defRPr>
                <a:latin typeface="Avenir Roman"/>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E4101-3A66-EC49-B848-5440F3A64BD0}"/>
              </a:ext>
            </a:extLst>
          </p:cNvPr>
          <p:cNvSpPr>
            <a:spLocks noGrp="1"/>
          </p:cNvSpPr>
          <p:nvPr>
            <p:ph type="dt" sz="half" idx="10"/>
          </p:nvPr>
        </p:nvSpPr>
        <p:spPr/>
        <p:txBody>
          <a:bodyPr/>
          <a:lstStyle>
            <a:lvl1pPr>
              <a:defRPr>
                <a:latin typeface="Avenir Roman"/>
              </a:defRPr>
            </a:lvl1pPr>
          </a:lstStyle>
          <a:p>
            <a:fld id="{42B8F398-F8FF-474A-998E-A73E1B15FD1C}" type="datetimeFigureOut">
              <a:rPr lang="en-US" smtClean="0"/>
              <a:pPr/>
              <a:t>9/12/2024</a:t>
            </a:fld>
            <a:endParaRPr lang="en-US"/>
          </a:p>
        </p:txBody>
      </p:sp>
      <p:sp>
        <p:nvSpPr>
          <p:cNvPr id="5" name="Footer Placeholder 4">
            <a:extLst>
              <a:ext uri="{FF2B5EF4-FFF2-40B4-BE49-F238E27FC236}">
                <a16:creationId xmlns:a16="http://schemas.microsoft.com/office/drawing/2014/main" id="{7722E857-D758-0D4E-A480-11866386C4BC}"/>
              </a:ext>
            </a:extLst>
          </p:cNvPr>
          <p:cNvSpPr>
            <a:spLocks noGrp="1"/>
          </p:cNvSpPr>
          <p:nvPr>
            <p:ph type="ftr" sz="quarter" idx="11"/>
          </p:nvPr>
        </p:nvSpPr>
        <p:spPr/>
        <p:txBody>
          <a:bodyPr/>
          <a:lstStyle>
            <a:lvl1pPr>
              <a:defRPr>
                <a:latin typeface="Avenir Roman"/>
              </a:defRPr>
            </a:lvl1pPr>
          </a:lstStyle>
          <a:p>
            <a:endParaRPr lang="en-US"/>
          </a:p>
        </p:txBody>
      </p:sp>
      <p:sp>
        <p:nvSpPr>
          <p:cNvPr id="6" name="Slide Number Placeholder 5">
            <a:extLst>
              <a:ext uri="{FF2B5EF4-FFF2-40B4-BE49-F238E27FC236}">
                <a16:creationId xmlns:a16="http://schemas.microsoft.com/office/drawing/2014/main" id="{CC187EB9-CF29-FB4A-80AD-E44B526BD4B4}"/>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7" name="Picture 6">
            <a:extLst>
              <a:ext uri="{FF2B5EF4-FFF2-40B4-BE49-F238E27FC236}">
                <a16:creationId xmlns:a16="http://schemas.microsoft.com/office/drawing/2014/main" id="{9CDBFA48-CA2C-AC43-15C1-CDD2DE382CDF}"/>
              </a:ext>
            </a:extLst>
          </p:cNvPr>
          <p:cNvPicPr>
            <a:picLocks noChangeAspect="1"/>
          </p:cNvPicPr>
          <p:nvPr userDrawn="1"/>
        </p:nvPicPr>
        <p:blipFill>
          <a:blip r:embed="rId2"/>
          <a:stretch>
            <a:fillRect/>
          </a:stretch>
        </p:blipFill>
        <p:spPr>
          <a:xfrm>
            <a:off x="-1" y="-1"/>
            <a:ext cx="12192001" cy="1559269"/>
          </a:xfrm>
          <a:prstGeom prst="rect">
            <a:avLst/>
          </a:prstGeom>
        </p:spPr>
      </p:pic>
    </p:spTree>
    <p:extLst>
      <p:ext uri="{BB962C8B-B14F-4D97-AF65-F5344CB8AC3E}">
        <p14:creationId xmlns:p14="http://schemas.microsoft.com/office/powerpoint/2010/main" val="4056565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9144-453E-E340-9C99-C1C669AD899B}"/>
              </a:ext>
            </a:extLst>
          </p:cNvPr>
          <p:cNvSpPr>
            <a:spLocks noGrp="1"/>
          </p:cNvSpPr>
          <p:nvPr>
            <p:ph type="title"/>
          </p:nvPr>
        </p:nvSpPr>
        <p:spPr>
          <a:xfrm>
            <a:off x="831850" y="1709738"/>
            <a:ext cx="10515600" cy="2852737"/>
          </a:xfrm>
        </p:spPr>
        <p:txBody>
          <a:bodyPr anchor="b"/>
          <a:lstStyle>
            <a:lvl1pPr>
              <a:defRPr sz="6000">
                <a:solidFill>
                  <a:srgbClr val="277A7A"/>
                </a:solidFill>
                <a:latin typeface="Avenir Roman"/>
              </a:defRPr>
            </a:lvl1pPr>
          </a:lstStyle>
          <a:p>
            <a:r>
              <a:rPr lang="en-US"/>
              <a:t>Click to edit Master title style</a:t>
            </a:r>
          </a:p>
        </p:txBody>
      </p:sp>
      <p:sp>
        <p:nvSpPr>
          <p:cNvPr id="3" name="Text Placeholder 2">
            <a:extLst>
              <a:ext uri="{FF2B5EF4-FFF2-40B4-BE49-F238E27FC236}">
                <a16:creationId xmlns:a16="http://schemas.microsoft.com/office/drawing/2014/main" id="{7A2FB4E0-719C-C04C-890C-921BA981D1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venir Roman"/>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65EB370-B452-C142-9DEC-DB01133267E5}"/>
              </a:ext>
            </a:extLst>
          </p:cNvPr>
          <p:cNvSpPr>
            <a:spLocks noGrp="1"/>
          </p:cNvSpPr>
          <p:nvPr>
            <p:ph type="dt" sz="half" idx="10"/>
          </p:nvPr>
        </p:nvSpPr>
        <p:spPr/>
        <p:txBody>
          <a:bodyPr/>
          <a:lstStyle/>
          <a:p>
            <a:fld id="{42B8F398-F8FF-474A-998E-A73E1B15FD1C}" type="datetimeFigureOut">
              <a:rPr lang="en-US" smtClean="0"/>
              <a:t>9/12/2024</a:t>
            </a:fld>
            <a:endParaRPr lang="en-US"/>
          </a:p>
        </p:txBody>
      </p:sp>
      <p:sp>
        <p:nvSpPr>
          <p:cNvPr id="5" name="Footer Placeholder 4">
            <a:extLst>
              <a:ext uri="{FF2B5EF4-FFF2-40B4-BE49-F238E27FC236}">
                <a16:creationId xmlns:a16="http://schemas.microsoft.com/office/drawing/2014/main" id="{8560EEEA-F552-F24D-B5B4-5F79B1DB21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E01309-A989-4A45-B969-52436AD8E0A3}"/>
              </a:ext>
            </a:extLst>
          </p:cNvPr>
          <p:cNvSpPr>
            <a:spLocks noGrp="1"/>
          </p:cNvSpPr>
          <p:nvPr>
            <p:ph type="sldNum" sz="quarter" idx="12"/>
          </p:nvPr>
        </p:nvSpPr>
        <p:spPr/>
        <p:txBody>
          <a:bodyPr/>
          <a:lstStyle/>
          <a:p>
            <a:fld id="{26A58082-2893-9C47-96CF-B8032D15660B}" type="slidenum">
              <a:rPr lang="en-US" smtClean="0"/>
              <a:t>‹#›</a:t>
            </a:fld>
            <a:endParaRPr lang="en-US"/>
          </a:p>
        </p:txBody>
      </p:sp>
      <p:pic>
        <p:nvPicPr>
          <p:cNvPr id="8" name="Picture 7">
            <a:extLst>
              <a:ext uri="{FF2B5EF4-FFF2-40B4-BE49-F238E27FC236}">
                <a16:creationId xmlns:a16="http://schemas.microsoft.com/office/drawing/2014/main" id="{44F003BB-B049-672C-903B-25D5ED63C99E}"/>
              </a:ext>
            </a:extLst>
          </p:cNvPr>
          <p:cNvPicPr>
            <a:picLocks noChangeAspect="1"/>
          </p:cNvPicPr>
          <p:nvPr userDrawn="1"/>
        </p:nvPicPr>
        <p:blipFill rotWithShape="1">
          <a:blip r:embed="rId2"/>
          <a:srcRect t="12106"/>
          <a:stretch/>
        </p:blipFill>
        <p:spPr>
          <a:xfrm>
            <a:off x="0" y="-2289"/>
            <a:ext cx="12192000" cy="1838542"/>
          </a:xfrm>
          <a:prstGeom prst="rect">
            <a:avLst/>
          </a:prstGeom>
        </p:spPr>
      </p:pic>
    </p:spTree>
    <p:extLst>
      <p:ext uri="{BB962C8B-B14F-4D97-AF65-F5344CB8AC3E}">
        <p14:creationId xmlns:p14="http://schemas.microsoft.com/office/powerpoint/2010/main" val="2287238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9C0D8-7AE6-D14F-8E83-5F6D2BF695A6}"/>
              </a:ext>
            </a:extLst>
          </p:cNvPr>
          <p:cNvSpPr>
            <a:spLocks noGrp="1"/>
          </p:cNvSpPr>
          <p:nvPr>
            <p:ph type="title"/>
          </p:nvPr>
        </p:nvSpPr>
        <p:spPr>
          <a:xfrm>
            <a:off x="838200" y="1038462"/>
            <a:ext cx="10515600" cy="1325563"/>
          </a:xfrm>
        </p:spPr>
        <p:txBody>
          <a:bodyPr/>
          <a:lstStyle>
            <a:lvl1pPr>
              <a:defRPr>
                <a:solidFill>
                  <a:srgbClr val="277A7A"/>
                </a:solidFill>
                <a:latin typeface="Avenir Roman"/>
              </a:defRPr>
            </a:lvl1pPr>
          </a:lstStyle>
          <a:p>
            <a:r>
              <a:rPr lang="en-US"/>
              <a:t>Click to edit Master title style</a:t>
            </a:r>
          </a:p>
        </p:txBody>
      </p:sp>
      <p:sp>
        <p:nvSpPr>
          <p:cNvPr id="3" name="Content Placeholder 2">
            <a:extLst>
              <a:ext uri="{FF2B5EF4-FFF2-40B4-BE49-F238E27FC236}">
                <a16:creationId xmlns:a16="http://schemas.microsoft.com/office/drawing/2014/main" id="{3A2E0AB8-AC33-E94F-80F3-FFAE63A0B698}"/>
              </a:ext>
            </a:extLst>
          </p:cNvPr>
          <p:cNvSpPr>
            <a:spLocks noGrp="1"/>
          </p:cNvSpPr>
          <p:nvPr>
            <p:ph sz="half" idx="1"/>
          </p:nvPr>
        </p:nvSpPr>
        <p:spPr>
          <a:xfrm>
            <a:off x="838200" y="2468880"/>
            <a:ext cx="5181600" cy="3708083"/>
          </a:xfrm>
        </p:spPr>
        <p:txBody>
          <a:bodyPr/>
          <a:lstStyle>
            <a:lvl1pPr>
              <a:buClr>
                <a:srgbClr val="277A7A"/>
              </a:buClr>
              <a:defRPr>
                <a:latin typeface="Avenir Roman"/>
              </a:defRPr>
            </a:lvl1pPr>
            <a:lvl2pPr>
              <a:buClr>
                <a:srgbClr val="277A7A"/>
              </a:buClr>
              <a:defRPr>
                <a:latin typeface="Avenir Roman"/>
              </a:defRPr>
            </a:lvl2pPr>
            <a:lvl3pPr>
              <a:buClr>
                <a:srgbClr val="277A7A"/>
              </a:buClr>
              <a:defRPr>
                <a:latin typeface="Avenir Roman"/>
              </a:defRPr>
            </a:lvl3pPr>
            <a:lvl4pPr>
              <a:buClr>
                <a:srgbClr val="277A7A"/>
              </a:buClr>
              <a:defRPr>
                <a:latin typeface="Avenir Roman"/>
              </a:defRPr>
            </a:lvl4pPr>
            <a:lvl5pPr>
              <a:buClr>
                <a:srgbClr val="277A7A"/>
              </a:buClr>
              <a:defRPr>
                <a:latin typeface="Avenir Roman"/>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C920F1-C724-1848-9BF6-FCDEDC5A3664}"/>
              </a:ext>
            </a:extLst>
          </p:cNvPr>
          <p:cNvSpPr>
            <a:spLocks noGrp="1"/>
          </p:cNvSpPr>
          <p:nvPr>
            <p:ph sz="half" idx="2"/>
          </p:nvPr>
        </p:nvSpPr>
        <p:spPr>
          <a:xfrm>
            <a:off x="6172200" y="2468880"/>
            <a:ext cx="5181600" cy="3708083"/>
          </a:xfrm>
        </p:spPr>
        <p:txBody>
          <a:bodyPr/>
          <a:lstStyle>
            <a:lvl1pPr>
              <a:buClr>
                <a:srgbClr val="277A7A"/>
              </a:buClr>
              <a:defRPr>
                <a:latin typeface="Avenir Roman"/>
              </a:defRPr>
            </a:lvl1pPr>
            <a:lvl2pPr>
              <a:buClr>
                <a:srgbClr val="277A7A"/>
              </a:buClr>
              <a:defRPr>
                <a:latin typeface="Avenir Roman"/>
              </a:defRPr>
            </a:lvl2pPr>
            <a:lvl3pPr>
              <a:buClr>
                <a:srgbClr val="277A7A"/>
              </a:buClr>
              <a:defRPr>
                <a:latin typeface="Avenir Roman"/>
              </a:defRPr>
            </a:lvl3pPr>
            <a:lvl4pPr>
              <a:buClr>
                <a:srgbClr val="277A7A"/>
              </a:buClr>
              <a:defRPr>
                <a:latin typeface="Avenir Roman"/>
              </a:defRPr>
            </a:lvl4pPr>
            <a:lvl5pPr>
              <a:buClr>
                <a:srgbClr val="277A7A"/>
              </a:buClr>
              <a:defRPr>
                <a:latin typeface="Avenir Roman"/>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B1569-2AFE-5E40-B49B-72088CB53CCB}"/>
              </a:ext>
            </a:extLst>
          </p:cNvPr>
          <p:cNvSpPr>
            <a:spLocks noGrp="1"/>
          </p:cNvSpPr>
          <p:nvPr>
            <p:ph type="dt" sz="half" idx="10"/>
          </p:nvPr>
        </p:nvSpPr>
        <p:spPr/>
        <p:txBody>
          <a:bodyPr/>
          <a:lstStyle>
            <a:lvl1pPr>
              <a:defRPr>
                <a:latin typeface="Avenir Roman"/>
              </a:defRPr>
            </a:lvl1pPr>
          </a:lstStyle>
          <a:p>
            <a:fld id="{42B8F398-F8FF-474A-998E-A73E1B15FD1C}" type="datetimeFigureOut">
              <a:rPr lang="en-US" smtClean="0"/>
              <a:pPr/>
              <a:t>9/12/2024</a:t>
            </a:fld>
            <a:endParaRPr lang="en-US"/>
          </a:p>
        </p:txBody>
      </p:sp>
      <p:sp>
        <p:nvSpPr>
          <p:cNvPr id="6" name="Footer Placeholder 5">
            <a:extLst>
              <a:ext uri="{FF2B5EF4-FFF2-40B4-BE49-F238E27FC236}">
                <a16:creationId xmlns:a16="http://schemas.microsoft.com/office/drawing/2014/main" id="{6FFD2A97-7CC3-8A4C-A07D-D8D1ABD1CCE8}"/>
              </a:ext>
            </a:extLst>
          </p:cNvPr>
          <p:cNvSpPr>
            <a:spLocks noGrp="1"/>
          </p:cNvSpPr>
          <p:nvPr>
            <p:ph type="ftr" sz="quarter" idx="11"/>
          </p:nvPr>
        </p:nvSpPr>
        <p:spPr/>
        <p:txBody>
          <a:bodyPr/>
          <a:lstStyle>
            <a:lvl1pPr>
              <a:defRPr>
                <a:latin typeface="Avenir Roman"/>
              </a:defRPr>
            </a:lvl1pPr>
          </a:lstStyle>
          <a:p>
            <a:endParaRPr lang="en-US"/>
          </a:p>
        </p:txBody>
      </p:sp>
      <p:sp>
        <p:nvSpPr>
          <p:cNvPr id="7" name="Slide Number Placeholder 6">
            <a:extLst>
              <a:ext uri="{FF2B5EF4-FFF2-40B4-BE49-F238E27FC236}">
                <a16:creationId xmlns:a16="http://schemas.microsoft.com/office/drawing/2014/main" id="{52760361-2A46-F44C-B5AA-01975B63D9F9}"/>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8" name="Picture 7">
            <a:extLst>
              <a:ext uri="{FF2B5EF4-FFF2-40B4-BE49-F238E27FC236}">
                <a16:creationId xmlns:a16="http://schemas.microsoft.com/office/drawing/2014/main" id="{751E58CA-3625-7EBF-9C7E-4D7C864F5048}"/>
              </a:ext>
            </a:extLst>
          </p:cNvPr>
          <p:cNvPicPr>
            <a:picLocks noChangeAspect="1"/>
          </p:cNvPicPr>
          <p:nvPr userDrawn="1"/>
        </p:nvPicPr>
        <p:blipFill>
          <a:blip r:embed="rId2"/>
          <a:stretch>
            <a:fillRect/>
          </a:stretch>
        </p:blipFill>
        <p:spPr>
          <a:xfrm>
            <a:off x="-1" y="-1"/>
            <a:ext cx="12192001" cy="1559269"/>
          </a:xfrm>
          <a:prstGeom prst="rect">
            <a:avLst/>
          </a:prstGeom>
        </p:spPr>
      </p:pic>
    </p:spTree>
    <p:extLst>
      <p:ext uri="{BB962C8B-B14F-4D97-AF65-F5344CB8AC3E}">
        <p14:creationId xmlns:p14="http://schemas.microsoft.com/office/powerpoint/2010/main" val="3732521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FA999-1E35-6B45-B67C-513E603EA0B1}"/>
              </a:ext>
            </a:extLst>
          </p:cNvPr>
          <p:cNvSpPr>
            <a:spLocks noGrp="1"/>
          </p:cNvSpPr>
          <p:nvPr>
            <p:ph type="title"/>
          </p:nvPr>
        </p:nvSpPr>
        <p:spPr>
          <a:xfrm>
            <a:off x="839788" y="1013519"/>
            <a:ext cx="10515600" cy="1325563"/>
          </a:xfrm>
        </p:spPr>
        <p:txBody>
          <a:bodyPr/>
          <a:lstStyle>
            <a:lvl1pPr>
              <a:defRPr>
                <a:solidFill>
                  <a:srgbClr val="277A7A"/>
                </a:solidFill>
                <a:latin typeface="Avenir Roman"/>
              </a:defRPr>
            </a:lvl1pPr>
          </a:lstStyle>
          <a:p>
            <a:r>
              <a:rPr lang="en-US"/>
              <a:t>Click to edit Master title style</a:t>
            </a:r>
          </a:p>
        </p:txBody>
      </p:sp>
      <p:sp>
        <p:nvSpPr>
          <p:cNvPr id="3" name="Text Placeholder 2">
            <a:extLst>
              <a:ext uri="{FF2B5EF4-FFF2-40B4-BE49-F238E27FC236}">
                <a16:creationId xmlns:a16="http://schemas.microsoft.com/office/drawing/2014/main" id="{440601AE-7924-DD45-BBFA-6A4D67B4E556}"/>
              </a:ext>
            </a:extLst>
          </p:cNvPr>
          <p:cNvSpPr>
            <a:spLocks noGrp="1"/>
          </p:cNvSpPr>
          <p:nvPr>
            <p:ph type="body" idx="1"/>
          </p:nvPr>
        </p:nvSpPr>
        <p:spPr>
          <a:xfrm>
            <a:off x="839788" y="2423030"/>
            <a:ext cx="5157787" cy="688877"/>
          </a:xfrm>
        </p:spPr>
        <p:txBody>
          <a:bodyPr anchor="b"/>
          <a:lstStyle>
            <a:lvl1pPr marL="0" indent="0">
              <a:buNone/>
              <a:defRPr sz="2400" b="1">
                <a:latin typeface="Avenir Roman"/>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8623641-EE3E-D042-A1F7-CF67AC1B098C}"/>
              </a:ext>
            </a:extLst>
          </p:cNvPr>
          <p:cNvSpPr>
            <a:spLocks noGrp="1"/>
          </p:cNvSpPr>
          <p:nvPr>
            <p:ph sz="half" idx="2"/>
          </p:nvPr>
        </p:nvSpPr>
        <p:spPr>
          <a:xfrm>
            <a:off x="839788" y="3108961"/>
            <a:ext cx="5157787" cy="3080702"/>
          </a:xfrm>
        </p:spPr>
        <p:txBody>
          <a:bodyPr/>
          <a:lstStyle>
            <a:lvl1pPr>
              <a:defRPr>
                <a:latin typeface="Avenir Roman"/>
              </a:defRPr>
            </a:lvl1pPr>
            <a:lvl2pPr>
              <a:defRPr>
                <a:latin typeface="Avenir Roman"/>
              </a:defRPr>
            </a:lvl2pPr>
            <a:lvl3pPr>
              <a:defRPr>
                <a:latin typeface="Avenir Roman"/>
              </a:defRPr>
            </a:lvl3pPr>
            <a:lvl4pPr>
              <a:defRPr>
                <a:latin typeface="Avenir Roman"/>
              </a:defRPr>
            </a:lvl4pPr>
            <a:lvl5pPr>
              <a:defRPr>
                <a:latin typeface="Avenir Roman"/>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30B2CC-CA60-0142-AC0A-4CCF7544F2E2}"/>
              </a:ext>
            </a:extLst>
          </p:cNvPr>
          <p:cNvSpPr>
            <a:spLocks noGrp="1"/>
          </p:cNvSpPr>
          <p:nvPr>
            <p:ph type="body" sz="quarter" idx="3"/>
          </p:nvPr>
        </p:nvSpPr>
        <p:spPr>
          <a:xfrm>
            <a:off x="6172200" y="2423030"/>
            <a:ext cx="5183188" cy="688877"/>
          </a:xfrm>
        </p:spPr>
        <p:txBody>
          <a:bodyPr anchor="b"/>
          <a:lstStyle>
            <a:lvl1pPr marL="0" indent="0">
              <a:buNone/>
              <a:defRPr sz="2400" b="1">
                <a:latin typeface="Avenir Roman"/>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0743AA5-C6A4-4E45-8D65-41EB0F0ED9F9}"/>
              </a:ext>
            </a:extLst>
          </p:cNvPr>
          <p:cNvSpPr>
            <a:spLocks noGrp="1"/>
          </p:cNvSpPr>
          <p:nvPr>
            <p:ph sz="quarter" idx="4"/>
          </p:nvPr>
        </p:nvSpPr>
        <p:spPr>
          <a:xfrm>
            <a:off x="6172200" y="3108961"/>
            <a:ext cx="5183188" cy="3080702"/>
          </a:xfrm>
        </p:spPr>
        <p:txBody>
          <a:bodyPr/>
          <a:lstStyle>
            <a:lvl1pPr>
              <a:defRPr>
                <a:latin typeface="Avenir Roman"/>
              </a:defRPr>
            </a:lvl1pPr>
            <a:lvl2pPr>
              <a:defRPr>
                <a:latin typeface="Avenir Roman"/>
              </a:defRPr>
            </a:lvl2pPr>
            <a:lvl3pPr>
              <a:defRPr>
                <a:latin typeface="Avenir Roman"/>
              </a:defRPr>
            </a:lvl3pPr>
            <a:lvl4pPr>
              <a:defRPr>
                <a:latin typeface="Avenir Roman"/>
              </a:defRPr>
            </a:lvl4pPr>
            <a:lvl5pPr>
              <a:defRPr>
                <a:latin typeface="Avenir Roman"/>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4E4B0F-6343-C748-B8C2-9393CDC3EDD5}"/>
              </a:ext>
            </a:extLst>
          </p:cNvPr>
          <p:cNvSpPr>
            <a:spLocks noGrp="1"/>
          </p:cNvSpPr>
          <p:nvPr>
            <p:ph type="dt" sz="half" idx="10"/>
          </p:nvPr>
        </p:nvSpPr>
        <p:spPr/>
        <p:txBody>
          <a:bodyPr/>
          <a:lstStyle>
            <a:lvl1pPr>
              <a:defRPr>
                <a:latin typeface="Avenir Roman"/>
              </a:defRPr>
            </a:lvl1pPr>
          </a:lstStyle>
          <a:p>
            <a:fld id="{42B8F398-F8FF-474A-998E-A73E1B15FD1C}" type="datetimeFigureOut">
              <a:rPr lang="en-US" smtClean="0"/>
              <a:pPr/>
              <a:t>9/12/2024</a:t>
            </a:fld>
            <a:endParaRPr lang="en-US"/>
          </a:p>
        </p:txBody>
      </p:sp>
      <p:sp>
        <p:nvSpPr>
          <p:cNvPr id="8" name="Footer Placeholder 7">
            <a:extLst>
              <a:ext uri="{FF2B5EF4-FFF2-40B4-BE49-F238E27FC236}">
                <a16:creationId xmlns:a16="http://schemas.microsoft.com/office/drawing/2014/main" id="{7994A8C8-B28D-1944-87BA-FEBA5BE912DE}"/>
              </a:ext>
            </a:extLst>
          </p:cNvPr>
          <p:cNvSpPr>
            <a:spLocks noGrp="1"/>
          </p:cNvSpPr>
          <p:nvPr>
            <p:ph type="ftr" sz="quarter" idx="11"/>
          </p:nvPr>
        </p:nvSpPr>
        <p:spPr/>
        <p:txBody>
          <a:bodyPr/>
          <a:lstStyle>
            <a:lvl1pPr>
              <a:defRPr>
                <a:latin typeface="Avenir Roman"/>
              </a:defRPr>
            </a:lvl1pPr>
          </a:lstStyle>
          <a:p>
            <a:endParaRPr lang="en-US"/>
          </a:p>
        </p:txBody>
      </p:sp>
      <p:sp>
        <p:nvSpPr>
          <p:cNvPr id="9" name="Slide Number Placeholder 8">
            <a:extLst>
              <a:ext uri="{FF2B5EF4-FFF2-40B4-BE49-F238E27FC236}">
                <a16:creationId xmlns:a16="http://schemas.microsoft.com/office/drawing/2014/main" id="{B2E3D3DC-C72A-C54B-A25E-EE8BA879797A}"/>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10" name="Picture 9">
            <a:extLst>
              <a:ext uri="{FF2B5EF4-FFF2-40B4-BE49-F238E27FC236}">
                <a16:creationId xmlns:a16="http://schemas.microsoft.com/office/drawing/2014/main" id="{A6B3292F-2567-BCBC-9DD4-E563D70BDC9E}"/>
              </a:ext>
            </a:extLst>
          </p:cNvPr>
          <p:cNvPicPr>
            <a:picLocks noChangeAspect="1"/>
          </p:cNvPicPr>
          <p:nvPr userDrawn="1"/>
        </p:nvPicPr>
        <p:blipFill>
          <a:blip r:embed="rId2"/>
          <a:stretch>
            <a:fillRect/>
          </a:stretch>
        </p:blipFill>
        <p:spPr>
          <a:xfrm>
            <a:off x="-1" y="0"/>
            <a:ext cx="12192001" cy="1559269"/>
          </a:xfrm>
          <a:prstGeom prst="rect">
            <a:avLst/>
          </a:prstGeom>
        </p:spPr>
      </p:pic>
    </p:spTree>
    <p:extLst>
      <p:ext uri="{BB962C8B-B14F-4D97-AF65-F5344CB8AC3E}">
        <p14:creationId xmlns:p14="http://schemas.microsoft.com/office/powerpoint/2010/main" val="319780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E0978-20C0-0840-B11A-068C3E04A86B}"/>
              </a:ext>
            </a:extLst>
          </p:cNvPr>
          <p:cNvSpPr>
            <a:spLocks noGrp="1"/>
          </p:cNvSpPr>
          <p:nvPr>
            <p:ph type="title"/>
          </p:nvPr>
        </p:nvSpPr>
        <p:spPr>
          <a:xfrm>
            <a:off x="838200" y="1005208"/>
            <a:ext cx="10515600" cy="1325563"/>
          </a:xfrm>
        </p:spPr>
        <p:txBody>
          <a:bodyPr/>
          <a:lstStyle>
            <a:lvl1pPr>
              <a:defRPr>
                <a:solidFill>
                  <a:srgbClr val="277A7A"/>
                </a:solidFill>
                <a:latin typeface="Avenir Roman"/>
              </a:defRPr>
            </a:lvl1pPr>
          </a:lstStyle>
          <a:p>
            <a:r>
              <a:rPr lang="en-US"/>
              <a:t>Click to edit Master title style</a:t>
            </a:r>
          </a:p>
        </p:txBody>
      </p:sp>
      <p:sp>
        <p:nvSpPr>
          <p:cNvPr id="3" name="Date Placeholder 2">
            <a:extLst>
              <a:ext uri="{FF2B5EF4-FFF2-40B4-BE49-F238E27FC236}">
                <a16:creationId xmlns:a16="http://schemas.microsoft.com/office/drawing/2014/main" id="{3EBFE875-FF39-9142-8D8B-C768EEE7EDC3}"/>
              </a:ext>
            </a:extLst>
          </p:cNvPr>
          <p:cNvSpPr>
            <a:spLocks noGrp="1"/>
          </p:cNvSpPr>
          <p:nvPr>
            <p:ph type="dt" sz="half" idx="10"/>
          </p:nvPr>
        </p:nvSpPr>
        <p:spPr/>
        <p:txBody>
          <a:bodyPr/>
          <a:lstStyle>
            <a:lvl1pPr>
              <a:defRPr>
                <a:latin typeface="Avenir Roman"/>
              </a:defRPr>
            </a:lvl1pPr>
          </a:lstStyle>
          <a:p>
            <a:fld id="{42B8F398-F8FF-474A-998E-A73E1B15FD1C}" type="datetimeFigureOut">
              <a:rPr lang="en-US" smtClean="0"/>
              <a:pPr/>
              <a:t>9/12/2024</a:t>
            </a:fld>
            <a:endParaRPr lang="en-US"/>
          </a:p>
        </p:txBody>
      </p:sp>
      <p:sp>
        <p:nvSpPr>
          <p:cNvPr id="4" name="Footer Placeholder 3">
            <a:extLst>
              <a:ext uri="{FF2B5EF4-FFF2-40B4-BE49-F238E27FC236}">
                <a16:creationId xmlns:a16="http://schemas.microsoft.com/office/drawing/2014/main" id="{AF20C803-FECA-0845-8A28-1DF2D5A52799}"/>
              </a:ext>
            </a:extLst>
          </p:cNvPr>
          <p:cNvSpPr>
            <a:spLocks noGrp="1"/>
          </p:cNvSpPr>
          <p:nvPr>
            <p:ph type="ftr" sz="quarter" idx="11"/>
          </p:nvPr>
        </p:nvSpPr>
        <p:spPr/>
        <p:txBody>
          <a:bodyPr/>
          <a:lstStyle>
            <a:lvl1pPr>
              <a:defRPr>
                <a:latin typeface="Avenir Roman"/>
              </a:defRPr>
            </a:lvl1pPr>
          </a:lstStyle>
          <a:p>
            <a:endParaRPr lang="en-US"/>
          </a:p>
        </p:txBody>
      </p:sp>
      <p:sp>
        <p:nvSpPr>
          <p:cNvPr id="5" name="Slide Number Placeholder 4">
            <a:extLst>
              <a:ext uri="{FF2B5EF4-FFF2-40B4-BE49-F238E27FC236}">
                <a16:creationId xmlns:a16="http://schemas.microsoft.com/office/drawing/2014/main" id="{B7D2CEDD-5CEB-1B43-A024-CD95DDA43E36}"/>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6" name="Picture 5">
            <a:extLst>
              <a:ext uri="{FF2B5EF4-FFF2-40B4-BE49-F238E27FC236}">
                <a16:creationId xmlns:a16="http://schemas.microsoft.com/office/drawing/2014/main" id="{C581862D-F63D-D9D7-B734-FCE4DE835D2E}"/>
              </a:ext>
            </a:extLst>
          </p:cNvPr>
          <p:cNvPicPr>
            <a:picLocks noChangeAspect="1"/>
          </p:cNvPicPr>
          <p:nvPr userDrawn="1"/>
        </p:nvPicPr>
        <p:blipFill>
          <a:blip r:embed="rId2"/>
          <a:stretch>
            <a:fillRect/>
          </a:stretch>
        </p:blipFill>
        <p:spPr>
          <a:xfrm>
            <a:off x="-1" y="-1"/>
            <a:ext cx="12192001" cy="1559269"/>
          </a:xfrm>
          <a:prstGeom prst="rect">
            <a:avLst/>
          </a:prstGeom>
        </p:spPr>
      </p:pic>
    </p:spTree>
    <p:extLst>
      <p:ext uri="{BB962C8B-B14F-4D97-AF65-F5344CB8AC3E}">
        <p14:creationId xmlns:p14="http://schemas.microsoft.com/office/powerpoint/2010/main" val="3077130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041064-3921-7741-8321-C993387D3578}"/>
              </a:ext>
            </a:extLst>
          </p:cNvPr>
          <p:cNvSpPr>
            <a:spLocks noGrp="1"/>
          </p:cNvSpPr>
          <p:nvPr>
            <p:ph type="dt" sz="half" idx="10"/>
          </p:nvPr>
        </p:nvSpPr>
        <p:spPr/>
        <p:txBody>
          <a:bodyPr/>
          <a:lstStyle>
            <a:lvl1pPr>
              <a:defRPr>
                <a:latin typeface="Avenir Roman"/>
              </a:defRPr>
            </a:lvl1pPr>
          </a:lstStyle>
          <a:p>
            <a:fld id="{42B8F398-F8FF-474A-998E-A73E1B15FD1C}" type="datetimeFigureOut">
              <a:rPr lang="en-US" smtClean="0"/>
              <a:pPr/>
              <a:t>9/12/2024</a:t>
            </a:fld>
            <a:endParaRPr lang="en-US"/>
          </a:p>
        </p:txBody>
      </p:sp>
      <p:sp>
        <p:nvSpPr>
          <p:cNvPr id="3" name="Footer Placeholder 2">
            <a:extLst>
              <a:ext uri="{FF2B5EF4-FFF2-40B4-BE49-F238E27FC236}">
                <a16:creationId xmlns:a16="http://schemas.microsoft.com/office/drawing/2014/main" id="{99625185-A0BC-8A4D-997F-B0E814285356}"/>
              </a:ext>
            </a:extLst>
          </p:cNvPr>
          <p:cNvSpPr>
            <a:spLocks noGrp="1"/>
          </p:cNvSpPr>
          <p:nvPr>
            <p:ph type="ftr" sz="quarter" idx="11"/>
          </p:nvPr>
        </p:nvSpPr>
        <p:spPr/>
        <p:txBody>
          <a:bodyPr/>
          <a:lstStyle>
            <a:lvl1pPr>
              <a:defRPr>
                <a:latin typeface="Avenir Roman"/>
              </a:defRPr>
            </a:lvl1pPr>
          </a:lstStyle>
          <a:p>
            <a:endParaRPr lang="en-US"/>
          </a:p>
        </p:txBody>
      </p:sp>
      <p:sp>
        <p:nvSpPr>
          <p:cNvPr id="4" name="Slide Number Placeholder 3">
            <a:extLst>
              <a:ext uri="{FF2B5EF4-FFF2-40B4-BE49-F238E27FC236}">
                <a16:creationId xmlns:a16="http://schemas.microsoft.com/office/drawing/2014/main" id="{DEAFDE5F-BF30-C34B-8529-6EC69E6AFE0E}"/>
              </a:ext>
            </a:extLst>
          </p:cNvPr>
          <p:cNvSpPr>
            <a:spLocks noGrp="1"/>
          </p:cNvSpPr>
          <p:nvPr>
            <p:ph type="sldNum" sz="quarter" idx="12"/>
          </p:nvPr>
        </p:nvSpPr>
        <p:spPr/>
        <p:txBody>
          <a:bodyPr/>
          <a:lstStyle>
            <a:lvl1pPr>
              <a:defRPr>
                <a:latin typeface="Avenir Roman"/>
              </a:defRPr>
            </a:lvl1pPr>
          </a:lstStyle>
          <a:p>
            <a:fld id="{26A58082-2893-9C47-96CF-B8032D15660B}" type="slidenum">
              <a:rPr lang="en-US" smtClean="0"/>
              <a:pPr/>
              <a:t>‹#›</a:t>
            </a:fld>
            <a:endParaRPr lang="en-US"/>
          </a:p>
        </p:txBody>
      </p:sp>
      <p:pic>
        <p:nvPicPr>
          <p:cNvPr id="5" name="Picture 4">
            <a:extLst>
              <a:ext uri="{FF2B5EF4-FFF2-40B4-BE49-F238E27FC236}">
                <a16:creationId xmlns:a16="http://schemas.microsoft.com/office/drawing/2014/main" id="{6AEBEDA8-AFDE-2345-901B-31F8FB0E920B}"/>
              </a:ext>
            </a:extLst>
          </p:cNvPr>
          <p:cNvPicPr>
            <a:picLocks noChangeAspect="1"/>
          </p:cNvPicPr>
          <p:nvPr userDrawn="1"/>
        </p:nvPicPr>
        <p:blipFill>
          <a:blip r:embed="rId2"/>
          <a:stretch>
            <a:fillRect/>
          </a:stretch>
        </p:blipFill>
        <p:spPr>
          <a:xfrm>
            <a:off x="-1" y="-1"/>
            <a:ext cx="12192001" cy="1559269"/>
          </a:xfrm>
          <a:prstGeom prst="rect">
            <a:avLst/>
          </a:prstGeom>
        </p:spPr>
      </p:pic>
    </p:spTree>
    <p:extLst>
      <p:ext uri="{BB962C8B-B14F-4D97-AF65-F5344CB8AC3E}">
        <p14:creationId xmlns:p14="http://schemas.microsoft.com/office/powerpoint/2010/main" val="3961075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E78E2-1603-294A-B4E3-D35E858FC9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873BD5-7432-244E-83CA-1DEDD06449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6F1D01-C5CC-D44A-A807-CB50C7F998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544885-F3CD-DE4D-A0AB-607CB64D094B}"/>
              </a:ext>
            </a:extLst>
          </p:cNvPr>
          <p:cNvSpPr>
            <a:spLocks noGrp="1"/>
          </p:cNvSpPr>
          <p:nvPr>
            <p:ph type="dt" sz="half" idx="10"/>
          </p:nvPr>
        </p:nvSpPr>
        <p:spPr/>
        <p:txBody>
          <a:bodyPr/>
          <a:lstStyle/>
          <a:p>
            <a:fld id="{42B8F398-F8FF-474A-998E-A73E1B15FD1C}" type="datetimeFigureOut">
              <a:rPr lang="en-US" smtClean="0"/>
              <a:t>9/12/2024</a:t>
            </a:fld>
            <a:endParaRPr lang="en-US"/>
          </a:p>
        </p:txBody>
      </p:sp>
      <p:sp>
        <p:nvSpPr>
          <p:cNvPr id="6" name="Footer Placeholder 5">
            <a:extLst>
              <a:ext uri="{FF2B5EF4-FFF2-40B4-BE49-F238E27FC236}">
                <a16:creationId xmlns:a16="http://schemas.microsoft.com/office/drawing/2014/main" id="{AC3236E3-0690-104D-9123-1A118EC90A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AEC77C-7851-4F40-A200-BFD319FAE2FC}"/>
              </a:ext>
            </a:extLst>
          </p:cNvPr>
          <p:cNvSpPr>
            <a:spLocks noGrp="1"/>
          </p:cNvSpPr>
          <p:nvPr>
            <p:ph type="sldNum" sz="quarter" idx="12"/>
          </p:nvPr>
        </p:nvSpPr>
        <p:spPr/>
        <p:txBody>
          <a:bodyPr/>
          <a:lstStyle/>
          <a:p>
            <a:fld id="{26A58082-2893-9C47-96CF-B8032D15660B}" type="slidenum">
              <a:rPr lang="en-US" smtClean="0"/>
              <a:t>‹#›</a:t>
            </a:fld>
            <a:endParaRPr lang="en-US"/>
          </a:p>
        </p:txBody>
      </p:sp>
    </p:spTree>
    <p:extLst>
      <p:ext uri="{BB962C8B-B14F-4D97-AF65-F5344CB8AC3E}">
        <p14:creationId xmlns:p14="http://schemas.microsoft.com/office/powerpoint/2010/main" val="268453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D209-2DB1-D740-A9EE-01C788AB7772}"/>
              </a:ext>
            </a:extLst>
          </p:cNvPr>
          <p:cNvSpPr>
            <a:spLocks noGrp="1"/>
          </p:cNvSpPr>
          <p:nvPr>
            <p:ph type="title"/>
          </p:nvPr>
        </p:nvSpPr>
        <p:spPr>
          <a:xfrm>
            <a:off x="839788" y="989219"/>
            <a:ext cx="3932237" cy="127184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CD61EA-A44E-124A-992E-3CC584F2DA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55EE28-7363-844B-8BEA-10F7D735CED2}"/>
              </a:ext>
            </a:extLst>
          </p:cNvPr>
          <p:cNvSpPr>
            <a:spLocks noGrp="1"/>
          </p:cNvSpPr>
          <p:nvPr>
            <p:ph type="body" sz="half" idx="2"/>
          </p:nvPr>
        </p:nvSpPr>
        <p:spPr>
          <a:xfrm>
            <a:off x="839788" y="2327564"/>
            <a:ext cx="3932237" cy="35414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2F23ED-CE3C-2B41-928D-C8EBE49E84D5}"/>
              </a:ext>
            </a:extLst>
          </p:cNvPr>
          <p:cNvSpPr>
            <a:spLocks noGrp="1"/>
          </p:cNvSpPr>
          <p:nvPr>
            <p:ph type="dt" sz="half" idx="10"/>
          </p:nvPr>
        </p:nvSpPr>
        <p:spPr/>
        <p:txBody>
          <a:bodyPr/>
          <a:lstStyle/>
          <a:p>
            <a:fld id="{42B8F398-F8FF-474A-998E-A73E1B15FD1C}" type="datetimeFigureOut">
              <a:rPr lang="en-US" smtClean="0"/>
              <a:t>9/12/2024</a:t>
            </a:fld>
            <a:endParaRPr lang="en-US"/>
          </a:p>
        </p:txBody>
      </p:sp>
      <p:sp>
        <p:nvSpPr>
          <p:cNvPr id="6" name="Footer Placeholder 5">
            <a:extLst>
              <a:ext uri="{FF2B5EF4-FFF2-40B4-BE49-F238E27FC236}">
                <a16:creationId xmlns:a16="http://schemas.microsoft.com/office/drawing/2014/main" id="{C8DFB793-377B-C44F-BFA0-076DD93784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7F3AFF-A29D-0D46-A6B8-00F1E711A784}"/>
              </a:ext>
            </a:extLst>
          </p:cNvPr>
          <p:cNvSpPr>
            <a:spLocks noGrp="1"/>
          </p:cNvSpPr>
          <p:nvPr>
            <p:ph type="sldNum" sz="quarter" idx="12"/>
          </p:nvPr>
        </p:nvSpPr>
        <p:spPr/>
        <p:txBody>
          <a:bodyPr/>
          <a:lstStyle/>
          <a:p>
            <a:fld id="{26A58082-2893-9C47-96CF-B8032D15660B}" type="slidenum">
              <a:rPr lang="en-US" smtClean="0"/>
              <a:t>‹#›</a:t>
            </a:fld>
            <a:endParaRPr lang="en-US"/>
          </a:p>
        </p:txBody>
      </p:sp>
    </p:spTree>
    <p:extLst>
      <p:ext uri="{BB962C8B-B14F-4D97-AF65-F5344CB8AC3E}">
        <p14:creationId xmlns:p14="http://schemas.microsoft.com/office/powerpoint/2010/main" val="39752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E2443-C50F-624E-9896-C19E7085B560}"/>
              </a:ext>
            </a:extLst>
          </p:cNvPr>
          <p:cNvSpPr>
            <a:spLocks noGrp="1"/>
          </p:cNvSpPr>
          <p:nvPr>
            <p:ph type="title"/>
          </p:nvPr>
        </p:nvSpPr>
        <p:spPr>
          <a:xfrm>
            <a:off x="838200" y="102183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084977-FC09-DC4F-956B-CA20108A5EB8}"/>
              </a:ext>
            </a:extLst>
          </p:cNvPr>
          <p:cNvSpPr>
            <a:spLocks noGrp="1"/>
          </p:cNvSpPr>
          <p:nvPr>
            <p:ph type="body" idx="1"/>
          </p:nvPr>
        </p:nvSpPr>
        <p:spPr>
          <a:xfrm>
            <a:off x="838200" y="2485505"/>
            <a:ext cx="10515600" cy="369145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87D415-AF12-A14C-A07A-203359B3899B}"/>
              </a:ext>
            </a:extLst>
          </p:cNvPr>
          <p:cNvSpPr>
            <a:spLocks noGrp="1"/>
          </p:cNvSpPr>
          <p:nvPr>
            <p:ph type="dt" sz="half" idx="2"/>
          </p:nvPr>
        </p:nvSpPr>
        <p:spPr>
          <a:xfrm>
            <a:off x="838200" y="6481045"/>
            <a:ext cx="2743200" cy="365125"/>
          </a:xfrm>
          <a:prstGeom prst="rect">
            <a:avLst/>
          </a:prstGeom>
        </p:spPr>
        <p:txBody>
          <a:bodyPr vert="horz" lIns="91440" tIns="45720" rIns="91440" bIns="45720" rtlCol="0" anchor="ctr"/>
          <a:lstStyle>
            <a:lvl1pPr algn="l">
              <a:defRPr sz="1200">
                <a:solidFill>
                  <a:schemeClr val="tx1">
                    <a:tint val="75000"/>
                  </a:schemeClr>
                </a:solidFill>
                <a:latin typeface="Avenir Roman"/>
              </a:defRPr>
            </a:lvl1pPr>
          </a:lstStyle>
          <a:p>
            <a:fld id="{42B8F398-F8FF-474A-998E-A73E1B15FD1C}" type="datetimeFigureOut">
              <a:rPr lang="en-US" smtClean="0"/>
              <a:pPr/>
              <a:t>9/12/2024</a:t>
            </a:fld>
            <a:endParaRPr lang="en-US"/>
          </a:p>
        </p:txBody>
      </p:sp>
      <p:sp>
        <p:nvSpPr>
          <p:cNvPr id="5" name="Footer Placeholder 4">
            <a:extLst>
              <a:ext uri="{FF2B5EF4-FFF2-40B4-BE49-F238E27FC236}">
                <a16:creationId xmlns:a16="http://schemas.microsoft.com/office/drawing/2014/main" id="{BDF157C5-31B6-5C41-A7E2-2719D68CED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venir Roman"/>
              </a:defRPr>
            </a:lvl1pPr>
          </a:lstStyle>
          <a:p>
            <a:endParaRPr lang="en-US"/>
          </a:p>
        </p:txBody>
      </p:sp>
      <p:sp>
        <p:nvSpPr>
          <p:cNvPr id="6" name="Slide Number Placeholder 5">
            <a:extLst>
              <a:ext uri="{FF2B5EF4-FFF2-40B4-BE49-F238E27FC236}">
                <a16:creationId xmlns:a16="http://schemas.microsoft.com/office/drawing/2014/main" id="{B2E38182-4D13-5345-84F5-25F236C1A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venir Roman"/>
              </a:defRPr>
            </a:lvl1pPr>
          </a:lstStyle>
          <a:p>
            <a:fld id="{26A58082-2893-9C47-96CF-B8032D15660B}" type="slidenum">
              <a:rPr lang="en-US" smtClean="0"/>
              <a:pPr/>
              <a:t>‹#›</a:t>
            </a:fld>
            <a:endParaRPr lang="en-US"/>
          </a:p>
        </p:txBody>
      </p:sp>
      <p:pic>
        <p:nvPicPr>
          <p:cNvPr id="7" name="Picture 6">
            <a:extLst>
              <a:ext uri="{FF2B5EF4-FFF2-40B4-BE49-F238E27FC236}">
                <a16:creationId xmlns:a16="http://schemas.microsoft.com/office/drawing/2014/main" id="{D5A08E31-2974-C024-90B3-70F4D66B238A}"/>
              </a:ext>
            </a:extLst>
          </p:cNvPr>
          <p:cNvPicPr>
            <a:picLocks noChangeAspect="1"/>
          </p:cNvPicPr>
          <p:nvPr userDrawn="1"/>
        </p:nvPicPr>
        <p:blipFill>
          <a:blip r:embed="rId13"/>
          <a:stretch>
            <a:fillRect/>
          </a:stretch>
        </p:blipFill>
        <p:spPr>
          <a:xfrm>
            <a:off x="-1" y="-1"/>
            <a:ext cx="12192001" cy="1559269"/>
          </a:xfrm>
          <a:prstGeom prst="rect">
            <a:avLst/>
          </a:prstGeom>
        </p:spPr>
      </p:pic>
      <p:pic>
        <p:nvPicPr>
          <p:cNvPr id="10" name="Picture 9" descr="A close-up of a website&#10;&#10;Description automatically generated">
            <a:extLst>
              <a:ext uri="{FF2B5EF4-FFF2-40B4-BE49-F238E27FC236}">
                <a16:creationId xmlns:a16="http://schemas.microsoft.com/office/drawing/2014/main" id="{A201D647-DB3A-CA29-D99C-2FFD79EB74AF}"/>
              </a:ext>
            </a:extLst>
          </p:cNvPr>
          <p:cNvPicPr>
            <a:picLocks noChangeAspect="1"/>
          </p:cNvPicPr>
          <p:nvPr userDrawn="1"/>
        </p:nvPicPr>
        <p:blipFill>
          <a:blip r:embed="rId14"/>
          <a:stretch>
            <a:fillRect/>
          </a:stretch>
        </p:blipFill>
        <p:spPr>
          <a:xfrm>
            <a:off x="109331" y="5974659"/>
            <a:ext cx="3369366" cy="756887"/>
          </a:xfrm>
          <a:prstGeom prst="rect">
            <a:avLst/>
          </a:prstGeom>
        </p:spPr>
      </p:pic>
    </p:spTree>
    <p:extLst>
      <p:ext uri="{BB962C8B-B14F-4D97-AF65-F5344CB8AC3E}">
        <p14:creationId xmlns:p14="http://schemas.microsoft.com/office/powerpoint/2010/main" val="970717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277A7A"/>
          </a:solidFill>
          <a:latin typeface="Avenir Roman"/>
          <a:ea typeface="+mj-ea"/>
          <a:cs typeface="+mj-cs"/>
        </a:defRPr>
      </a:lvl1pPr>
    </p:titleStyle>
    <p:bodyStyle>
      <a:lvl1pPr marL="228600" indent="-228600" algn="l" defTabSz="914400" rtl="0" eaLnBrk="1" latinLnBrk="0" hangingPunct="1">
        <a:lnSpc>
          <a:spcPct val="90000"/>
        </a:lnSpc>
        <a:spcBef>
          <a:spcPts val="1000"/>
        </a:spcBef>
        <a:buClr>
          <a:srgbClr val="277A7A"/>
        </a:buClr>
        <a:buFont typeface="Arial" panose="020B0604020202020204" pitchFamily="34" charset="0"/>
        <a:buChar char="•"/>
        <a:defRPr sz="2800" kern="1200">
          <a:solidFill>
            <a:schemeClr val="tx1"/>
          </a:solidFill>
          <a:latin typeface="Avenir Roman"/>
          <a:ea typeface="+mn-ea"/>
          <a:cs typeface="+mn-cs"/>
        </a:defRPr>
      </a:lvl1pPr>
      <a:lvl2pPr marL="685800" indent="-228600" algn="l" defTabSz="914400" rtl="0" eaLnBrk="1" latinLnBrk="0" hangingPunct="1">
        <a:lnSpc>
          <a:spcPct val="90000"/>
        </a:lnSpc>
        <a:spcBef>
          <a:spcPts val="500"/>
        </a:spcBef>
        <a:buClr>
          <a:srgbClr val="277A7A"/>
        </a:buClr>
        <a:buFont typeface="Arial" panose="020B0604020202020204" pitchFamily="34" charset="0"/>
        <a:buChar char="•"/>
        <a:defRPr sz="2400" kern="1200">
          <a:solidFill>
            <a:schemeClr val="tx1"/>
          </a:solidFill>
          <a:latin typeface="Avenir Roman"/>
          <a:ea typeface="+mn-ea"/>
          <a:cs typeface="+mn-cs"/>
        </a:defRPr>
      </a:lvl2pPr>
      <a:lvl3pPr marL="1143000" indent="-228600" algn="l" defTabSz="914400" rtl="0" eaLnBrk="1" latinLnBrk="0" hangingPunct="1">
        <a:lnSpc>
          <a:spcPct val="90000"/>
        </a:lnSpc>
        <a:spcBef>
          <a:spcPts val="500"/>
        </a:spcBef>
        <a:buClr>
          <a:srgbClr val="277A7A"/>
        </a:buClr>
        <a:buFont typeface="Arial" panose="020B0604020202020204" pitchFamily="34" charset="0"/>
        <a:buChar char="•"/>
        <a:defRPr sz="2000" kern="1200">
          <a:solidFill>
            <a:schemeClr val="tx1"/>
          </a:solidFill>
          <a:latin typeface="Avenir Roman"/>
          <a:ea typeface="+mn-ea"/>
          <a:cs typeface="+mn-cs"/>
        </a:defRPr>
      </a:lvl3pPr>
      <a:lvl4pPr marL="1600200" indent="-228600" algn="l" defTabSz="914400" rtl="0" eaLnBrk="1" latinLnBrk="0" hangingPunct="1">
        <a:lnSpc>
          <a:spcPct val="90000"/>
        </a:lnSpc>
        <a:spcBef>
          <a:spcPts val="500"/>
        </a:spcBef>
        <a:buClr>
          <a:srgbClr val="277A7A"/>
        </a:buClr>
        <a:buFont typeface="Arial" panose="020B0604020202020204" pitchFamily="34" charset="0"/>
        <a:buChar char="•"/>
        <a:defRPr sz="1800" kern="1200">
          <a:solidFill>
            <a:schemeClr val="tx1"/>
          </a:solidFill>
          <a:latin typeface="Avenir Roman"/>
          <a:ea typeface="+mn-ea"/>
          <a:cs typeface="+mn-cs"/>
        </a:defRPr>
      </a:lvl4pPr>
      <a:lvl5pPr marL="2057400" indent="-228600" algn="l" defTabSz="914400" rtl="0" eaLnBrk="1" latinLnBrk="0" hangingPunct="1">
        <a:lnSpc>
          <a:spcPct val="90000"/>
        </a:lnSpc>
        <a:spcBef>
          <a:spcPts val="500"/>
        </a:spcBef>
        <a:buClr>
          <a:srgbClr val="277A7A"/>
        </a:buClr>
        <a:buFont typeface="Arial" panose="020B0604020202020204" pitchFamily="34" charset="0"/>
        <a:buChar char="•"/>
        <a:defRPr sz="1800" kern="1200">
          <a:solidFill>
            <a:schemeClr val="tx1"/>
          </a:solidFill>
          <a:latin typeface="Avenir Roman"/>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sv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1.sv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9.svg"/><Relationship Id="rId9" Type="http://schemas.openxmlformats.org/officeDocument/2006/relationships/image" Target="../media/image34.png"/></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hyperlink" Target="https://www.canada.ca/en/department-national-defence/services/benefits-military/conflict-misconduct/conflict-solutions-services.html" TargetMode="External"/><Relationship Id="rId3" Type="http://schemas.openxmlformats.org/officeDocument/2006/relationships/image" Target="../media/image38.png"/><Relationship Id="rId7" Type="http://schemas.openxmlformats.org/officeDocument/2006/relationships/hyperlink" Target="http://intranet.mil.ca/forces-conflict-management"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mailto:ICCMInquiries.DemandesrequeteGICPDGGP@forces.gc.ca" TargetMode="External"/><Relationship Id="rId5" Type="http://schemas.openxmlformats.org/officeDocument/2006/relationships/image" Target="../media/image40.png"/><Relationship Id="rId4" Type="http://schemas.openxmlformats.org/officeDocument/2006/relationships/image" Target="../media/image39.png"/><Relationship Id="rId9" Type="http://schemas.openxmlformats.org/officeDocument/2006/relationships/image" Target="../media/image41.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709B5-F211-35D1-6502-614BDDB5058E}"/>
              </a:ext>
            </a:extLst>
          </p:cNvPr>
          <p:cNvSpPr>
            <a:spLocks noGrp="1"/>
          </p:cNvSpPr>
          <p:nvPr>
            <p:ph type="ctrTitle"/>
          </p:nvPr>
        </p:nvSpPr>
        <p:spPr>
          <a:xfrm>
            <a:off x="693234" y="2407689"/>
            <a:ext cx="10805532" cy="1655762"/>
          </a:xfrm>
        </p:spPr>
        <p:txBody>
          <a:bodyPr vert="horz" lIns="91440" tIns="45720" rIns="91440" bIns="45720" rtlCol="0" anchor="b">
            <a:noAutofit/>
          </a:bodyPr>
          <a:lstStyle/>
          <a:p>
            <a:r>
              <a:rPr lang="en-CA" sz="4800">
                <a:latin typeface="Arial" panose="020B0604020202020204" pitchFamily="34" charset="0"/>
                <a:cs typeface="Arial" panose="020B0604020202020204" pitchFamily="34" charset="0"/>
              </a:rPr>
              <a:t>Conflict and Complaint Management Services (CCMS)</a:t>
            </a:r>
          </a:p>
        </p:txBody>
      </p:sp>
      <p:sp>
        <p:nvSpPr>
          <p:cNvPr id="3" name="Subtitle 2">
            <a:extLst>
              <a:ext uri="{FF2B5EF4-FFF2-40B4-BE49-F238E27FC236}">
                <a16:creationId xmlns:a16="http://schemas.microsoft.com/office/drawing/2014/main" id="{E2E780C7-A174-9BD9-20A7-157E28B1BDB0}"/>
              </a:ext>
            </a:extLst>
          </p:cNvPr>
          <p:cNvSpPr>
            <a:spLocks noGrp="1"/>
          </p:cNvSpPr>
          <p:nvPr>
            <p:ph type="subTitle" idx="1"/>
          </p:nvPr>
        </p:nvSpPr>
        <p:spPr>
          <a:xfrm>
            <a:off x="1343246" y="4091136"/>
            <a:ext cx="9144000" cy="1655762"/>
          </a:xfrm>
        </p:spPr>
        <p:txBody>
          <a:bodyPr vert="horz" lIns="91440" tIns="45720" rIns="91440" bIns="45720" rtlCol="0" anchor="t">
            <a:normAutofit/>
          </a:bodyPr>
          <a:lstStyle/>
          <a:p>
            <a:pPr>
              <a:lnSpc>
                <a:spcPct val="160000"/>
              </a:lnSpc>
              <a:spcBef>
                <a:spcPts val="0"/>
              </a:spcBef>
            </a:pPr>
            <a:r>
              <a:rPr lang="en-CA" dirty="0">
                <a:latin typeface="Arial"/>
                <a:cs typeface="Arial"/>
              </a:rPr>
              <a:t>RUCTOP</a:t>
            </a:r>
          </a:p>
          <a:p>
            <a:pPr>
              <a:lnSpc>
                <a:spcPct val="160000"/>
              </a:lnSpc>
              <a:spcBef>
                <a:spcPts val="0"/>
              </a:spcBef>
            </a:pPr>
            <a:r>
              <a:rPr lang="en-CA" dirty="0">
                <a:latin typeface="Arial"/>
                <a:cs typeface="Arial"/>
              </a:rPr>
              <a:t>13 Sep 2024</a:t>
            </a:r>
            <a:endParaRPr lang="en-US" dirty="0"/>
          </a:p>
        </p:txBody>
      </p:sp>
    </p:spTree>
    <p:extLst>
      <p:ext uri="{BB962C8B-B14F-4D97-AF65-F5344CB8AC3E}">
        <p14:creationId xmlns:p14="http://schemas.microsoft.com/office/powerpoint/2010/main" val="3820340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1191-2908-C4B7-1BD6-7693F465729F}"/>
              </a:ext>
            </a:extLst>
          </p:cNvPr>
          <p:cNvSpPr>
            <a:spLocks noGrp="1"/>
          </p:cNvSpPr>
          <p:nvPr>
            <p:ph type="title"/>
          </p:nvPr>
        </p:nvSpPr>
        <p:spPr>
          <a:xfrm>
            <a:off x="691376" y="980064"/>
            <a:ext cx="10827833" cy="836657"/>
          </a:xfrm>
        </p:spPr>
        <p:txBody>
          <a:bodyPr>
            <a:normAutofit/>
          </a:bodyPr>
          <a:lstStyle/>
          <a:p>
            <a:r>
              <a:rPr lang="en-CA">
                <a:latin typeface="Arial"/>
                <a:cs typeface="Arial"/>
              </a:rPr>
              <a:t> Conflict and Complaint Guidance </a:t>
            </a:r>
          </a:p>
        </p:txBody>
      </p:sp>
      <p:graphicFrame>
        <p:nvGraphicFramePr>
          <p:cNvPr id="4" name="Content Placeholder 3">
            <a:extLst>
              <a:ext uri="{FF2B5EF4-FFF2-40B4-BE49-F238E27FC236}">
                <a16:creationId xmlns:a16="http://schemas.microsoft.com/office/drawing/2014/main" id="{BABF495B-CF8B-7E9F-97E9-800A0D6A1559}"/>
              </a:ext>
            </a:extLst>
          </p:cNvPr>
          <p:cNvGraphicFramePr>
            <a:graphicFrameLocks noGrp="1"/>
          </p:cNvGraphicFramePr>
          <p:nvPr>
            <p:ph idx="1"/>
            <p:extLst>
              <p:ext uri="{D42A27DB-BD31-4B8C-83A1-F6EECF244321}">
                <p14:modId xmlns:p14="http://schemas.microsoft.com/office/powerpoint/2010/main" val="2459585185"/>
              </p:ext>
            </p:extLst>
          </p:nvPr>
        </p:nvGraphicFramePr>
        <p:xfrm>
          <a:off x="919843" y="2004029"/>
          <a:ext cx="4947313" cy="3996900"/>
        </p:xfrm>
        <a:graphic>
          <a:graphicData uri="http://schemas.openxmlformats.org/drawingml/2006/table">
            <a:tbl>
              <a:tblPr firstRow="1" bandRow="1">
                <a:tableStyleId>{5C22544A-7EE6-4342-B048-85BDC9FD1C3A}</a:tableStyleId>
              </a:tblPr>
              <a:tblGrid>
                <a:gridCol w="4947313">
                  <a:extLst>
                    <a:ext uri="{9D8B030D-6E8A-4147-A177-3AD203B41FA5}">
                      <a16:colId xmlns:a16="http://schemas.microsoft.com/office/drawing/2014/main" val="2984642392"/>
                    </a:ext>
                  </a:extLst>
                </a:gridCol>
              </a:tblGrid>
              <a:tr h="406702">
                <a:tc>
                  <a:txBody>
                    <a:bodyPr/>
                    <a:lstStyle/>
                    <a:p>
                      <a:pPr algn="ctr"/>
                      <a:r>
                        <a:rPr lang="en-CA" sz="2000" b="0">
                          <a:latin typeface="Arial"/>
                          <a:cs typeface="Arial"/>
                        </a:rPr>
                        <a:t>CCMS Agent Consultation Includes:</a:t>
                      </a:r>
                      <a:endParaRPr lang="en-CA" sz="2000" b="0">
                        <a:latin typeface="Arial" panose="020B0604020202020204" pitchFamily="34" charset="0"/>
                        <a:cs typeface="Arial" panose="020B0604020202020204" pitchFamily="34" charset="0"/>
                      </a:endParaRPr>
                    </a:p>
                  </a:txBody>
                  <a:tcPr anchor="ctr">
                    <a:solidFill>
                      <a:srgbClr val="277A7A"/>
                    </a:solidFill>
                  </a:tcPr>
                </a:tc>
                <a:extLst>
                  <a:ext uri="{0D108BD9-81ED-4DB2-BD59-A6C34878D82A}">
                    <a16:rowId xmlns:a16="http://schemas.microsoft.com/office/drawing/2014/main" val="2767234352"/>
                  </a:ext>
                </a:extLst>
              </a:tr>
              <a:tr h="3590198">
                <a:tc>
                  <a:txBody>
                    <a:bodyPr/>
                    <a:lstStyle/>
                    <a:p>
                      <a:pPr marL="285750" lvl="0" indent="-285750">
                        <a:lnSpc>
                          <a:spcPct val="100000"/>
                        </a:lnSpc>
                        <a:buFont typeface="Arial" panose="020B0604020202020204" pitchFamily="34" charset="0"/>
                        <a:buChar char="•"/>
                      </a:pPr>
                      <a:r>
                        <a:rPr lang="en-CA" sz="1400">
                          <a:latin typeface="Arial"/>
                          <a:cs typeface="Arial"/>
                        </a:rPr>
                        <a:t>Assistance for navigating conflict and complaint management processes</a:t>
                      </a:r>
                      <a:endParaRPr lang="en-US" sz="1400">
                        <a:latin typeface="Arial"/>
                      </a:endParaRPr>
                    </a:p>
                    <a:p>
                      <a:pPr marL="285750" lvl="0" indent="-285750">
                        <a:lnSpc>
                          <a:spcPct val="100000"/>
                        </a:lnSpc>
                        <a:buFont typeface="Arial" panose="020B0604020202020204" pitchFamily="34" charset="0"/>
                        <a:buChar char="•"/>
                      </a:pPr>
                      <a:endParaRPr lang="en-CA" sz="1400">
                        <a:latin typeface="Arial"/>
                        <a:cs typeface="Arial"/>
                      </a:endParaRPr>
                    </a:p>
                    <a:p>
                      <a:pPr marL="285750" lvl="0" indent="-285750">
                        <a:lnSpc>
                          <a:spcPct val="100000"/>
                        </a:lnSpc>
                        <a:buFont typeface="Arial" panose="020B0604020202020204" pitchFamily="34" charset="0"/>
                        <a:buChar char="•"/>
                      </a:pPr>
                      <a:r>
                        <a:rPr lang="en-CA" sz="1400">
                          <a:latin typeface="Arial"/>
                          <a:cs typeface="Arial"/>
                        </a:rPr>
                        <a:t>Guidance and referrals to appropriate resources</a:t>
                      </a:r>
                    </a:p>
                    <a:p>
                      <a:pPr marL="285750" lvl="0" indent="-285750">
                        <a:lnSpc>
                          <a:spcPct val="100000"/>
                        </a:lnSpc>
                        <a:buFont typeface="Arial" panose="020B0604020202020204" pitchFamily="34" charset="0"/>
                        <a:buChar char="•"/>
                      </a:pPr>
                      <a:endParaRPr lang="en-CA" sz="1400" b="0" i="0" u="none" strike="noStrike" noProof="0">
                        <a:solidFill>
                          <a:srgbClr val="000000"/>
                        </a:solidFill>
                        <a:latin typeface="Arial"/>
                      </a:endParaRPr>
                    </a:p>
                    <a:p>
                      <a:pPr marL="285750" lvl="0" indent="-285750">
                        <a:lnSpc>
                          <a:spcPct val="100000"/>
                        </a:lnSpc>
                        <a:buFont typeface="Arial" panose="020B0604020202020204" pitchFamily="34" charset="0"/>
                        <a:buChar char="•"/>
                      </a:pPr>
                      <a:r>
                        <a:rPr lang="en-CA" sz="1400" b="0" i="0" u="none" strike="noStrike" noProof="0">
                          <a:solidFill>
                            <a:srgbClr val="000000"/>
                          </a:solidFill>
                          <a:latin typeface="Arial"/>
                        </a:rPr>
                        <a:t>Information and policy guidance on topics such as grievances, harassment, and human rights to support you to make informed decision</a:t>
                      </a:r>
                      <a:endParaRPr lang="en-CA" sz="1400">
                        <a:latin typeface="Arial"/>
                      </a:endParaRPr>
                    </a:p>
                    <a:p>
                      <a:pPr marL="285750" lvl="0" indent="-285750">
                        <a:lnSpc>
                          <a:spcPct val="100000"/>
                        </a:lnSpc>
                        <a:buClr>
                          <a:srgbClr val="000000"/>
                        </a:buClr>
                        <a:buFont typeface="Arial,Sans-Serif" panose="020B0604020202020204" pitchFamily="34" charset="0"/>
                        <a:buChar char="•"/>
                      </a:pPr>
                      <a:endParaRPr lang="en-CA" sz="1400">
                        <a:latin typeface="Arial"/>
                        <a:cs typeface="Arial"/>
                      </a:endParaRPr>
                    </a:p>
                    <a:p>
                      <a:pPr marL="285750" lvl="0" indent="-285750">
                        <a:lnSpc>
                          <a:spcPct val="100000"/>
                        </a:lnSpc>
                        <a:buClr>
                          <a:srgbClr val="000000"/>
                        </a:buClr>
                        <a:buFont typeface="Arial,Sans-Serif" panose="020B0604020202020204" pitchFamily="34" charset="0"/>
                        <a:buChar char="•"/>
                      </a:pPr>
                      <a:r>
                        <a:rPr lang="en-CA" sz="1400" b="0" i="0" u="none" strike="noStrike" noProof="0">
                          <a:solidFill>
                            <a:srgbClr val="000000"/>
                          </a:solidFill>
                          <a:latin typeface="Arial"/>
                        </a:rPr>
                        <a:t>Exploring Early, Local and Informal (ELI) resolution options.</a:t>
                      </a:r>
                      <a:endParaRPr lang="en-CA" sz="1400">
                        <a:latin typeface="Arial"/>
                      </a:endParaRPr>
                    </a:p>
                    <a:p>
                      <a:pPr marL="285750" lvl="0" indent="-285750">
                        <a:lnSpc>
                          <a:spcPct val="100000"/>
                        </a:lnSpc>
                        <a:buClr>
                          <a:srgbClr val="000000"/>
                        </a:buClr>
                        <a:buFont typeface="Arial,Sans-Serif" panose="020B0604020202020204" pitchFamily="34" charset="0"/>
                        <a:buChar char="•"/>
                      </a:pPr>
                      <a:endParaRPr lang="en-CA" sz="1400">
                        <a:latin typeface="Arial"/>
                        <a:cs typeface="Arial"/>
                      </a:endParaRPr>
                    </a:p>
                    <a:p>
                      <a:pPr marL="285750" lvl="0" indent="-285750">
                        <a:lnSpc>
                          <a:spcPct val="100000"/>
                        </a:lnSpc>
                        <a:buClr>
                          <a:srgbClr val="000000"/>
                        </a:buClr>
                        <a:buFont typeface="Arial,Sans-Serif" panose="020B0604020202020204" pitchFamily="34" charset="0"/>
                        <a:buChar char="•"/>
                      </a:pPr>
                      <a:r>
                        <a:rPr lang="en-CA" sz="1400">
                          <a:latin typeface="Arial"/>
                          <a:cs typeface="Arial"/>
                        </a:rPr>
                        <a:t>When a formal complaint has been made, CCMS will ensure all parties are well-informed of process and applicable policies. </a:t>
                      </a:r>
                      <a:endParaRPr lang="en-CA" sz="1400">
                        <a:latin typeface="Arial"/>
                      </a:endParaRPr>
                    </a:p>
                    <a:p>
                      <a:pPr marL="0" lvl="0" indent="0">
                        <a:lnSpc>
                          <a:spcPct val="100000"/>
                        </a:lnSpc>
                        <a:buClr>
                          <a:srgbClr val="000000"/>
                        </a:buClr>
                        <a:buNone/>
                      </a:pPr>
                      <a:endParaRPr lang="en-CA" sz="1400"/>
                    </a:p>
                  </a:txBody>
                  <a:tcPr>
                    <a:solidFill>
                      <a:srgbClr val="74B8C1"/>
                    </a:solidFill>
                  </a:tcPr>
                </a:tc>
                <a:extLst>
                  <a:ext uri="{0D108BD9-81ED-4DB2-BD59-A6C34878D82A}">
                    <a16:rowId xmlns:a16="http://schemas.microsoft.com/office/drawing/2014/main" val="4197971376"/>
                  </a:ext>
                </a:extLst>
              </a:tr>
            </a:tbl>
          </a:graphicData>
        </a:graphic>
      </p:graphicFrame>
      <p:graphicFrame>
        <p:nvGraphicFramePr>
          <p:cNvPr id="5" name="Table 4">
            <a:extLst>
              <a:ext uri="{FF2B5EF4-FFF2-40B4-BE49-F238E27FC236}">
                <a16:creationId xmlns:a16="http://schemas.microsoft.com/office/drawing/2014/main" id="{3E3F828A-8C06-DC04-0C9A-47AD574AFA75}"/>
              </a:ext>
            </a:extLst>
          </p:cNvPr>
          <p:cNvGraphicFramePr>
            <a:graphicFrameLocks noGrp="1"/>
          </p:cNvGraphicFramePr>
          <p:nvPr>
            <p:extLst>
              <p:ext uri="{D42A27DB-BD31-4B8C-83A1-F6EECF244321}">
                <p14:modId xmlns:p14="http://schemas.microsoft.com/office/powerpoint/2010/main" val="4098319149"/>
              </p:ext>
            </p:extLst>
          </p:nvPr>
        </p:nvGraphicFramePr>
        <p:xfrm>
          <a:off x="6141492" y="2013044"/>
          <a:ext cx="5140708" cy="3953701"/>
        </p:xfrm>
        <a:graphic>
          <a:graphicData uri="http://schemas.openxmlformats.org/drawingml/2006/table">
            <a:tbl>
              <a:tblPr bandRow="1">
                <a:tableStyleId>{5C22544A-7EE6-4342-B048-85BDC9FD1C3A}</a:tableStyleId>
              </a:tblPr>
              <a:tblGrid>
                <a:gridCol w="5140708">
                  <a:extLst>
                    <a:ext uri="{9D8B030D-6E8A-4147-A177-3AD203B41FA5}">
                      <a16:colId xmlns:a16="http://schemas.microsoft.com/office/drawing/2014/main" val="3617956874"/>
                    </a:ext>
                  </a:extLst>
                </a:gridCol>
              </a:tblGrid>
              <a:tr h="406203">
                <a:tc>
                  <a:txBody>
                    <a:bodyPr/>
                    <a:lstStyle/>
                    <a:p>
                      <a:pPr lvl="0" algn="ctr">
                        <a:buNone/>
                      </a:pPr>
                      <a:r>
                        <a:rPr lang="en-CA" sz="2000" b="0">
                          <a:solidFill>
                            <a:srgbClr val="FFFFFF"/>
                          </a:solidFill>
                          <a:effectLst/>
                          <a:latin typeface="Arial"/>
                        </a:rPr>
                        <a:t>What you can expect:</a:t>
                      </a:r>
                      <a:endParaRPr lang="en-US"/>
                    </a:p>
                  </a:txBody>
                  <a:tcPr marL="66294" marR="66294" marT="33147" marB="3314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277A7A"/>
                    </a:solidFill>
                  </a:tcPr>
                </a:tc>
                <a:extLst>
                  <a:ext uri="{0D108BD9-81ED-4DB2-BD59-A6C34878D82A}">
                    <a16:rowId xmlns:a16="http://schemas.microsoft.com/office/drawing/2014/main" val="4029491245"/>
                  </a:ext>
                </a:extLst>
              </a:tr>
              <a:tr h="3547498">
                <a:tc>
                  <a:txBody>
                    <a:bodyPr/>
                    <a:lstStyle/>
                    <a:p>
                      <a:pPr marL="342900" lvl="0" indent="-342900">
                        <a:buFont typeface="Arial" panose="020B0604020202020204" pitchFamily="34" charset="0"/>
                        <a:buChar char="•"/>
                      </a:pPr>
                      <a:r>
                        <a:rPr lang="en-CA" sz="1400">
                          <a:effectLst/>
                          <a:latin typeface="Arial"/>
                        </a:rPr>
                        <a:t>CCMS Agent will respond to your inquiry or request for consults often same day but within two business days.</a:t>
                      </a:r>
                    </a:p>
                    <a:p>
                      <a:pPr marL="0" lvl="0" indent="0">
                        <a:buNone/>
                      </a:pPr>
                      <a:br>
                        <a:rPr lang="en-CA" sz="1400">
                          <a:effectLst/>
                          <a:latin typeface="Arial"/>
                        </a:rPr>
                      </a:br>
                      <a:endParaRPr lang="en-CA" sz="1400">
                        <a:effectLst/>
                        <a:latin typeface="Arial"/>
                      </a:endParaRPr>
                    </a:p>
                    <a:p>
                      <a:pPr marL="342900" lvl="0" indent="-342900" rtl="0" fontAlgn="base">
                        <a:buFont typeface="Arial" panose="020B0604020202020204" pitchFamily="34" charset="0"/>
                        <a:buChar char="•"/>
                      </a:pPr>
                      <a:r>
                        <a:rPr lang="en-CA" sz="1400">
                          <a:effectLst/>
                          <a:latin typeface="Arial"/>
                        </a:rPr>
                        <a:t>Agent consultation will be through the lens of these principles:</a:t>
                      </a:r>
                    </a:p>
                    <a:p>
                      <a:pPr marL="0" lvl="0" indent="0">
                        <a:buNone/>
                      </a:pPr>
                      <a:endParaRPr lang="en-CA" sz="1400">
                        <a:effectLst/>
                        <a:latin typeface="Arial"/>
                      </a:endParaRPr>
                    </a:p>
                    <a:p>
                      <a:pPr marL="800100" lvl="1" indent="-342900">
                        <a:buFont typeface="Courier New" panose="020B0604020202020204" pitchFamily="34" charset="0"/>
                        <a:buChar char="o"/>
                      </a:pPr>
                      <a:r>
                        <a:rPr lang="en-CA" sz="1400">
                          <a:effectLst/>
                          <a:latin typeface="Arial"/>
                        </a:rPr>
                        <a:t>Self-Determination</a:t>
                      </a:r>
                      <a:endParaRPr lang="en-CA" sz="1400">
                        <a:latin typeface="Arial"/>
                      </a:endParaRPr>
                    </a:p>
                    <a:p>
                      <a:pPr marL="800100" lvl="1" indent="-342900">
                        <a:buFont typeface="Courier New" panose="020B0604020202020204" pitchFamily="34" charset="0"/>
                        <a:buChar char="o"/>
                      </a:pPr>
                      <a:r>
                        <a:rPr lang="en-CA" sz="1400" b="0" i="0" u="none" strike="noStrike" noProof="0">
                          <a:solidFill>
                            <a:srgbClr val="000000"/>
                          </a:solidFill>
                          <a:effectLst/>
                          <a:latin typeface="Arial"/>
                        </a:rPr>
                        <a:t>Information/Inquiry vs Advocacy</a:t>
                      </a:r>
                    </a:p>
                    <a:p>
                      <a:pPr marL="800100" lvl="1" indent="-342900">
                        <a:buFont typeface="Courier New" panose="020B0604020202020204" pitchFamily="34" charset="0"/>
                        <a:buChar char="o"/>
                      </a:pPr>
                      <a:r>
                        <a:rPr lang="en-CA" sz="1400">
                          <a:effectLst/>
                          <a:latin typeface="Arial"/>
                        </a:rPr>
                        <a:t>Procedural Fairness</a:t>
                      </a:r>
                      <a:endParaRPr lang="en-CA" sz="1400" b="0" i="0" u="none" strike="noStrike">
                        <a:solidFill>
                          <a:schemeClr val="dk1"/>
                        </a:solidFill>
                        <a:effectLst/>
                        <a:latin typeface="Arial"/>
                      </a:endParaRPr>
                    </a:p>
                    <a:p>
                      <a:pPr marL="800100" lvl="1" indent="-342900">
                        <a:buFont typeface="Courier New" panose="020B0604020202020204" pitchFamily="34" charset="0"/>
                        <a:buChar char="o"/>
                      </a:pPr>
                      <a:r>
                        <a:rPr lang="en-CA" sz="1400" b="0" i="0" u="none" strike="noStrike" noProof="0">
                          <a:solidFill>
                            <a:srgbClr val="000000"/>
                          </a:solidFill>
                          <a:effectLst/>
                          <a:latin typeface="Arial"/>
                        </a:rPr>
                        <a:t>Early, Local and Informal</a:t>
                      </a:r>
                    </a:p>
                    <a:p>
                      <a:pPr marL="800100" lvl="1" indent="-342900">
                        <a:buFont typeface="Courier New" panose="020B0604020202020204" pitchFamily="34" charset="0"/>
                        <a:buChar char="o"/>
                      </a:pPr>
                      <a:r>
                        <a:rPr lang="en-CA" sz="1400" b="0" i="0" u="none" strike="noStrike" noProof="0">
                          <a:solidFill>
                            <a:srgbClr val="000000"/>
                          </a:solidFill>
                          <a:effectLst/>
                          <a:latin typeface="Arial"/>
                        </a:rPr>
                        <a:t>Trauma-Informed</a:t>
                      </a:r>
                    </a:p>
                    <a:p>
                      <a:pPr marL="800100" lvl="1" indent="-342900">
                        <a:buFont typeface="Courier New" panose="020B0604020202020204" pitchFamily="34" charset="0"/>
                        <a:buChar char="o"/>
                      </a:pPr>
                      <a:r>
                        <a:rPr lang="en-CA" sz="1400" b="0" i="0" u="none" strike="noStrike" noProof="0">
                          <a:solidFill>
                            <a:srgbClr val="000000"/>
                          </a:solidFill>
                          <a:effectLst/>
                          <a:latin typeface="Arial"/>
                        </a:rPr>
                        <a:t>Safety</a:t>
                      </a:r>
                    </a:p>
                    <a:p>
                      <a:pPr marL="342900" lvl="0" indent="-342900">
                        <a:buFont typeface="Arial" panose="020B0604020202020204" pitchFamily="34" charset="0"/>
                        <a:buChar char="•"/>
                      </a:pPr>
                      <a:endParaRPr lang="en-CA" sz="1400">
                        <a:effectLst/>
                        <a:latin typeface="Arial"/>
                      </a:endParaRPr>
                    </a:p>
                  </a:txBody>
                  <a:tcPr marL="66294" marR="66294" marT="33147" marB="3314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7623"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74B8C1"/>
                    </a:solidFill>
                  </a:tcPr>
                </a:tc>
                <a:extLst>
                  <a:ext uri="{0D108BD9-81ED-4DB2-BD59-A6C34878D82A}">
                    <a16:rowId xmlns:a16="http://schemas.microsoft.com/office/drawing/2014/main" val="1948015339"/>
                  </a:ext>
                </a:extLst>
              </a:tr>
            </a:tbl>
          </a:graphicData>
        </a:graphic>
      </p:graphicFrame>
    </p:spTree>
    <p:extLst>
      <p:ext uri="{BB962C8B-B14F-4D97-AF65-F5344CB8AC3E}">
        <p14:creationId xmlns:p14="http://schemas.microsoft.com/office/powerpoint/2010/main" val="1503403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6591C844-3C36-467E-6CBB-3AFE6312AFCA}"/>
              </a:ext>
            </a:extLst>
          </p:cNvPr>
          <p:cNvSpPr/>
          <p:nvPr/>
        </p:nvSpPr>
        <p:spPr>
          <a:xfrm>
            <a:off x="2081859" y="1648854"/>
            <a:ext cx="9927999" cy="4850147"/>
          </a:xfrm>
          <a:prstGeom prst="ellipse">
            <a:avLst/>
          </a:prstGeom>
          <a:noFill/>
          <a:ln w="25400" cap="flat">
            <a:solidFill>
              <a:srgbClr val="3E6262"/>
            </a:solidFill>
            <a:prstDash val="dash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grpSp>
        <p:nvGrpSpPr>
          <p:cNvPr id="10" name="Group 9">
            <a:extLst>
              <a:ext uri="{FF2B5EF4-FFF2-40B4-BE49-F238E27FC236}">
                <a16:creationId xmlns:a16="http://schemas.microsoft.com/office/drawing/2014/main" id="{6A703A3A-FCD4-36B8-0C42-AB18E47246DD}"/>
              </a:ext>
            </a:extLst>
          </p:cNvPr>
          <p:cNvGrpSpPr/>
          <p:nvPr/>
        </p:nvGrpSpPr>
        <p:grpSpPr>
          <a:xfrm>
            <a:off x="2115352" y="3091136"/>
            <a:ext cx="1879460" cy="1941478"/>
            <a:chOff x="6958920" y="1383520"/>
            <a:chExt cx="4778810" cy="4779889"/>
          </a:xfrm>
        </p:grpSpPr>
        <p:sp>
          <p:nvSpPr>
            <p:cNvPr id="11" name="Flowchart: Connector 10">
              <a:extLst>
                <a:ext uri="{FF2B5EF4-FFF2-40B4-BE49-F238E27FC236}">
                  <a16:creationId xmlns:a16="http://schemas.microsoft.com/office/drawing/2014/main" id="{BBBF9F6E-32B1-79A9-C2A8-6123446F7C7F}"/>
                </a:ext>
              </a:extLst>
            </p:cNvPr>
            <p:cNvSpPr/>
            <p:nvPr/>
          </p:nvSpPr>
          <p:spPr>
            <a:xfrm>
              <a:off x="7028819" y="1383520"/>
              <a:ext cx="4708911" cy="4779889"/>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sp>
          <p:nvSpPr>
            <p:cNvPr id="15" name="Flowchart: Connector 14">
              <a:extLst>
                <a:ext uri="{FF2B5EF4-FFF2-40B4-BE49-F238E27FC236}">
                  <a16:creationId xmlns:a16="http://schemas.microsoft.com/office/drawing/2014/main" id="{CE260FE7-D1E1-3139-397B-8141213CBCCC}"/>
                </a:ext>
              </a:extLst>
            </p:cNvPr>
            <p:cNvSpPr/>
            <p:nvPr/>
          </p:nvSpPr>
          <p:spPr>
            <a:xfrm>
              <a:off x="6958920" y="2029087"/>
              <a:ext cx="3421849" cy="3444275"/>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grpSp>
          <p:nvGrpSpPr>
            <p:cNvPr id="16" name="Group 15">
              <a:extLst>
                <a:ext uri="{FF2B5EF4-FFF2-40B4-BE49-F238E27FC236}">
                  <a16:creationId xmlns:a16="http://schemas.microsoft.com/office/drawing/2014/main" id="{A3E270BF-821D-FC6B-396C-FAEB483E7438}"/>
                </a:ext>
              </a:extLst>
            </p:cNvPr>
            <p:cNvGrpSpPr/>
            <p:nvPr/>
          </p:nvGrpSpPr>
          <p:grpSpPr>
            <a:xfrm>
              <a:off x="7076017" y="2101979"/>
              <a:ext cx="3205832" cy="3287366"/>
              <a:chOff x="4277507" y="2832475"/>
              <a:chExt cx="2874521" cy="2859918"/>
            </a:xfrm>
          </p:grpSpPr>
          <p:sp>
            <p:nvSpPr>
              <p:cNvPr id="18" name="Flowchart: Connector 17">
                <a:extLst>
                  <a:ext uri="{FF2B5EF4-FFF2-40B4-BE49-F238E27FC236}">
                    <a16:creationId xmlns:a16="http://schemas.microsoft.com/office/drawing/2014/main" id="{21F13917-6812-A0F0-147F-E271C4713F1D}"/>
                  </a:ext>
                </a:extLst>
              </p:cNvPr>
              <p:cNvSpPr/>
              <p:nvPr/>
            </p:nvSpPr>
            <p:spPr>
              <a:xfrm>
                <a:off x="4277507" y="2832475"/>
                <a:ext cx="2874521" cy="2859918"/>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351">
                  <a:solidFill>
                    <a:prstClr val="white"/>
                  </a:solidFill>
                  <a:latin typeface="Calibri" panose="020F0502020204030204"/>
                </a:endParaRPr>
              </a:p>
            </p:txBody>
          </p:sp>
          <p:sp>
            <p:nvSpPr>
              <p:cNvPr id="19" name="Flowchart: Connector 18">
                <a:extLst>
                  <a:ext uri="{FF2B5EF4-FFF2-40B4-BE49-F238E27FC236}">
                    <a16:creationId xmlns:a16="http://schemas.microsoft.com/office/drawing/2014/main" id="{6C99C993-3E1C-19EB-0D80-6212EB38785F}"/>
                  </a:ext>
                </a:extLst>
              </p:cNvPr>
              <p:cNvSpPr/>
              <p:nvPr/>
            </p:nvSpPr>
            <p:spPr>
              <a:xfrm>
                <a:off x="4289463" y="3739403"/>
                <a:ext cx="2507123" cy="1156216"/>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77">
                  <a:defRPr/>
                </a:pPr>
                <a:r>
                  <a:rPr lang="en-CA" sz="1400" b="1">
                    <a:solidFill>
                      <a:prstClr val="black"/>
                    </a:solidFill>
                    <a:latin typeface="Calibri" panose="020F0502020204030204"/>
                  </a:rPr>
                  <a:t>CCMS</a:t>
                </a:r>
                <a:r>
                  <a:rPr lang="en-CA" sz="1400">
                    <a:solidFill>
                      <a:prstClr val="black"/>
                    </a:solidFill>
                    <a:latin typeface="Calibri" panose="020F0502020204030204"/>
                  </a:rPr>
                  <a:t> Triage</a:t>
                </a:r>
                <a:endParaRPr lang="en-CA" sz="1400">
                  <a:solidFill>
                    <a:prstClr val="black"/>
                  </a:solidFill>
                  <a:latin typeface="Calibri" panose="020F0502020204030204"/>
                  <a:cs typeface="Calibri"/>
                </a:endParaRPr>
              </a:p>
            </p:txBody>
          </p:sp>
        </p:grpSp>
      </p:grpSp>
      <p:pic>
        <p:nvPicPr>
          <p:cNvPr id="8" name="Picture 7" descr="Man, Exit, Doors, People, Door, Walking, Opened, Daily - Person Walking  Through A Door Clipart - Free Transparent PNG Clipart Images Download">
            <a:extLst>
              <a:ext uri="{FF2B5EF4-FFF2-40B4-BE49-F238E27FC236}">
                <a16:creationId xmlns:a16="http://schemas.microsoft.com/office/drawing/2014/main" id="{74C064FB-4C2E-4467-3BAB-4A90D45671DF}"/>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43284" y1="30319" x2="43284" y2="30319"/>
                        <a14:foregroundMark x1="74254" y1="45213" x2="74254" y2="45213"/>
                        <a14:foregroundMark x1="78731" y1="46809" x2="78731" y2="46809"/>
                        <a14:backgroundMark x1="26119" y1="15957" x2="26119" y2="15957"/>
                        <a14:backgroundMark x1="54851" y1="33511" x2="55970" y2="33511"/>
                      </a14:backgroundRemoval>
                    </a14:imgEffect>
                  </a14:imgLayer>
                </a14:imgProps>
              </a:ext>
              <a:ext uri="{28A0092B-C50C-407E-A947-70E740481C1C}">
                <a14:useLocalDpi xmlns:a14="http://schemas.microsoft.com/office/drawing/2010/main" val="0"/>
              </a:ext>
            </a:extLst>
          </a:blip>
          <a:srcRect/>
          <a:stretch>
            <a:fillRect/>
          </a:stretch>
        </p:blipFill>
        <p:spPr bwMode="auto">
          <a:xfrm>
            <a:off x="1815686" y="3948308"/>
            <a:ext cx="323701" cy="261974"/>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CA761F8D-2151-B03C-D7AD-57687A4106BB}"/>
              </a:ext>
            </a:extLst>
          </p:cNvPr>
          <p:cNvSpPr txBox="1"/>
          <p:nvPr/>
        </p:nvSpPr>
        <p:spPr>
          <a:xfrm>
            <a:off x="3709821" y="2313101"/>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CAFMAP</a:t>
            </a:r>
            <a:endParaRPr lang="en-US"/>
          </a:p>
        </p:txBody>
      </p:sp>
      <p:sp>
        <p:nvSpPr>
          <p:cNvPr id="29" name="TextBox 28">
            <a:extLst>
              <a:ext uri="{FF2B5EF4-FFF2-40B4-BE49-F238E27FC236}">
                <a16:creationId xmlns:a16="http://schemas.microsoft.com/office/drawing/2014/main" id="{48FBAF0C-E4CD-1EB8-CC91-D6D9AA6675A5}"/>
              </a:ext>
            </a:extLst>
          </p:cNvPr>
          <p:cNvSpPr txBox="1"/>
          <p:nvPr/>
        </p:nvSpPr>
        <p:spPr>
          <a:xfrm>
            <a:off x="4639719" y="2506829"/>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EAP</a:t>
            </a:r>
            <a:endParaRPr lang="en-US"/>
          </a:p>
        </p:txBody>
      </p:sp>
      <p:sp>
        <p:nvSpPr>
          <p:cNvPr id="30" name="TextBox 29">
            <a:extLst>
              <a:ext uri="{FF2B5EF4-FFF2-40B4-BE49-F238E27FC236}">
                <a16:creationId xmlns:a16="http://schemas.microsoft.com/office/drawing/2014/main" id="{B758EE5D-B5A7-EF9C-2C0D-DFA3A88C7D90}"/>
              </a:ext>
            </a:extLst>
          </p:cNvPr>
          <p:cNvSpPr txBox="1"/>
          <p:nvPr/>
        </p:nvSpPr>
        <p:spPr>
          <a:xfrm>
            <a:off x="4678464" y="4069575"/>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MPCC</a:t>
            </a:r>
            <a:endParaRPr lang="en-US"/>
          </a:p>
        </p:txBody>
      </p:sp>
      <p:sp>
        <p:nvSpPr>
          <p:cNvPr id="31" name="TextBox 30">
            <a:extLst>
              <a:ext uri="{FF2B5EF4-FFF2-40B4-BE49-F238E27FC236}">
                <a16:creationId xmlns:a16="http://schemas.microsoft.com/office/drawing/2014/main" id="{63EDB38D-F698-78FE-A0F7-87B607488545}"/>
              </a:ext>
            </a:extLst>
          </p:cNvPr>
          <p:cNvSpPr txBox="1"/>
          <p:nvPr/>
        </p:nvSpPr>
        <p:spPr>
          <a:xfrm>
            <a:off x="5453379" y="1861066"/>
            <a:ext cx="2743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Base Resources Reference Card Providers</a:t>
            </a:r>
            <a:endParaRPr lang="en-US"/>
          </a:p>
        </p:txBody>
      </p:sp>
      <p:sp>
        <p:nvSpPr>
          <p:cNvPr id="32" name="TextBox 31">
            <a:extLst>
              <a:ext uri="{FF2B5EF4-FFF2-40B4-BE49-F238E27FC236}">
                <a16:creationId xmlns:a16="http://schemas.microsoft.com/office/drawing/2014/main" id="{276AC615-CBD9-E03D-AE03-44A59FEC0318}"/>
              </a:ext>
            </a:extLst>
          </p:cNvPr>
          <p:cNvSpPr txBox="1"/>
          <p:nvPr/>
        </p:nvSpPr>
        <p:spPr>
          <a:xfrm>
            <a:off x="4084363" y="5115710"/>
            <a:ext cx="2743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Community Support Groups</a:t>
            </a:r>
            <a:endParaRPr lang="en-US"/>
          </a:p>
        </p:txBody>
      </p:sp>
      <p:sp>
        <p:nvSpPr>
          <p:cNvPr id="33" name="TextBox 32">
            <a:extLst>
              <a:ext uri="{FF2B5EF4-FFF2-40B4-BE49-F238E27FC236}">
                <a16:creationId xmlns:a16="http://schemas.microsoft.com/office/drawing/2014/main" id="{836F6B48-B94E-B1C6-0D98-E751938D5412}"/>
              </a:ext>
            </a:extLst>
          </p:cNvPr>
          <p:cNvSpPr txBox="1"/>
          <p:nvPr/>
        </p:nvSpPr>
        <p:spPr>
          <a:xfrm>
            <a:off x="5220904" y="5813134"/>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CFMWS/PSP</a:t>
            </a:r>
            <a:endParaRPr lang="en-US"/>
          </a:p>
        </p:txBody>
      </p:sp>
      <p:sp>
        <p:nvSpPr>
          <p:cNvPr id="34" name="TextBox 33">
            <a:extLst>
              <a:ext uri="{FF2B5EF4-FFF2-40B4-BE49-F238E27FC236}">
                <a16:creationId xmlns:a16="http://schemas.microsoft.com/office/drawing/2014/main" id="{0EC58A6F-BFF5-D18E-5EF7-4D881BBFD4C0}"/>
              </a:ext>
            </a:extLst>
          </p:cNvPr>
          <p:cNvSpPr txBox="1"/>
          <p:nvPr/>
        </p:nvSpPr>
        <p:spPr>
          <a:xfrm>
            <a:off x="6589922" y="5064049"/>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CFHS </a:t>
            </a:r>
            <a:endParaRPr lang="en-US"/>
          </a:p>
        </p:txBody>
      </p:sp>
      <p:sp>
        <p:nvSpPr>
          <p:cNvPr id="35" name="TextBox 34">
            <a:extLst>
              <a:ext uri="{FF2B5EF4-FFF2-40B4-BE49-F238E27FC236}">
                <a16:creationId xmlns:a16="http://schemas.microsoft.com/office/drawing/2014/main" id="{C3850C09-BD34-8AEA-11A3-E351300FC9EB}"/>
              </a:ext>
            </a:extLst>
          </p:cNvPr>
          <p:cNvSpPr txBox="1"/>
          <p:nvPr/>
        </p:nvSpPr>
        <p:spPr>
          <a:xfrm>
            <a:off x="7248600" y="321716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CFHA Complaint Process</a:t>
            </a:r>
          </a:p>
        </p:txBody>
      </p:sp>
      <p:sp>
        <p:nvSpPr>
          <p:cNvPr id="36" name="TextBox 35">
            <a:extLst>
              <a:ext uri="{FF2B5EF4-FFF2-40B4-BE49-F238E27FC236}">
                <a16:creationId xmlns:a16="http://schemas.microsoft.com/office/drawing/2014/main" id="{A3BB512B-8B9D-6142-5476-C967C88428B2}"/>
              </a:ext>
            </a:extLst>
          </p:cNvPr>
          <p:cNvSpPr txBox="1"/>
          <p:nvPr/>
        </p:nvSpPr>
        <p:spPr>
          <a:xfrm>
            <a:off x="6719074" y="250682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CFHS Complaint Process</a:t>
            </a:r>
            <a:endParaRPr lang="en-US"/>
          </a:p>
        </p:txBody>
      </p:sp>
      <p:sp>
        <p:nvSpPr>
          <p:cNvPr id="37" name="TextBox 36">
            <a:extLst>
              <a:ext uri="{FF2B5EF4-FFF2-40B4-BE49-F238E27FC236}">
                <a16:creationId xmlns:a16="http://schemas.microsoft.com/office/drawing/2014/main" id="{6A78B5A0-E9AA-24B3-B627-983330C89F09}"/>
              </a:ext>
            </a:extLst>
          </p:cNvPr>
          <p:cNvSpPr txBox="1"/>
          <p:nvPr/>
        </p:nvSpPr>
        <p:spPr>
          <a:xfrm>
            <a:off x="8204329" y="3695032"/>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CAF/DND Ombudsman</a:t>
            </a:r>
            <a:endParaRPr lang="en-US"/>
          </a:p>
        </p:txBody>
      </p:sp>
      <p:sp>
        <p:nvSpPr>
          <p:cNvPr id="38" name="TextBox 37">
            <a:extLst>
              <a:ext uri="{FF2B5EF4-FFF2-40B4-BE49-F238E27FC236}">
                <a16:creationId xmlns:a16="http://schemas.microsoft.com/office/drawing/2014/main" id="{EA5AD0C8-D8B1-F6C7-8A56-98A469532AB7}"/>
              </a:ext>
            </a:extLst>
          </p:cNvPr>
          <p:cNvSpPr txBox="1"/>
          <p:nvPr/>
        </p:nvSpPr>
        <p:spPr>
          <a:xfrm>
            <a:off x="10522740" y="4062752"/>
            <a:ext cx="147994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Mil Pol / NIS</a:t>
            </a:r>
            <a:endParaRPr lang="en-US"/>
          </a:p>
        </p:txBody>
      </p:sp>
      <p:sp>
        <p:nvSpPr>
          <p:cNvPr id="39" name="TextBox 38">
            <a:extLst>
              <a:ext uri="{FF2B5EF4-FFF2-40B4-BE49-F238E27FC236}">
                <a16:creationId xmlns:a16="http://schemas.microsoft.com/office/drawing/2014/main" id="{59A10B8A-391F-823C-FDDA-38CFAFB8FDBD}"/>
              </a:ext>
            </a:extLst>
          </p:cNvPr>
          <p:cNvSpPr txBox="1"/>
          <p:nvPr/>
        </p:nvSpPr>
        <p:spPr>
          <a:xfrm>
            <a:off x="8372226" y="4921981"/>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MFRC</a:t>
            </a:r>
            <a:endParaRPr lang="en-US"/>
          </a:p>
        </p:txBody>
      </p:sp>
      <p:sp>
        <p:nvSpPr>
          <p:cNvPr id="40" name="TextBox 39">
            <a:extLst>
              <a:ext uri="{FF2B5EF4-FFF2-40B4-BE49-F238E27FC236}">
                <a16:creationId xmlns:a16="http://schemas.microsoft.com/office/drawing/2014/main" id="{0158F65E-568B-804B-72C5-8ACDF3F22808}"/>
              </a:ext>
            </a:extLst>
          </p:cNvPr>
          <p:cNvSpPr txBox="1"/>
          <p:nvPr/>
        </p:nvSpPr>
        <p:spPr>
          <a:xfrm>
            <a:off x="4781786" y="292279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Anti-Racism Directorate</a:t>
            </a:r>
            <a:endParaRPr lang="en-US"/>
          </a:p>
        </p:txBody>
      </p:sp>
      <p:sp>
        <p:nvSpPr>
          <p:cNvPr id="41" name="TextBox 40">
            <a:extLst>
              <a:ext uri="{FF2B5EF4-FFF2-40B4-BE49-F238E27FC236}">
                <a16:creationId xmlns:a16="http://schemas.microsoft.com/office/drawing/2014/main" id="{F171965B-E468-E684-08DB-60E14A9FBBB5}"/>
              </a:ext>
            </a:extLst>
          </p:cNvPr>
          <p:cNvSpPr txBox="1"/>
          <p:nvPr/>
        </p:nvSpPr>
        <p:spPr>
          <a:xfrm>
            <a:off x="5078837" y="4547439"/>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Hateful Conduct Complaint</a:t>
            </a:r>
            <a:endParaRPr lang="en-US"/>
          </a:p>
        </p:txBody>
      </p:sp>
      <p:sp>
        <p:nvSpPr>
          <p:cNvPr id="42" name="TextBox 41">
            <a:extLst>
              <a:ext uri="{FF2B5EF4-FFF2-40B4-BE49-F238E27FC236}">
                <a16:creationId xmlns:a16="http://schemas.microsoft.com/office/drawing/2014/main" id="{F074E2EF-BE38-8E11-BECD-2E52D87E1830}"/>
              </a:ext>
            </a:extLst>
          </p:cNvPr>
          <p:cNvSpPr txBox="1"/>
          <p:nvPr/>
        </p:nvSpPr>
        <p:spPr>
          <a:xfrm>
            <a:off x="6008735" y="3695033"/>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CMP ARC</a:t>
            </a:r>
            <a:endParaRPr lang="en-US"/>
          </a:p>
        </p:txBody>
      </p:sp>
      <p:sp>
        <p:nvSpPr>
          <p:cNvPr id="43" name="TextBox 42">
            <a:extLst>
              <a:ext uri="{FF2B5EF4-FFF2-40B4-BE49-F238E27FC236}">
                <a16:creationId xmlns:a16="http://schemas.microsoft.com/office/drawing/2014/main" id="{3F0B84AA-02CE-86C9-5132-E58DCECE89E5}"/>
              </a:ext>
            </a:extLst>
          </p:cNvPr>
          <p:cNvSpPr txBox="1"/>
          <p:nvPr/>
        </p:nvSpPr>
        <p:spPr>
          <a:xfrm>
            <a:off x="7519820" y="5438592"/>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SMSRC</a:t>
            </a:r>
            <a:endParaRPr lang="en-US"/>
          </a:p>
        </p:txBody>
      </p:sp>
      <p:sp>
        <p:nvSpPr>
          <p:cNvPr id="44" name="TextBox 43">
            <a:extLst>
              <a:ext uri="{FF2B5EF4-FFF2-40B4-BE49-F238E27FC236}">
                <a16:creationId xmlns:a16="http://schemas.microsoft.com/office/drawing/2014/main" id="{68D5F189-038F-4AD7-AB18-59FE890AAD67}"/>
              </a:ext>
            </a:extLst>
          </p:cNvPr>
          <p:cNvSpPr txBox="1"/>
          <p:nvPr/>
        </p:nvSpPr>
        <p:spPr>
          <a:xfrm>
            <a:off x="8062260" y="425038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IDO / ASIC</a:t>
            </a:r>
            <a:endParaRPr lang="en-US"/>
          </a:p>
        </p:txBody>
      </p:sp>
      <p:sp>
        <p:nvSpPr>
          <p:cNvPr id="45" name="TextBox 44">
            <a:extLst>
              <a:ext uri="{FF2B5EF4-FFF2-40B4-BE49-F238E27FC236}">
                <a16:creationId xmlns:a16="http://schemas.microsoft.com/office/drawing/2014/main" id="{0DDD14F6-AA06-9F30-4629-84D47D8E65B1}"/>
              </a:ext>
            </a:extLst>
          </p:cNvPr>
          <p:cNvSpPr txBox="1"/>
          <p:nvPr/>
        </p:nvSpPr>
        <p:spPr>
          <a:xfrm>
            <a:off x="10219108" y="4624931"/>
            <a:ext cx="8963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VAC</a:t>
            </a:r>
            <a:endParaRPr lang="en-US"/>
          </a:p>
        </p:txBody>
      </p:sp>
      <p:sp>
        <p:nvSpPr>
          <p:cNvPr id="46" name="TextBox 45">
            <a:extLst>
              <a:ext uri="{FF2B5EF4-FFF2-40B4-BE49-F238E27FC236}">
                <a16:creationId xmlns:a16="http://schemas.microsoft.com/office/drawing/2014/main" id="{9D26C1BD-D273-F33B-C148-B183295EBD99}"/>
              </a:ext>
            </a:extLst>
          </p:cNvPr>
          <p:cNvSpPr txBox="1"/>
          <p:nvPr/>
        </p:nvSpPr>
        <p:spPr>
          <a:xfrm>
            <a:off x="7248599" y="3940422"/>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LRO</a:t>
            </a:r>
            <a:endParaRPr lang="en-US"/>
          </a:p>
        </p:txBody>
      </p:sp>
      <p:sp>
        <p:nvSpPr>
          <p:cNvPr id="47" name="TextBox 46">
            <a:extLst>
              <a:ext uri="{FF2B5EF4-FFF2-40B4-BE49-F238E27FC236}">
                <a16:creationId xmlns:a16="http://schemas.microsoft.com/office/drawing/2014/main" id="{FAC2A708-8E2A-4BD1-CC6B-FBE2A7B160D4}"/>
              </a:ext>
            </a:extLst>
          </p:cNvPr>
          <p:cNvSpPr txBox="1"/>
          <p:nvPr/>
        </p:nvSpPr>
        <p:spPr>
          <a:xfrm>
            <a:off x="9470023" y="5141541"/>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Unions</a:t>
            </a:r>
            <a:endParaRPr lang="en-US"/>
          </a:p>
        </p:txBody>
      </p:sp>
      <p:sp>
        <p:nvSpPr>
          <p:cNvPr id="48" name="TextBox 47">
            <a:extLst>
              <a:ext uri="{FF2B5EF4-FFF2-40B4-BE49-F238E27FC236}">
                <a16:creationId xmlns:a16="http://schemas.microsoft.com/office/drawing/2014/main" id="{6B7709A9-8B2E-5A8A-A77D-F3B6FE333205}"/>
              </a:ext>
            </a:extLst>
          </p:cNvPr>
          <p:cNvSpPr txBox="1"/>
          <p:nvPr/>
        </p:nvSpPr>
        <p:spPr>
          <a:xfrm>
            <a:off x="9741244" y="4121236"/>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LCC</a:t>
            </a:r>
            <a:endParaRPr lang="en-US"/>
          </a:p>
        </p:txBody>
      </p:sp>
      <p:sp>
        <p:nvSpPr>
          <p:cNvPr id="49" name="TextBox 48">
            <a:extLst>
              <a:ext uri="{FF2B5EF4-FFF2-40B4-BE49-F238E27FC236}">
                <a16:creationId xmlns:a16="http://schemas.microsoft.com/office/drawing/2014/main" id="{8C176A5F-65C5-DE95-FAFB-8F2B2A20038B}"/>
              </a:ext>
            </a:extLst>
          </p:cNvPr>
          <p:cNvSpPr txBox="1"/>
          <p:nvPr/>
        </p:nvSpPr>
        <p:spPr>
          <a:xfrm>
            <a:off x="9741243" y="2881370"/>
            <a:ext cx="203286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Federal Courts</a:t>
            </a:r>
            <a:endParaRPr lang="en-US"/>
          </a:p>
        </p:txBody>
      </p:sp>
      <p:sp>
        <p:nvSpPr>
          <p:cNvPr id="2" name="TextBox 1">
            <a:extLst>
              <a:ext uri="{FF2B5EF4-FFF2-40B4-BE49-F238E27FC236}">
                <a16:creationId xmlns:a16="http://schemas.microsoft.com/office/drawing/2014/main" id="{3514907C-12D9-21CB-4A5A-B2F79CCBEF91}"/>
              </a:ext>
            </a:extLst>
          </p:cNvPr>
          <p:cNvSpPr txBox="1"/>
          <p:nvPr/>
        </p:nvSpPr>
        <p:spPr>
          <a:xfrm>
            <a:off x="201880" y="1023257"/>
            <a:ext cx="467294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3200">
                <a:solidFill>
                  <a:srgbClr val="277A7A"/>
                </a:solidFill>
                <a:latin typeface="Arial"/>
              </a:rPr>
              <a:t>CCMS Extended Reach &amp;</a:t>
            </a:r>
            <a:r>
              <a:rPr lang="en-CA" sz="3200">
                <a:solidFill>
                  <a:srgbClr val="277A7A"/>
                </a:solidFill>
                <a:latin typeface="Arial"/>
                <a:cs typeface="Arial"/>
              </a:rPr>
              <a:t> Warm-Handoff Organizations</a:t>
            </a:r>
            <a:endParaRPr lang="en-US">
              <a:cs typeface="Calibri"/>
            </a:endParaRPr>
          </a:p>
        </p:txBody>
      </p:sp>
      <p:sp>
        <p:nvSpPr>
          <p:cNvPr id="3" name="TextBox 2">
            <a:extLst>
              <a:ext uri="{FF2B5EF4-FFF2-40B4-BE49-F238E27FC236}">
                <a16:creationId xmlns:a16="http://schemas.microsoft.com/office/drawing/2014/main" id="{0C38DD51-B15C-B8CF-0A2C-BFA0B44FB5E7}"/>
              </a:ext>
            </a:extLst>
          </p:cNvPr>
          <p:cNvSpPr txBox="1"/>
          <p:nvPr/>
        </p:nvSpPr>
        <p:spPr>
          <a:xfrm>
            <a:off x="7213754" y="5905248"/>
            <a:ext cx="180038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cs typeface="Calibri"/>
              </a:rPr>
              <a:t>MP/Parliament</a:t>
            </a:r>
          </a:p>
        </p:txBody>
      </p:sp>
      <p:sp>
        <p:nvSpPr>
          <p:cNvPr id="4" name="TextBox 3">
            <a:extLst>
              <a:ext uri="{FF2B5EF4-FFF2-40B4-BE49-F238E27FC236}">
                <a16:creationId xmlns:a16="http://schemas.microsoft.com/office/drawing/2014/main" id="{9FD6D4FC-2B79-B184-B1DB-E7113AB73306}"/>
              </a:ext>
            </a:extLst>
          </p:cNvPr>
          <p:cNvSpPr txBox="1"/>
          <p:nvPr/>
        </p:nvSpPr>
        <p:spPr>
          <a:xfrm>
            <a:off x="4180373" y="3402123"/>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Official Languages</a:t>
            </a:r>
            <a:endParaRPr lang="en-US"/>
          </a:p>
        </p:txBody>
      </p:sp>
    </p:spTree>
    <p:extLst>
      <p:ext uri="{BB962C8B-B14F-4D97-AF65-F5344CB8AC3E}">
        <p14:creationId xmlns:p14="http://schemas.microsoft.com/office/powerpoint/2010/main" val="3102198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80097" y="1902927"/>
            <a:ext cx="4171243" cy="3421117"/>
          </a:xfrm>
        </p:spPr>
        <p:txBody>
          <a:bodyPr>
            <a:noAutofit/>
          </a:bodyPr>
          <a:lstStyle/>
          <a:p>
            <a:pPr algn="ctr"/>
            <a:r>
              <a:rPr lang="en-CA" sz="4000">
                <a:latin typeface="Arial" panose="020B0604020202020204" pitchFamily="34" charset="0"/>
                <a:cs typeface="Arial" panose="020B0604020202020204" pitchFamily="34" charset="0"/>
              </a:rPr>
              <a:t>Conflict Resolution Wheel</a:t>
            </a:r>
          </a:p>
        </p:txBody>
      </p:sp>
      <p:grpSp>
        <p:nvGrpSpPr>
          <p:cNvPr id="3" name="Group 2">
            <a:extLst>
              <a:ext uri="{FF2B5EF4-FFF2-40B4-BE49-F238E27FC236}">
                <a16:creationId xmlns:a16="http://schemas.microsoft.com/office/drawing/2014/main" id="{37ADB33E-9C7E-A774-1307-6428D8293428}"/>
              </a:ext>
            </a:extLst>
          </p:cNvPr>
          <p:cNvGrpSpPr/>
          <p:nvPr/>
        </p:nvGrpSpPr>
        <p:grpSpPr>
          <a:xfrm>
            <a:off x="6096000" y="1285378"/>
            <a:ext cx="4862232" cy="4911713"/>
            <a:chOff x="5699562" y="928235"/>
            <a:chExt cx="4320000" cy="4320000"/>
          </a:xfrm>
        </p:grpSpPr>
        <p:sp>
          <p:nvSpPr>
            <p:cNvPr id="5" name="Oval 4">
              <a:extLst>
                <a:ext uri="{FF2B5EF4-FFF2-40B4-BE49-F238E27FC236}">
                  <a16:creationId xmlns:a16="http://schemas.microsoft.com/office/drawing/2014/main" id="{A685BB90-A9F2-DE65-9CEA-5027D4E09541}"/>
                </a:ext>
              </a:extLst>
            </p:cNvPr>
            <p:cNvSpPr>
              <a:spLocks noChangeAspect="1"/>
            </p:cNvSpPr>
            <p:nvPr/>
          </p:nvSpPr>
          <p:spPr>
            <a:xfrm>
              <a:off x="5699562" y="928235"/>
              <a:ext cx="4320000" cy="4320000"/>
            </a:xfrm>
            <a:prstGeom prst="ellipse">
              <a:avLst/>
            </a:prstGeom>
            <a:solidFill>
              <a:srgbClr val="277A7A"/>
            </a:solidFill>
            <a:ln>
              <a:noFill/>
            </a:ln>
            <a:effectLst/>
          </p:spPr>
          <p:style>
            <a:lnRef idx="0">
              <a:scrgbClr r="0" g="0" b="0"/>
            </a:lnRef>
            <a:fillRef idx="0">
              <a:scrgbClr r="0" g="0" b="0"/>
            </a:fillRef>
            <a:effectRef idx="0">
              <a:scrgbClr r="0" g="0" b="0"/>
            </a:effectRef>
            <a:fontRef idx="minor">
              <a:schemeClr val="lt1"/>
            </a:fontRef>
          </p:style>
          <p:txBody>
            <a:bodyPr rtlCol="0" anchor="ctr"/>
            <a:lstStyle>
              <a:defPPr>
                <a:defRPr lang="en-US"/>
              </a:defPPr>
              <a:lvl1pPr marL="0" algn="l" defTabSz="914400" rtl="0" eaLnBrk="1" latinLnBrk="0" hangingPunct="1">
                <a:defRPr sz="1800" kern="1200">
                  <a:solidFill>
                    <a:sysClr val="window" lastClr="FFFFFF"/>
                  </a:solidFill>
                  <a:latin typeface="Calibri" panose="020F0502020204030204"/>
                </a:defRPr>
              </a:lvl1pPr>
              <a:lvl2pPr marL="457200" algn="l" defTabSz="914400" rtl="0" eaLnBrk="1" latinLnBrk="0" hangingPunct="1">
                <a:defRPr sz="1800" kern="1200">
                  <a:solidFill>
                    <a:sysClr val="window" lastClr="FFFFFF"/>
                  </a:solidFill>
                  <a:latin typeface="Calibri" panose="020F0502020204030204"/>
                </a:defRPr>
              </a:lvl2pPr>
              <a:lvl3pPr marL="914400" algn="l" defTabSz="914400" rtl="0" eaLnBrk="1" latinLnBrk="0" hangingPunct="1">
                <a:defRPr sz="1800" kern="1200">
                  <a:solidFill>
                    <a:sysClr val="window" lastClr="FFFFFF"/>
                  </a:solidFill>
                  <a:latin typeface="Calibri" panose="020F0502020204030204"/>
                </a:defRPr>
              </a:lvl3pPr>
              <a:lvl4pPr marL="1371600" algn="l" defTabSz="914400" rtl="0" eaLnBrk="1" latinLnBrk="0" hangingPunct="1">
                <a:defRPr sz="1800" kern="1200">
                  <a:solidFill>
                    <a:sysClr val="window" lastClr="FFFFFF"/>
                  </a:solidFill>
                  <a:latin typeface="Calibri" panose="020F0502020204030204"/>
                </a:defRPr>
              </a:lvl4pPr>
              <a:lvl5pPr marL="1828800" algn="l" defTabSz="914400" rtl="0" eaLnBrk="1" latinLnBrk="0" hangingPunct="1">
                <a:defRPr sz="1800" kern="1200">
                  <a:solidFill>
                    <a:sysClr val="window" lastClr="FFFFFF"/>
                  </a:solidFill>
                  <a:latin typeface="Calibri" panose="020F0502020204030204"/>
                </a:defRPr>
              </a:lvl5pPr>
              <a:lvl6pPr marL="2286000" algn="l" defTabSz="914400" rtl="0" eaLnBrk="1" latinLnBrk="0" hangingPunct="1">
                <a:defRPr sz="1800" kern="1200">
                  <a:solidFill>
                    <a:sysClr val="window" lastClr="FFFFFF"/>
                  </a:solidFill>
                  <a:latin typeface="Calibri" panose="020F0502020204030204"/>
                </a:defRPr>
              </a:lvl6pPr>
              <a:lvl7pPr marL="2743200" algn="l" defTabSz="914400" rtl="0" eaLnBrk="1" latinLnBrk="0" hangingPunct="1">
                <a:defRPr sz="1800" kern="1200">
                  <a:solidFill>
                    <a:sysClr val="window" lastClr="FFFFFF"/>
                  </a:solidFill>
                  <a:latin typeface="Calibri" panose="020F0502020204030204"/>
                </a:defRPr>
              </a:lvl7pPr>
              <a:lvl8pPr marL="3200400" algn="l" defTabSz="914400" rtl="0" eaLnBrk="1" latinLnBrk="0" hangingPunct="1">
                <a:defRPr sz="1800" kern="1200">
                  <a:solidFill>
                    <a:sysClr val="window" lastClr="FFFFFF"/>
                  </a:solidFill>
                  <a:latin typeface="Calibri" panose="020F0502020204030204"/>
                </a:defRPr>
              </a:lvl8pPr>
              <a:lvl9pPr marL="3657600" algn="l" defTabSz="914400" rtl="0" eaLnBrk="1" latinLnBrk="0" hangingPunct="1">
                <a:defRPr sz="1800" kern="1200">
                  <a:solidFill>
                    <a:sysClr val="window" lastClr="FFFFFF"/>
                  </a:solidFill>
                  <a:latin typeface="Calibri" panose="020F0502020204030204"/>
                </a:defRPr>
              </a:lvl9pPr>
            </a:lstStyle>
            <a:p>
              <a:pPr algn="ctr"/>
              <a:endParaRPr lang="en-US" sz="3809"/>
            </a:p>
          </p:txBody>
        </p:sp>
        <p:sp>
          <p:nvSpPr>
            <p:cNvPr id="6" name="Oval 5">
              <a:extLst>
                <a:ext uri="{FF2B5EF4-FFF2-40B4-BE49-F238E27FC236}">
                  <a16:creationId xmlns:a16="http://schemas.microsoft.com/office/drawing/2014/main" id="{8FB19D9F-EBD4-5746-0A73-DB6F93E46891}"/>
                </a:ext>
              </a:extLst>
            </p:cNvPr>
            <p:cNvSpPr>
              <a:spLocks noChangeAspect="1"/>
            </p:cNvSpPr>
            <p:nvPr/>
          </p:nvSpPr>
          <p:spPr>
            <a:xfrm>
              <a:off x="5892376" y="1121049"/>
              <a:ext cx="3934371" cy="3934371"/>
            </a:xfrm>
            <a:prstGeom prst="ellipse">
              <a:avLst/>
            </a:prstGeom>
            <a:solidFill>
              <a:sysClr val="window" lastClr="FFFFFF"/>
            </a:solidFill>
            <a:ln w="12700" cap="flat" cmpd="sng" algn="ctr">
              <a:solidFill>
                <a:srgbClr val="277A7A"/>
              </a:solidFill>
              <a:prstDash val="solid"/>
              <a:miter lim="800000"/>
            </a:ln>
            <a:effectLst/>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ctr"/>
              <a:endParaRPr lang="en-US" sz="3809"/>
            </a:p>
          </p:txBody>
        </p:sp>
        <p:sp>
          <p:nvSpPr>
            <p:cNvPr id="7" name="Oval 6">
              <a:extLst>
                <a:ext uri="{FF2B5EF4-FFF2-40B4-BE49-F238E27FC236}">
                  <a16:creationId xmlns:a16="http://schemas.microsoft.com/office/drawing/2014/main" id="{43B025E2-8986-8FCD-A01F-7E251778319F}"/>
                </a:ext>
              </a:extLst>
            </p:cNvPr>
            <p:cNvSpPr>
              <a:spLocks noChangeAspect="1"/>
            </p:cNvSpPr>
            <p:nvPr/>
          </p:nvSpPr>
          <p:spPr>
            <a:xfrm>
              <a:off x="7004284" y="2228263"/>
              <a:ext cx="1721507" cy="1721507"/>
            </a:xfrm>
            <a:prstGeom prst="ellipse">
              <a:avLst/>
            </a:prstGeom>
            <a:solidFill>
              <a:srgbClr val="277A7A"/>
            </a:solidFill>
            <a:ln w="12700" cap="flat" cmpd="sng" algn="ctr">
              <a:solidFill>
                <a:srgbClr val="277A7A"/>
              </a:solidFill>
              <a:prstDash val="solid"/>
              <a:miter lim="800000"/>
            </a:ln>
            <a:effectLst/>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ctr"/>
              <a:endParaRPr lang="en-US" sz="3809"/>
            </a:p>
          </p:txBody>
        </p:sp>
        <p:cxnSp>
          <p:nvCxnSpPr>
            <p:cNvPr id="8" name="Straight Connector 7">
              <a:extLst>
                <a:ext uri="{FF2B5EF4-FFF2-40B4-BE49-F238E27FC236}">
                  <a16:creationId xmlns:a16="http://schemas.microsoft.com/office/drawing/2014/main" id="{1076A837-8B38-3FF7-AC45-2BADA6543458}"/>
                </a:ext>
              </a:extLst>
            </p:cNvPr>
            <p:cNvCxnSpPr/>
            <p:nvPr/>
          </p:nvCxnSpPr>
          <p:spPr>
            <a:xfrm>
              <a:off x="6332211" y="1560884"/>
              <a:ext cx="3054702" cy="3054702"/>
            </a:xfrm>
            <a:prstGeom prst="line">
              <a:avLst/>
            </a:prstGeom>
            <a:noFill/>
            <a:ln w="19050" cap="flat" cmpd="sng" algn="ctr">
              <a:solidFill>
                <a:srgbClr val="277A7A"/>
              </a:solidFill>
              <a:prstDash val="solid"/>
              <a:miter lim="800000"/>
            </a:ln>
            <a:effectLst/>
          </p:spPr>
          <p:style>
            <a:lnRef idx="3">
              <a:schemeClr val="accent6"/>
            </a:lnRef>
            <a:fillRef idx="0">
              <a:schemeClr val="accent6"/>
            </a:fillRef>
            <a:effectRef idx="2">
              <a:schemeClr val="accent6"/>
            </a:effectRef>
            <a:fontRef idx="minor">
              <a:schemeClr val="tx1"/>
            </a:fontRef>
          </p:style>
        </p:cxnSp>
        <p:cxnSp>
          <p:nvCxnSpPr>
            <p:cNvPr id="9" name="Straight Connector 8">
              <a:extLst>
                <a:ext uri="{FF2B5EF4-FFF2-40B4-BE49-F238E27FC236}">
                  <a16:creationId xmlns:a16="http://schemas.microsoft.com/office/drawing/2014/main" id="{77C9EC55-3304-148A-D129-E1B2A8D0015C}"/>
                </a:ext>
              </a:extLst>
            </p:cNvPr>
            <p:cNvCxnSpPr>
              <a:cxnSpLocks/>
            </p:cNvCxnSpPr>
            <p:nvPr/>
          </p:nvCxnSpPr>
          <p:spPr>
            <a:xfrm flipH="1">
              <a:off x="6332211" y="1560884"/>
              <a:ext cx="3054702" cy="3054702"/>
            </a:xfrm>
            <a:prstGeom prst="line">
              <a:avLst/>
            </a:prstGeom>
            <a:noFill/>
            <a:ln w="19050" cap="flat" cmpd="sng" algn="ctr">
              <a:solidFill>
                <a:srgbClr val="277A7A"/>
              </a:solidFill>
              <a:prstDash val="solid"/>
              <a:miter lim="800000"/>
            </a:ln>
            <a:effectLst/>
          </p:spPr>
          <p:style>
            <a:lnRef idx="3">
              <a:schemeClr val="accent6"/>
            </a:lnRef>
            <a:fillRef idx="0">
              <a:schemeClr val="accent6"/>
            </a:fillRef>
            <a:effectRef idx="2">
              <a:schemeClr val="accent6"/>
            </a:effectRef>
            <a:fontRef idx="minor">
              <a:schemeClr val="tx1"/>
            </a:fontRef>
          </p:style>
        </p:cxnSp>
        <p:sp>
          <p:nvSpPr>
            <p:cNvPr id="10" name="Oval 9">
              <a:extLst>
                <a:ext uri="{FF2B5EF4-FFF2-40B4-BE49-F238E27FC236}">
                  <a16:creationId xmlns:a16="http://schemas.microsoft.com/office/drawing/2014/main" id="{9CE6C9BF-1C43-8116-C793-933956DC3740}"/>
                </a:ext>
              </a:extLst>
            </p:cNvPr>
            <p:cNvSpPr>
              <a:spLocks noChangeAspect="1"/>
            </p:cNvSpPr>
            <p:nvPr/>
          </p:nvSpPr>
          <p:spPr>
            <a:xfrm>
              <a:off x="7220825" y="2449498"/>
              <a:ext cx="1277472" cy="1277472"/>
            </a:xfrm>
            <a:prstGeom prst="ellipse">
              <a:avLst/>
            </a:prstGeom>
            <a:solidFill>
              <a:sysClr val="window" lastClr="FFFFFF"/>
            </a:solidFill>
            <a:ln w="12700" cap="flat" cmpd="sng" algn="ctr">
              <a:solidFill>
                <a:srgbClr val="277A7A"/>
              </a:solidFill>
              <a:prstDash val="solid"/>
              <a:miter lim="800000"/>
            </a:ln>
            <a:effectLst/>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ctr"/>
              <a:endParaRPr lang="en-US" sz="3809"/>
            </a:p>
          </p:txBody>
        </p:sp>
        <p:sp>
          <p:nvSpPr>
            <p:cNvPr id="11" name="TextBox 9">
              <a:extLst>
                <a:ext uri="{FF2B5EF4-FFF2-40B4-BE49-F238E27FC236}">
                  <a16:creationId xmlns:a16="http://schemas.microsoft.com/office/drawing/2014/main" id="{E7E9BAEF-F96A-BC23-706D-C9FD3A5C72AD}"/>
                </a:ext>
              </a:extLst>
            </p:cNvPr>
            <p:cNvSpPr txBox="1"/>
            <p:nvPr/>
          </p:nvSpPr>
          <p:spPr>
            <a:xfrm>
              <a:off x="7256928" y="2888447"/>
              <a:ext cx="1241369" cy="347567"/>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968" kern="1200">
                  <a:solidFill>
                    <a:sysClr val="windowText" lastClr="000000"/>
                  </a:solidFill>
                  <a:latin typeface="Arial" panose="020B0604020202020204" pitchFamily="34" charset="0"/>
                  <a:cs typeface="Arial" panose="020B0604020202020204" pitchFamily="34" charset="0"/>
                </a:rPr>
                <a:t>Prevention</a:t>
              </a:r>
              <a:endParaRPr lang="en-US" sz="3809">
                <a:latin typeface="Arial" panose="020B0604020202020204" pitchFamily="34" charset="0"/>
                <a:cs typeface="Arial" panose="020B0604020202020204" pitchFamily="34" charset="0"/>
              </a:endParaRPr>
            </a:p>
          </p:txBody>
        </p:sp>
        <p:sp>
          <p:nvSpPr>
            <p:cNvPr id="12" name="TextBox 10">
              <a:extLst>
                <a:ext uri="{FF2B5EF4-FFF2-40B4-BE49-F238E27FC236}">
                  <a16:creationId xmlns:a16="http://schemas.microsoft.com/office/drawing/2014/main" id="{FB6161CB-4967-DC18-BA19-D366E15D1214}"/>
                </a:ext>
              </a:extLst>
            </p:cNvPr>
            <p:cNvSpPr txBox="1"/>
            <p:nvPr/>
          </p:nvSpPr>
          <p:spPr>
            <a:xfrm>
              <a:off x="7487120" y="3686595"/>
              <a:ext cx="803953" cy="244024"/>
            </a:xfrm>
            <a:prstGeom prst="rect">
              <a:avLst/>
            </a:prstGeom>
            <a:noFill/>
          </p:spPr>
          <p:txBody>
            <a:bodyPr wrap="non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 lastClr="FFFFFF"/>
                  </a:solidFill>
                  <a:latin typeface="Arial" panose="020B0604020202020204" pitchFamily="34" charset="0"/>
                  <a:cs typeface="Arial" panose="020B0604020202020204" pitchFamily="34" charset="0"/>
                </a:rPr>
                <a:t>Avoidance</a:t>
              </a:r>
              <a:endParaRPr lang="en-US" sz="3809">
                <a:solidFill>
                  <a:sysClr val="window" lastClr="FFFFFF"/>
                </a:solidFill>
                <a:latin typeface="Arial" panose="020B0604020202020204" pitchFamily="34" charset="0"/>
                <a:cs typeface="Arial" panose="020B0604020202020204" pitchFamily="34" charset="0"/>
              </a:endParaRPr>
            </a:p>
          </p:txBody>
        </p:sp>
        <p:sp>
          <p:nvSpPr>
            <p:cNvPr id="13" name="TextBox 11">
              <a:extLst>
                <a:ext uri="{FF2B5EF4-FFF2-40B4-BE49-F238E27FC236}">
                  <a16:creationId xmlns:a16="http://schemas.microsoft.com/office/drawing/2014/main" id="{89BEA365-43C2-EFC2-1ACF-984FC9297D79}"/>
                </a:ext>
              </a:extLst>
            </p:cNvPr>
            <p:cNvSpPr txBox="1"/>
            <p:nvPr/>
          </p:nvSpPr>
          <p:spPr>
            <a:xfrm>
              <a:off x="7601734" y="2222286"/>
              <a:ext cx="554313" cy="244024"/>
            </a:xfrm>
            <a:prstGeom prst="rect">
              <a:avLst/>
            </a:prstGeom>
            <a:noFill/>
          </p:spPr>
          <p:txBody>
            <a:bodyPr wrap="non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 lastClr="FFFFFF"/>
                  </a:solidFill>
                  <a:latin typeface="Arial" panose="020B0604020202020204" pitchFamily="34" charset="0"/>
                  <a:cs typeface="Arial" panose="020B0604020202020204" pitchFamily="34" charset="0"/>
                </a:rPr>
                <a:t>Power</a:t>
              </a:r>
              <a:endParaRPr lang="en-US" sz="3809">
                <a:solidFill>
                  <a:sysClr val="window" lastClr="FFFFFF"/>
                </a:solidFill>
                <a:latin typeface="Arial" panose="020B0604020202020204" pitchFamily="34" charset="0"/>
                <a:cs typeface="Arial" panose="020B0604020202020204" pitchFamily="34" charset="0"/>
              </a:endParaRPr>
            </a:p>
          </p:txBody>
        </p:sp>
        <p:sp>
          <p:nvSpPr>
            <p:cNvPr id="14" name="TextBox 12">
              <a:extLst>
                <a:ext uri="{FF2B5EF4-FFF2-40B4-BE49-F238E27FC236}">
                  <a16:creationId xmlns:a16="http://schemas.microsoft.com/office/drawing/2014/main" id="{904B004B-410B-78DA-B198-110A29414156}"/>
                </a:ext>
              </a:extLst>
            </p:cNvPr>
            <p:cNvSpPr txBox="1"/>
            <p:nvPr/>
          </p:nvSpPr>
          <p:spPr>
            <a:xfrm rot="16200000">
              <a:off x="6783380" y="2964980"/>
              <a:ext cx="685489" cy="246507"/>
            </a:xfrm>
            <a:prstGeom prst="rect">
              <a:avLst/>
            </a:prstGeom>
            <a:noFill/>
          </p:spPr>
          <p:txBody>
            <a:bodyPr wrap="non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 lastClr="FFFFFF"/>
                  </a:solidFill>
                  <a:latin typeface="Arial" panose="020B0604020202020204" pitchFamily="34" charset="0"/>
                  <a:cs typeface="Arial" panose="020B0604020202020204" pitchFamily="34" charset="0"/>
                </a:rPr>
                <a:t>Interests</a:t>
              </a:r>
              <a:endParaRPr lang="en-US" sz="3809">
                <a:solidFill>
                  <a:sysClr val="window" lastClr="FFFFFF"/>
                </a:solidFill>
                <a:latin typeface="Arial" panose="020B0604020202020204" pitchFamily="34" charset="0"/>
                <a:cs typeface="Arial" panose="020B0604020202020204" pitchFamily="34" charset="0"/>
              </a:endParaRPr>
            </a:p>
          </p:txBody>
        </p:sp>
        <p:sp>
          <p:nvSpPr>
            <p:cNvPr id="15" name="TextBox 13">
              <a:extLst>
                <a:ext uri="{FF2B5EF4-FFF2-40B4-BE49-F238E27FC236}">
                  <a16:creationId xmlns:a16="http://schemas.microsoft.com/office/drawing/2014/main" id="{0E83CF58-2942-8968-FC87-340592944326}"/>
                </a:ext>
              </a:extLst>
            </p:cNvPr>
            <p:cNvSpPr txBox="1"/>
            <p:nvPr/>
          </p:nvSpPr>
          <p:spPr>
            <a:xfrm rot="5400000">
              <a:off x="8349755" y="2964980"/>
              <a:ext cx="548729" cy="246507"/>
            </a:xfrm>
            <a:prstGeom prst="rect">
              <a:avLst/>
            </a:prstGeom>
            <a:noFill/>
          </p:spPr>
          <p:txBody>
            <a:bodyPr wrap="non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 lastClr="FFFFFF"/>
                  </a:solidFill>
                  <a:latin typeface="Arial" panose="020B0604020202020204" pitchFamily="34" charset="0"/>
                  <a:cs typeface="Arial" panose="020B0604020202020204" pitchFamily="34" charset="0"/>
                </a:rPr>
                <a:t>Rights</a:t>
              </a:r>
              <a:endParaRPr lang="en-US" sz="3809">
                <a:solidFill>
                  <a:sysClr val="window" lastClr="FFFFFF"/>
                </a:solidFill>
                <a:latin typeface="Arial" panose="020B0604020202020204" pitchFamily="34" charset="0"/>
                <a:cs typeface="Arial" panose="020B0604020202020204" pitchFamily="34" charset="0"/>
              </a:endParaRPr>
            </a:p>
          </p:txBody>
        </p:sp>
        <p:cxnSp>
          <p:nvCxnSpPr>
            <p:cNvPr id="16" name="Straight Arrow Connector 15">
              <a:extLst>
                <a:ext uri="{FF2B5EF4-FFF2-40B4-BE49-F238E27FC236}">
                  <a16:creationId xmlns:a16="http://schemas.microsoft.com/office/drawing/2014/main" id="{14F48AB5-0006-8BBE-7F1C-D0DE74022B13}"/>
                </a:ext>
              </a:extLst>
            </p:cNvPr>
            <p:cNvCxnSpPr>
              <a:cxnSpLocks/>
            </p:cNvCxnSpPr>
            <p:nvPr/>
          </p:nvCxnSpPr>
          <p:spPr>
            <a:xfrm>
              <a:off x="8268103" y="2449498"/>
              <a:ext cx="213996" cy="238696"/>
            </a:xfrm>
            <a:prstGeom prst="straightConnector1">
              <a:avLst/>
            </a:prstGeom>
            <a:noFill/>
            <a:ln w="38100" cap="flat" cmpd="sng" algn="ctr">
              <a:solidFill>
                <a:schemeClr val="accent1">
                  <a:lumMod val="40000"/>
                  <a:lumOff val="60000"/>
                </a:schemeClr>
              </a:solidFill>
              <a:prstDash val="solid"/>
              <a:miter lim="800000"/>
              <a:headEnd type="triangle"/>
              <a:tailEnd type="triangle"/>
            </a:ln>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7F05723-63CE-F238-6E49-EAAC9C524AA6}"/>
                </a:ext>
              </a:extLst>
            </p:cNvPr>
            <p:cNvCxnSpPr>
              <a:cxnSpLocks/>
            </p:cNvCxnSpPr>
            <p:nvPr/>
          </p:nvCxnSpPr>
          <p:spPr>
            <a:xfrm>
              <a:off x="7220825" y="3486706"/>
              <a:ext cx="213996" cy="238696"/>
            </a:xfrm>
            <a:prstGeom prst="straightConnector1">
              <a:avLst/>
            </a:prstGeom>
            <a:noFill/>
            <a:ln w="38100" cap="flat" cmpd="sng" algn="ctr">
              <a:solidFill>
                <a:schemeClr val="accent1">
                  <a:lumMod val="40000"/>
                  <a:lumOff val="60000"/>
                </a:schemeClr>
              </a:solidFill>
              <a:prstDash val="solid"/>
              <a:miter lim="800000"/>
              <a:headEnd type="triangle"/>
              <a:tailEnd type="triangle"/>
            </a:ln>
            <a:effectLst/>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4D6818B-D5A9-A75E-35E0-45FBA8AD1D53}"/>
                </a:ext>
              </a:extLst>
            </p:cNvPr>
            <p:cNvCxnSpPr>
              <a:cxnSpLocks/>
            </p:cNvCxnSpPr>
            <p:nvPr/>
          </p:nvCxnSpPr>
          <p:spPr>
            <a:xfrm rot="4740000">
              <a:off x="7225344" y="2448793"/>
              <a:ext cx="213996" cy="238696"/>
            </a:xfrm>
            <a:prstGeom prst="straightConnector1">
              <a:avLst/>
            </a:prstGeom>
            <a:noFill/>
            <a:ln w="38100" cap="flat" cmpd="sng" algn="ctr">
              <a:solidFill>
                <a:schemeClr val="accent1">
                  <a:lumMod val="40000"/>
                  <a:lumOff val="60000"/>
                </a:schemeClr>
              </a:solidFill>
              <a:prstDash val="solid"/>
              <a:miter lim="800000"/>
              <a:headEnd type="triangle"/>
              <a:tailEnd type="triangle"/>
            </a:ln>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579695F-3E56-AE16-F2CF-E5F57B973481}"/>
                </a:ext>
              </a:extLst>
            </p:cNvPr>
            <p:cNvCxnSpPr>
              <a:cxnSpLocks/>
            </p:cNvCxnSpPr>
            <p:nvPr/>
          </p:nvCxnSpPr>
          <p:spPr>
            <a:xfrm rot="4740000">
              <a:off x="8292709" y="3503420"/>
              <a:ext cx="213996" cy="238696"/>
            </a:xfrm>
            <a:prstGeom prst="straightConnector1">
              <a:avLst/>
            </a:prstGeom>
            <a:noFill/>
            <a:ln w="38100" cap="flat" cmpd="sng" algn="ctr">
              <a:solidFill>
                <a:schemeClr val="accent1">
                  <a:lumMod val="40000"/>
                  <a:lumOff val="60000"/>
                </a:schemeClr>
              </a:solidFill>
              <a:prstDash val="solid"/>
              <a:miter lim="800000"/>
              <a:headEnd type="triangle"/>
              <a:tailEnd type="triangle"/>
            </a:ln>
            <a:effectLst/>
          </p:spPr>
          <p:style>
            <a:lnRef idx="1">
              <a:schemeClr val="accent1"/>
            </a:lnRef>
            <a:fillRef idx="0">
              <a:schemeClr val="accent1"/>
            </a:fillRef>
            <a:effectRef idx="0">
              <a:schemeClr val="accent1"/>
            </a:effectRef>
            <a:fontRef idx="minor">
              <a:schemeClr val="tx1"/>
            </a:fontRef>
          </p:style>
        </p:cxnSp>
        <p:sp>
          <p:nvSpPr>
            <p:cNvPr id="20" name="TextBox 18">
              <a:extLst>
                <a:ext uri="{FF2B5EF4-FFF2-40B4-BE49-F238E27FC236}">
                  <a16:creationId xmlns:a16="http://schemas.microsoft.com/office/drawing/2014/main" id="{02FA734B-0845-FAFF-3A65-E9329603C9F0}"/>
                </a:ext>
              </a:extLst>
            </p:cNvPr>
            <p:cNvSpPr txBox="1"/>
            <p:nvPr/>
          </p:nvSpPr>
          <p:spPr>
            <a:xfrm>
              <a:off x="6804058" y="1558152"/>
              <a:ext cx="2111005" cy="497071"/>
            </a:xfrm>
            <a:prstGeom prst="rect">
              <a:avLst/>
            </a:prstGeom>
            <a:noFill/>
          </p:spPr>
          <p:txBody>
            <a:bodyPr wrap="non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ct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Chain of Command Intervention</a:t>
              </a:r>
            </a:p>
            <a:p>
              <a:pPr algn="ct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(Admin/Disciplinary Action)</a:t>
              </a:r>
              <a:endParaRPr lang="en-US" sz="1467">
                <a:latin typeface="Arial" panose="020B0604020202020204" pitchFamily="34" charset="0"/>
                <a:cs typeface="Arial" panose="020B0604020202020204" pitchFamily="34" charset="0"/>
              </a:endParaRPr>
            </a:p>
          </p:txBody>
        </p:sp>
        <p:sp>
          <p:nvSpPr>
            <p:cNvPr id="21" name="TextBox 19">
              <a:extLst>
                <a:ext uri="{FF2B5EF4-FFF2-40B4-BE49-F238E27FC236}">
                  <a16:creationId xmlns:a16="http://schemas.microsoft.com/office/drawing/2014/main" id="{B910E7C4-C77D-BB4D-4FE2-79B8258FEE3E}"/>
                </a:ext>
              </a:extLst>
            </p:cNvPr>
            <p:cNvSpPr txBox="1"/>
            <p:nvPr/>
          </p:nvSpPr>
          <p:spPr>
            <a:xfrm>
              <a:off x="6072821" y="2150366"/>
              <a:ext cx="948687"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Self-initiated Discussion</a:t>
              </a:r>
              <a:endParaRPr lang="en-US" sz="1467">
                <a:latin typeface="Arial" panose="020B0604020202020204" pitchFamily="34" charset="0"/>
                <a:cs typeface="Arial" panose="020B0604020202020204" pitchFamily="34" charset="0"/>
              </a:endParaRPr>
            </a:p>
          </p:txBody>
        </p:sp>
        <p:sp>
          <p:nvSpPr>
            <p:cNvPr id="22" name="TextBox 20">
              <a:extLst>
                <a:ext uri="{FF2B5EF4-FFF2-40B4-BE49-F238E27FC236}">
                  <a16:creationId xmlns:a16="http://schemas.microsoft.com/office/drawing/2014/main" id="{20B411DF-3172-E2CF-6F7D-50B84A2C3FBA}"/>
                </a:ext>
              </a:extLst>
            </p:cNvPr>
            <p:cNvSpPr txBox="1"/>
            <p:nvPr/>
          </p:nvSpPr>
          <p:spPr>
            <a:xfrm>
              <a:off x="5929930" y="2554170"/>
              <a:ext cx="948687"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Leadership Assistance</a:t>
              </a:r>
              <a:endParaRPr lang="en-US" sz="1467">
                <a:latin typeface="Arial" panose="020B0604020202020204" pitchFamily="34" charset="0"/>
                <a:cs typeface="Arial" panose="020B0604020202020204" pitchFamily="34" charset="0"/>
              </a:endParaRPr>
            </a:p>
          </p:txBody>
        </p:sp>
        <p:sp>
          <p:nvSpPr>
            <p:cNvPr id="23" name="TextBox 21">
              <a:extLst>
                <a:ext uri="{FF2B5EF4-FFF2-40B4-BE49-F238E27FC236}">
                  <a16:creationId xmlns:a16="http://schemas.microsoft.com/office/drawing/2014/main" id="{07D9BB6A-36D1-359D-BCDB-DD9D27B3351F}"/>
                </a:ext>
              </a:extLst>
            </p:cNvPr>
            <p:cNvSpPr txBox="1"/>
            <p:nvPr/>
          </p:nvSpPr>
          <p:spPr>
            <a:xfrm>
              <a:off x="5955439" y="3023825"/>
              <a:ext cx="948687"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Conflict Coaching</a:t>
              </a:r>
              <a:endParaRPr lang="en-US" sz="1467">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318D3CFB-A246-1251-93A2-4FA9FB59CC02}"/>
                </a:ext>
              </a:extLst>
            </p:cNvPr>
            <p:cNvSpPr txBox="1"/>
            <p:nvPr/>
          </p:nvSpPr>
          <p:spPr>
            <a:xfrm>
              <a:off x="6047559" y="3476657"/>
              <a:ext cx="948687" cy="244024"/>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Mediation</a:t>
              </a:r>
              <a:endParaRPr lang="en-US" sz="1467">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710AE26C-F1BD-15F4-04E6-D17044CDA92C}"/>
                </a:ext>
              </a:extLst>
            </p:cNvPr>
            <p:cNvSpPr txBox="1"/>
            <p:nvPr/>
          </p:nvSpPr>
          <p:spPr>
            <a:xfrm>
              <a:off x="6174079" y="3723804"/>
              <a:ext cx="948687"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Multi-party Process</a:t>
              </a:r>
              <a:endParaRPr lang="en-US" sz="1467">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DDBEB02C-5D54-5523-CCB6-5043C695254D}"/>
                </a:ext>
              </a:extLst>
            </p:cNvPr>
            <p:cNvSpPr txBox="1"/>
            <p:nvPr/>
          </p:nvSpPr>
          <p:spPr>
            <a:xfrm>
              <a:off x="7459353" y="4378586"/>
              <a:ext cx="827313" cy="244024"/>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Avoidance</a:t>
              </a:r>
              <a:endParaRPr lang="en-US" sz="1467">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97EDD67F-AEED-0D20-F4B8-29DF6CD81378}"/>
                </a:ext>
              </a:extLst>
            </p:cNvPr>
            <p:cNvSpPr txBox="1"/>
            <p:nvPr/>
          </p:nvSpPr>
          <p:spPr>
            <a:xfrm>
              <a:off x="8886158" y="2637794"/>
              <a:ext cx="948687" cy="244024"/>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Grievances</a:t>
              </a:r>
              <a:endParaRPr lang="en-US" sz="1467">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3D74CCB7-A8EC-F56B-987B-7B8A18DD6940}"/>
                </a:ext>
              </a:extLst>
            </p:cNvPr>
            <p:cNvSpPr txBox="1"/>
            <p:nvPr/>
          </p:nvSpPr>
          <p:spPr>
            <a:xfrm>
              <a:off x="8692939" y="2187416"/>
              <a:ext cx="948687"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Harassment Complaints</a:t>
              </a:r>
              <a:endParaRPr lang="en-US" sz="1467">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D2BC807-A34C-F27C-5E69-A5091AB6E866}"/>
                </a:ext>
              </a:extLst>
            </p:cNvPr>
            <p:cNvSpPr txBox="1"/>
            <p:nvPr/>
          </p:nvSpPr>
          <p:spPr>
            <a:xfrm>
              <a:off x="8840507" y="2959598"/>
              <a:ext cx="948687" cy="244024"/>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Ombudsman</a:t>
              </a:r>
              <a:endParaRPr lang="en-US" sz="1467">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47F40A93-3219-7668-F4E4-B9D6A766DB35}"/>
                </a:ext>
              </a:extLst>
            </p:cNvPr>
            <p:cNvSpPr txBox="1"/>
            <p:nvPr/>
          </p:nvSpPr>
          <p:spPr>
            <a:xfrm>
              <a:off x="8627049" y="3236013"/>
              <a:ext cx="999626" cy="406838"/>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algn="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Human</a:t>
              </a:r>
              <a:r>
                <a:rPr lang="en-US" sz="1203" kern="1200">
                  <a:solidFill>
                    <a:sysClr val="windowText" lastClr="000000"/>
                  </a:solidFill>
                  <a:latin typeface="Calibri" panose="020F0502020204030204"/>
                </a:rPr>
                <a:t> </a:t>
              </a:r>
              <a:r>
                <a:rPr lang="en-US" sz="1203" kern="1200">
                  <a:solidFill>
                    <a:sysClr val="windowText" lastClr="000000"/>
                  </a:solidFill>
                  <a:latin typeface="Arial" panose="020B0604020202020204" pitchFamily="34" charset="0"/>
                  <a:cs typeface="Arial" panose="020B0604020202020204" pitchFamily="34" charset="0"/>
                </a:rPr>
                <a:t>Rights</a:t>
              </a:r>
              <a:endParaRPr lang="en-US" sz="1467">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EE4B9B9A-2E89-B1B1-0152-E7CFF75FDF6A}"/>
                </a:ext>
              </a:extLst>
            </p:cNvPr>
            <p:cNvSpPr txBox="1"/>
            <p:nvPr/>
          </p:nvSpPr>
          <p:spPr>
            <a:xfrm>
              <a:off x="8938832" y="3721415"/>
              <a:ext cx="948687" cy="244024"/>
            </a:xfrm>
            <a:prstGeom prst="rect">
              <a:avLst/>
            </a:prstGeom>
            <a:noFill/>
          </p:spPr>
          <p:txBody>
            <a:bodyPr wrap="square" rtlCol="0">
              <a:spAutoFit/>
            </a:bodyPr>
            <a:lstStyle>
              <a:defPPr>
                <a:defRPr lang="en-US"/>
              </a:defPPr>
              <a:lvl1pPr marL="0" algn="l" defTabSz="914400" rtl="0" eaLnBrk="1" latinLnBrk="0" hangingPunct="1">
                <a:defRPr sz="1800" kern="1200">
                  <a:solidFill>
                    <a:sysClr val="windowText" lastClr="000000"/>
                  </a:solidFill>
                  <a:latin typeface="Calibri" panose="020F0502020204030204"/>
                </a:defRPr>
              </a:lvl1pPr>
              <a:lvl2pPr marL="457200" algn="l" defTabSz="914400" rtl="0" eaLnBrk="1" latinLnBrk="0" hangingPunct="1">
                <a:defRPr sz="1800" kern="1200">
                  <a:solidFill>
                    <a:sysClr val="windowText" lastClr="000000"/>
                  </a:solidFill>
                  <a:latin typeface="Calibri" panose="020F0502020204030204"/>
                </a:defRPr>
              </a:lvl2pPr>
              <a:lvl3pPr marL="914400" algn="l" defTabSz="914400" rtl="0" eaLnBrk="1" latinLnBrk="0" hangingPunct="1">
                <a:defRPr sz="1800" kern="1200">
                  <a:solidFill>
                    <a:sysClr val="windowText" lastClr="000000"/>
                  </a:solidFill>
                  <a:latin typeface="Calibri" panose="020F0502020204030204"/>
                </a:defRPr>
              </a:lvl3pPr>
              <a:lvl4pPr marL="1371600" algn="l" defTabSz="914400" rtl="0" eaLnBrk="1" latinLnBrk="0" hangingPunct="1">
                <a:defRPr sz="1800" kern="1200">
                  <a:solidFill>
                    <a:sysClr val="windowText" lastClr="000000"/>
                  </a:solidFill>
                  <a:latin typeface="Calibri" panose="020F0502020204030204"/>
                </a:defRPr>
              </a:lvl4pPr>
              <a:lvl5pPr marL="1828800" algn="l" defTabSz="914400" rtl="0" eaLnBrk="1" latinLnBrk="0" hangingPunct="1">
                <a:defRPr sz="1800" kern="1200">
                  <a:solidFill>
                    <a:sysClr val="windowText" lastClr="000000"/>
                  </a:solidFill>
                  <a:latin typeface="Calibri" panose="020F0502020204030204"/>
                </a:defRPr>
              </a:lvl5pPr>
              <a:lvl6pPr marL="2286000" algn="l" defTabSz="914400" rtl="0" eaLnBrk="1" latinLnBrk="0" hangingPunct="1">
                <a:defRPr sz="1800" kern="1200">
                  <a:solidFill>
                    <a:sysClr val="windowText" lastClr="000000"/>
                  </a:solidFill>
                  <a:latin typeface="Calibri" panose="020F0502020204030204"/>
                </a:defRPr>
              </a:lvl6pPr>
              <a:lvl7pPr marL="2743200" algn="l" defTabSz="914400" rtl="0" eaLnBrk="1" latinLnBrk="0" hangingPunct="1">
                <a:defRPr sz="1800" kern="1200">
                  <a:solidFill>
                    <a:sysClr val="windowText" lastClr="000000"/>
                  </a:solidFill>
                  <a:latin typeface="Calibri" panose="020F0502020204030204"/>
                </a:defRPr>
              </a:lvl7pPr>
              <a:lvl8pPr marL="3200400" algn="l" defTabSz="914400" rtl="0" eaLnBrk="1" latinLnBrk="0" hangingPunct="1">
                <a:defRPr sz="1800" kern="1200">
                  <a:solidFill>
                    <a:sysClr val="windowText" lastClr="000000"/>
                  </a:solidFill>
                  <a:latin typeface="Calibri" panose="020F0502020204030204"/>
                </a:defRPr>
              </a:lvl8pPr>
              <a:lvl9pPr marL="3657600" algn="l" defTabSz="914400" rtl="0" eaLnBrk="1" latinLnBrk="0" hangingPunct="1">
                <a:defRPr sz="1800" kern="1200">
                  <a:solidFill>
                    <a:sysClr val="windowText" lastClr="000000"/>
                  </a:solidFill>
                  <a:latin typeface="Calibri" panose="020F0502020204030204"/>
                </a:defRPr>
              </a:lvl9pPr>
            </a:lstStyle>
            <a:p>
              <a:pPr defTabSz="499860">
                <a:spcAft>
                  <a:spcPts val="800"/>
                </a:spcAft>
              </a:pPr>
              <a:r>
                <a:rPr lang="en-US" sz="1203" kern="1200">
                  <a:solidFill>
                    <a:sysClr val="windowText" lastClr="000000"/>
                  </a:solidFill>
                  <a:latin typeface="Arial" panose="020B0604020202020204" pitchFamily="34" charset="0"/>
                  <a:cs typeface="Arial" panose="020B0604020202020204" pitchFamily="34" charset="0"/>
                </a:rPr>
                <a:t>Courts</a:t>
              </a:r>
              <a:endParaRPr lang="en-US" sz="1467">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019687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1191-2908-C4B7-1BD6-7693F465729F}"/>
              </a:ext>
            </a:extLst>
          </p:cNvPr>
          <p:cNvSpPr>
            <a:spLocks noGrp="1"/>
          </p:cNvSpPr>
          <p:nvPr>
            <p:ph type="title"/>
          </p:nvPr>
        </p:nvSpPr>
        <p:spPr>
          <a:xfrm>
            <a:off x="691376" y="980064"/>
            <a:ext cx="10827833" cy="1027156"/>
          </a:xfrm>
        </p:spPr>
        <p:txBody>
          <a:bodyPr>
            <a:normAutofit/>
          </a:bodyPr>
          <a:lstStyle/>
          <a:p>
            <a:r>
              <a:rPr lang="en-CA">
                <a:latin typeface="Arial"/>
                <a:cs typeface="Arial"/>
              </a:rPr>
              <a:t>Alternative Dispute Resolution </a:t>
            </a:r>
            <a:endParaRPr lang="en-US"/>
          </a:p>
        </p:txBody>
      </p:sp>
      <p:graphicFrame>
        <p:nvGraphicFramePr>
          <p:cNvPr id="4" name="Content Placeholder 3">
            <a:extLst>
              <a:ext uri="{FF2B5EF4-FFF2-40B4-BE49-F238E27FC236}">
                <a16:creationId xmlns:a16="http://schemas.microsoft.com/office/drawing/2014/main" id="{BABF495B-CF8B-7E9F-97E9-800A0D6A1559}"/>
              </a:ext>
            </a:extLst>
          </p:cNvPr>
          <p:cNvGraphicFramePr>
            <a:graphicFrameLocks noGrp="1"/>
          </p:cNvGraphicFramePr>
          <p:nvPr>
            <p:ph idx="1"/>
            <p:extLst>
              <p:ext uri="{D42A27DB-BD31-4B8C-83A1-F6EECF244321}">
                <p14:modId xmlns:p14="http://schemas.microsoft.com/office/powerpoint/2010/main" val="1159106557"/>
              </p:ext>
            </p:extLst>
          </p:nvPr>
        </p:nvGraphicFramePr>
        <p:xfrm>
          <a:off x="919843" y="2004029"/>
          <a:ext cx="4947313" cy="3996900"/>
        </p:xfrm>
        <a:graphic>
          <a:graphicData uri="http://schemas.openxmlformats.org/drawingml/2006/table">
            <a:tbl>
              <a:tblPr firstRow="1" bandRow="1">
                <a:tableStyleId>{5C22544A-7EE6-4342-B048-85BDC9FD1C3A}</a:tableStyleId>
              </a:tblPr>
              <a:tblGrid>
                <a:gridCol w="4947313">
                  <a:extLst>
                    <a:ext uri="{9D8B030D-6E8A-4147-A177-3AD203B41FA5}">
                      <a16:colId xmlns:a16="http://schemas.microsoft.com/office/drawing/2014/main" val="2984642392"/>
                    </a:ext>
                  </a:extLst>
                </a:gridCol>
              </a:tblGrid>
              <a:tr h="406702">
                <a:tc>
                  <a:txBody>
                    <a:bodyPr/>
                    <a:lstStyle/>
                    <a:p>
                      <a:pPr algn="ctr"/>
                      <a:r>
                        <a:rPr lang="en-CA" sz="2000" b="0">
                          <a:latin typeface="Arial"/>
                          <a:cs typeface="Arial"/>
                        </a:rPr>
                        <a:t>ADR Services Includes:</a:t>
                      </a:r>
                      <a:endParaRPr lang="en-CA" sz="2000" b="0">
                        <a:latin typeface="Arial" panose="020B0604020202020204" pitchFamily="34" charset="0"/>
                        <a:cs typeface="Arial" panose="020B0604020202020204" pitchFamily="34" charset="0"/>
                      </a:endParaRPr>
                    </a:p>
                  </a:txBody>
                  <a:tcPr anchor="ctr">
                    <a:solidFill>
                      <a:srgbClr val="277A7A"/>
                    </a:solidFill>
                  </a:tcPr>
                </a:tc>
                <a:extLst>
                  <a:ext uri="{0D108BD9-81ED-4DB2-BD59-A6C34878D82A}">
                    <a16:rowId xmlns:a16="http://schemas.microsoft.com/office/drawing/2014/main" val="2767234352"/>
                  </a:ext>
                </a:extLst>
              </a:tr>
              <a:tr h="3590198">
                <a:tc>
                  <a:txBody>
                    <a:bodyPr/>
                    <a:lstStyle/>
                    <a:p>
                      <a:pPr marL="0" lvl="0" indent="0">
                        <a:lnSpc>
                          <a:spcPct val="100000"/>
                        </a:lnSpc>
                        <a:buNone/>
                      </a:pPr>
                      <a:endParaRPr lang="en-CA" sz="1800">
                        <a:latin typeface="Arial"/>
                        <a:cs typeface="Arial"/>
                      </a:endParaRPr>
                    </a:p>
                    <a:p>
                      <a:pPr marL="742950" marR="0" lvl="1" indent="-285750">
                        <a:lnSpc>
                          <a:spcPct val="100000"/>
                        </a:lnSpc>
                        <a:spcBef>
                          <a:spcPts val="0"/>
                        </a:spcBef>
                        <a:spcAft>
                          <a:spcPts val="0"/>
                        </a:spcAft>
                        <a:buClr>
                          <a:srgbClr val="000000"/>
                        </a:buClr>
                        <a:buFont typeface="Arial"/>
                        <a:buChar char="•"/>
                      </a:pPr>
                      <a:r>
                        <a:rPr lang="en-CA" sz="1600" b="0" i="0" u="none" strike="noStrike" noProof="0">
                          <a:solidFill>
                            <a:srgbClr val="444444"/>
                          </a:solidFill>
                          <a:latin typeface="Arial"/>
                        </a:rPr>
                        <a:t>Alternative Dispute Resolution (ADR) Consultation: </a:t>
                      </a:r>
                      <a:endParaRPr lang="fr-CA"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endParaRPr lang="fr-CA"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r>
                        <a:rPr lang="en-CA" sz="1600" b="0" i="0" u="none" strike="noStrike" noProof="0">
                          <a:solidFill>
                            <a:srgbClr val="444444"/>
                          </a:solidFill>
                          <a:latin typeface="Arial"/>
                        </a:rPr>
                        <a:t>Conflict Coaching;</a:t>
                      </a:r>
                      <a:endParaRPr lang="en-US"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endParaRPr lang="en-CA"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r>
                        <a:rPr lang="en-CA" sz="1600" b="0" i="0" u="none" strike="noStrike" noProof="0">
                          <a:solidFill>
                            <a:srgbClr val="444444"/>
                          </a:solidFill>
                          <a:latin typeface="Arial"/>
                        </a:rPr>
                        <a:t>Mediation;</a:t>
                      </a:r>
                      <a:endParaRPr lang="en-US"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endParaRPr lang="en-CA" sz="1600" b="0" i="0" u="none" strike="noStrike" noProof="0">
                        <a:solidFill>
                          <a:srgbClr val="444444"/>
                        </a:solidFill>
                        <a:latin typeface="Arial"/>
                      </a:endParaRPr>
                    </a:p>
                    <a:p>
                      <a:pPr marL="742950" marR="0" lvl="1" indent="-285750">
                        <a:lnSpc>
                          <a:spcPct val="100000"/>
                        </a:lnSpc>
                        <a:spcBef>
                          <a:spcPts val="0"/>
                        </a:spcBef>
                        <a:spcAft>
                          <a:spcPts val="0"/>
                        </a:spcAft>
                        <a:buClr>
                          <a:srgbClr val="000000"/>
                        </a:buClr>
                        <a:buFont typeface="Arial"/>
                        <a:buChar char="•"/>
                      </a:pPr>
                      <a:r>
                        <a:rPr lang="en-CA" sz="1600" b="0" i="0" u="none" strike="noStrike" noProof="0">
                          <a:solidFill>
                            <a:srgbClr val="444444"/>
                          </a:solidFill>
                          <a:latin typeface="Arial"/>
                        </a:rPr>
                        <a:t>Multi-party Processes</a:t>
                      </a:r>
                      <a:endParaRPr lang="en-US" sz="1600" b="0" i="0" u="none" strike="noStrike" noProof="0">
                        <a:solidFill>
                          <a:srgbClr val="444444"/>
                        </a:solidFill>
                        <a:latin typeface="Arial"/>
                      </a:endParaRPr>
                    </a:p>
                    <a:p>
                      <a:pPr marL="0" lvl="0" indent="0">
                        <a:lnSpc>
                          <a:spcPct val="100000"/>
                        </a:lnSpc>
                        <a:buNone/>
                      </a:pPr>
                      <a:endParaRPr lang="en-CA" sz="1200" b="0"/>
                    </a:p>
                  </a:txBody>
                  <a:tcPr>
                    <a:solidFill>
                      <a:srgbClr val="74B8C1"/>
                    </a:solidFill>
                  </a:tcPr>
                </a:tc>
                <a:extLst>
                  <a:ext uri="{0D108BD9-81ED-4DB2-BD59-A6C34878D82A}">
                    <a16:rowId xmlns:a16="http://schemas.microsoft.com/office/drawing/2014/main" val="4197971376"/>
                  </a:ext>
                </a:extLst>
              </a:tr>
            </a:tbl>
          </a:graphicData>
        </a:graphic>
      </p:graphicFrame>
      <p:graphicFrame>
        <p:nvGraphicFramePr>
          <p:cNvPr id="5" name="Table 4">
            <a:extLst>
              <a:ext uri="{FF2B5EF4-FFF2-40B4-BE49-F238E27FC236}">
                <a16:creationId xmlns:a16="http://schemas.microsoft.com/office/drawing/2014/main" id="{3E3F828A-8C06-DC04-0C9A-47AD574AFA75}"/>
              </a:ext>
            </a:extLst>
          </p:cNvPr>
          <p:cNvGraphicFramePr>
            <a:graphicFrameLocks noGrp="1"/>
          </p:cNvGraphicFramePr>
          <p:nvPr>
            <p:extLst>
              <p:ext uri="{D42A27DB-BD31-4B8C-83A1-F6EECF244321}">
                <p14:modId xmlns:p14="http://schemas.microsoft.com/office/powerpoint/2010/main" val="3119753484"/>
              </p:ext>
            </p:extLst>
          </p:nvPr>
        </p:nvGraphicFramePr>
        <p:xfrm>
          <a:off x="6141492" y="2013044"/>
          <a:ext cx="5306305" cy="3995858"/>
        </p:xfrm>
        <a:graphic>
          <a:graphicData uri="http://schemas.openxmlformats.org/drawingml/2006/table">
            <a:tbl>
              <a:tblPr bandRow="1">
                <a:tableStyleId>{5C22544A-7EE6-4342-B048-85BDC9FD1C3A}</a:tableStyleId>
              </a:tblPr>
              <a:tblGrid>
                <a:gridCol w="5306305">
                  <a:extLst>
                    <a:ext uri="{9D8B030D-6E8A-4147-A177-3AD203B41FA5}">
                      <a16:colId xmlns:a16="http://schemas.microsoft.com/office/drawing/2014/main" val="3617956874"/>
                    </a:ext>
                  </a:extLst>
                </a:gridCol>
              </a:tblGrid>
              <a:tr h="414663">
                <a:tc>
                  <a:txBody>
                    <a:bodyPr/>
                    <a:lstStyle/>
                    <a:p>
                      <a:pPr lvl="0" algn="ctr">
                        <a:buNone/>
                      </a:pPr>
                      <a:r>
                        <a:rPr lang="en-CA" sz="2000" b="0">
                          <a:solidFill>
                            <a:srgbClr val="FFFFFF"/>
                          </a:solidFill>
                          <a:effectLst/>
                          <a:latin typeface="Arial"/>
                        </a:rPr>
                        <a:t>What you can expect:</a:t>
                      </a:r>
                      <a:endParaRPr lang="en-US"/>
                    </a:p>
                  </a:txBody>
                  <a:tcPr marL="66294" marR="66294" marT="33147" marB="3314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277A7A"/>
                    </a:solidFill>
                  </a:tcPr>
                </a:tc>
                <a:extLst>
                  <a:ext uri="{0D108BD9-81ED-4DB2-BD59-A6C34878D82A}">
                    <a16:rowId xmlns:a16="http://schemas.microsoft.com/office/drawing/2014/main" val="4029491245"/>
                  </a:ext>
                </a:extLst>
              </a:tr>
              <a:tr h="3581195">
                <a:tc>
                  <a:txBody>
                    <a:bodyPr/>
                    <a:lstStyle/>
                    <a:p>
                      <a:pPr marL="0" lvl="0" indent="0">
                        <a:buNone/>
                      </a:pPr>
                      <a:endParaRPr lang="en-CA" sz="1600">
                        <a:effectLst/>
                        <a:latin typeface="Arial"/>
                      </a:endParaRPr>
                    </a:p>
                    <a:p>
                      <a:pPr marL="342900" lvl="0" indent="-342900">
                        <a:buFont typeface="Arial" panose="020B0604020202020204" pitchFamily="34" charset="0"/>
                        <a:buChar char="•"/>
                      </a:pPr>
                      <a:r>
                        <a:rPr lang="en-CA" sz="1600" b="0" dirty="0">
                          <a:effectLst/>
                          <a:latin typeface="Arial"/>
                        </a:rPr>
                        <a:t>Availability: Somewhat depends on demand for </a:t>
                      </a:r>
                      <a:r>
                        <a:rPr lang="en-CA" sz="1600" b="0">
                          <a:effectLst/>
                          <a:latin typeface="Arial"/>
                        </a:rPr>
                        <a:t>service in the areas but often CMP will follow up </a:t>
                      </a:r>
                      <a:r>
                        <a:rPr lang="en-CA" sz="1600" b="0" dirty="0">
                          <a:effectLst/>
                          <a:latin typeface="Arial"/>
                        </a:rPr>
                        <a:t>within 2-5 business days from referral. </a:t>
                      </a:r>
                    </a:p>
                    <a:p>
                      <a:pPr marL="342900" lvl="0" indent="-342900">
                        <a:buFont typeface="Arial" panose="020B0604020202020204" pitchFamily="34" charset="0"/>
                        <a:buChar char="•"/>
                      </a:pPr>
                      <a:endParaRPr lang="en-CA" sz="1600" b="0">
                        <a:effectLst/>
                        <a:latin typeface="Arial"/>
                      </a:endParaRPr>
                    </a:p>
                    <a:p>
                      <a:pPr marL="342900" lvl="0" indent="-342900" rtl="0" fontAlgn="base">
                        <a:buFont typeface="Arial" panose="020B0604020202020204" pitchFamily="34" charset="0"/>
                        <a:buChar char="•"/>
                      </a:pPr>
                      <a:r>
                        <a:rPr lang="en-CA" sz="1600" b="0">
                          <a:effectLst/>
                          <a:latin typeface="Arial"/>
                        </a:rPr>
                        <a:t>ADR consultation and services will be delivered with these guiding principles:</a:t>
                      </a:r>
                    </a:p>
                    <a:p>
                      <a:pPr marL="742950" lvl="1" indent="-285750">
                        <a:buFont typeface="Courier New" panose="020B0604020202020204" pitchFamily="34" charset="0"/>
                        <a:buChar char="o"/>
                      </a:pPr>
                      <a:r>
                        <a:rPr lang="en-CA" sz="1600" b="0">
                          <a:effectLst/>
                          <a:latin typeface="Arial"/>
                        </a:rPr>
                        <a:t>Self-Determination</a:t>
                      </a:r>
                      <a:endParaRPr lang="en-CA" sz="1600" b="0">
                        <a:latin typeface="Arial"/>
                      </a:endParaRPr>
                    </a:p>
                    <a:p>
                      <a:pPr marL="742950" lvl="1" indent="-285750">
                        <a:buFont typeface="Courier New" panose="020B0604020202020204" pitchFamily="34" charset="0"/>
                        <a:buChar char="o"/>
                      </a:pPr>
                      <a:r>
                        <a:rPr lang="en-CA" sz="1600" b="0">
                          <a:effectLst/>
                          <a:latin typeface="Arial"/>
                        </a:rPr>
                        <a:t>Impartiality</a:t>
                      </a:r>
                    </a:p>
                    <a:p>
                      <a:pPr marL="742950" marR="0" lvl="1" indent="-285750" algn="l">
                        <a:lnSpc>
                          <a:spcPct val="100000"/>
                        </a:lnSpc>
                        <a:spcBef>
                          <a:spcPts val="0"/>
                        </a:spcBef>
                        <a:spcAft>
                          <a:spcPts val="0"/>
                        </a:spcAft>
                        <a:buFont typeface="Courier New" panose="020B0604020202020204" pitchFamily="34" charset="0"/>
                        <a:buChar char="o"/>
                      </a:pPr>
                      <a:r>
                        <a:rPr lang="en-CA" sz="1600" b="0" i="0" u="none" strike="noStrike" noProof="0">
                          <a:solidFill>
                            <a:srgbClr val="000000"/>
                          </a:solidFill>
                          <a:effectLst/>
                          <a:latin typeface="Arial"/>
                        </a:rPr>
                        <a:t>Early, Local and Informal</a:t>
                      </a:r>
                    </a:p>
                    <a:p>
                      <a:pPr marL="742950" marR="0" lvl="1" indent="-285750" algn="l">
                        <a:lnSpc>
                          <a:spcPct val="100000"/>
                        </a:lnSpc>
                        <a:spcBef>
                          <a:spcPts val="0"/>
                        </a:spcBef>
                        <a:spcAft>
                          <a:spcPts val="0"/>
                        </a:spcAft>
                        <a:buFont typeface="Courier New" panose="020B0604020202020204" pitchFamily="34" charset="0"/>
                        <a:buChar char="o"/>
                      </a:pPr>
                      <a:r>
                        <a:rPr lang="en-CA" sz="1600" b="0" i="0" u="none" strike="noStrike" noProof="0">
                          <a:solidFill>
                            <a:srgbClr val="000000"/>
                          </a:solidFill>
                          <a:effectLst/>
                          <a:latin typeface="Arial"/>
                        </a:rPr>
                        <a:t>Trauma-Informed</a:t>
                      </a:r>
                    </a:p>
                    <a:p>
                      <a:pPr marL="742950" marR="0" lvl="1" indent="-285750" algn="l">
                        <a:lnSpc>
                          <a:spcPct val="100000"/>
                        </a:lnSpc>
                        <a:spcBef>
                          <a:spcPts val="0"/>
                        </a:spcBef>
                        <a:spcAft>
                          <a:spcPts val="0"/>
                        </a:spcAft>
                        <a:buFont typeface="Courier New" panose="020B0604020202020204" pitchFamily="34" charset="0"/>
                        <a:buChar char="o"/>
                      </a:pPr>
                      <a:r>
                        <a:rPr lang="en-CA" sz="1600" b="0" i="0" u="none" strike="noStrike" noProof="0">
                          <a:solidFill>
                            <a:srgbClr val="000000"/>
                          </a:solidFill>
                          <a:effectLst/>
                          <a:latin typeface="Arial"/>
                        </a:rPr>
                        <a:t>Intersectional Lens</a:t>
                      </a:r>
                    </a:p>
                    <a:p>
                      <a:pPr marL="742950" marR="0" lvl="1" indent="-285750" algn="l">
                        <a:lnSpc>
                          <a:spcPct val="100000"/>
                        </a:lnSpc>
                        <a:spcBef>
                          <a:spcPts val="0"/>
                        </a:spcBef>
                        <a:spcAft>
                          <a:spcPts val="0"/>
                        </a:spcAft>
                        <a:buFont typeface="Courier New" panose="020B0604020202020204" pitchFamily="34" charset="0"/>
                        <a:buChar char="o"/>
                      </a:pPr>
                      <a:r>
                        <a:rPr lang="en-CA" sz="1600" b="0" i="0" u="none" strike="noStrike" noProof="0">
                          <a:solidFill>
                            <a:srgbClr val="000000"/>
                          </a:solidFill>
                          <a:effectLst/>
                          <a:latin typeface="Arial"/>
                        </a:rPr>
                        <a:t>Safety</a:t>
                      </a:r>
                    </a:p>
                    <a:p>
                      <a:pPr marL="742950" marR="0" lvl="1" indent="-285750" algn="l">
                        <a:lnSpc>
                          <a:spcPct val="100000"/>
                        </a:lnSpc>
                        <a:spcBef>
                          <a:spcPts val="0"/>
                        </a:spcBef>
                        <a:spcAft>
                          <a:spcPts val="0"/>
                        </a:spcAft>
                        <a:buFont typeface="Courier New" panose="020B0604020202020204" pitchFamily="34" charset="0"/>
                        <a:buChar char="o"/>
                      </a:pPr>
                      <a:r>
                        <a:rPr lang="en-CA" sz="1600" b="0" i="0" u="none" strike="noStrike" noProof="0">
                          <a:solidFill>
                            <a:srgbClr val="000000"/>
                          </a:solidFill>
                          <a:effectLst/>
                          <a:latin typeface="Arial"/>
                        </a:rPr>
                        <a:t>Confidentiality</a:t>
                      </a:r>
                    </a:p>
                  </a:txBody>
                  <a:tcPr marL="66294" marR="66294" marT="33147" marB="3314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7623"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74B8C1"/>
                    </a:solidFill>
                  </a:tcPr>
                </a:tc>
                <a:extLst>
                  <a:ext uri="{0D108BD9-81ED-4DB2-BD59-A6C34878D82A}">
                    <a16:rowId xmlns:a16="http://schemas.microsoft.com/office/drawing/2014/main" val="1948015339"/>
                  </a:ext>
                </a:extLst>
              </a:tr>
            </a:tbl>
          </a:graphicData>
        </a:graphic>
      </p:graphicFrame>
    </p:spTree>
    <p:extLst>
      <p:ext uri="{BB962C8B-B14F-4D97-AF65-F5344CB8AC3E}">
        <p14:creationId xmlns:p14="http://schemas.microsoft.com/office/powerpoint/2010/main" val="3833695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91376" y="1019474"/>
            <a:ext cx="10091853" cy="729853"/>
          </a:xfrm>
        </p:spPr>
        <p:txBody>
          <a:bodyPr>
            <a:normAutofit fontScale="90000"/>
          </a:bodyPr>
          <a:lstStyle/>
          <a:p>
            <a:r>
              <a:rPr lang="en-CA" altLang="en-US" sz="4000">
                <a:latin typeface="Arial"/>
                <a:cs typeface="Arial"/>
              </a:rPr>
              <a:t>Success Through Alternative Dispute Resolution</a:t>
            </a:r>
          </a:p>
        </p:txBody>
      </p:sp>
      <p:sp>
        <p:nvSpPr>
          <p:cNvPr id="3" name="Content Placeholder 2"/>
          <p:cNvSpPr>
            <a:spLocks noGrp="1"/>
          </p:cNvSpPr>
          <p:nvPr>
            <p:ph idx="1"/>
          </p:nvPr>
        </p:nvSpPr>
        <p:spPr>
          <a:xfrm>
            <a:off x="691376" y="2087638"/>
            <a:ext cx="10783228" cy="4149612"/>
          </a:xfrm>
        </p:spPr>
        <p:txBody>
          <a:bodyPr vert="horz" lIns="91440" tIns="45720" rIns="91440" bIns="45720" rtlCol="0" anchor="t">
            <a:noAutofit/>
          </a:bodyPr>
          <a:lstStyle/>
          <a:p>
            <a:pPr algn="just">
              <a:spcBef>
                <a:spcPts val="0"/>
              </a:spcBef>
              <a:defRPr/>
            </a:pPr>
            <a:r>
              <a:rPr lang="en-CA" altLang="en-US" sz="1800">
                <a:latin typeface="Arial" panose="020B0604020202020204" pitchFamily="34" charset="0"/>
                <a:cs typeface="Arial" panose="020B0604020202020204" pitchFamily="34" charset="0"/>
              </a:rPr>
              <a:t>The success of ADR lies in its interest-based approach, which shifts discussions about conflict from initial concerns/issues to understanding people’s interests: </a:t>
            </a:r>
            <a:r>
              <a:rPr lang="en-CA" altLang="en-US" sz="1800" b="1" i="1" u="sng">
                <a:latin typeface="Arial" panose="020B0604020202020204" pitchFamily="34" charset="0"/>
                <a:cs typeface="Arial" panose="020B0604020202020204" pitchFamily="34" charset="0"/>
              </a:rPr>
              <a:t>what is important and why it really matters</a:t>
            </a:r>
            <a:r>
              <a:rPr lang="en-CA" altLang="en-US" sz="1800">
                <a:latin typeface="Arial" panose="020B0604020202020204" pitchFamily="34" charset="0"/>
                <a:cs typeface="Arial" panose="020B0604020202020204" pitchFamily="34" charset="0"/>
              </a:rPr>
              <a:t>.</a:t>
            </a:r>
          </a:p>
          <a:p>
            <a:pPr algn="just">
              <a:spcBef>
                <a:spcPts val="0"/>
              </a:spcBef>
              <a:defRPr/>
            </a:pPr>
            <a:endParaRPr lang="en-CA" altLang="en-US" sz="1800">
              <a:latin typeface="Arial" panose="020B0604020202020204" pitchFamily="34" charset="0"/>
              <a:cs typeface="Arial" panose="020B0604020202020204" pitchFamily="34" charset="0"/>
            </a:endParaRPr>
          </a:p>
          <a:p>
            <a:pPr algn="just">
              <a:spcBef>
                <a:spcPts val="0"/>
              </a:spcBef>
              <a:defRPr/>
            </a:pPr>
            <a:r>
              <a:rPr lang="en-CA" altLang="en-US" sz="1800">
                <a:latin typeface="Arial" panose="020B0604020202020204" pitchFamily="34" charset="0"/>
                <a:cs typeface="Arial" panose="020B0604020202020204" pitchFamily="34" charset="0"/>
              </a:rPr>
              <a:t>ADR provides a </a:t>
            </a:r>
            <a:r>
              <a:rPr lang="en-CA" altLang="en-US" sz="1800" b="1" i="1" u="sng">
                <a:latin typeface="Arial" panose="020B0604020202020204" pitchFamily="34" charset="0"/>
                <a:cs typeface="Arial" panose="020B0604020202020204" pitchFamily="34" charset="0"/>
              </a:rPr>
              <a:t>less formal </a:t>
            </a:r>
            <a:r>
              <a:rPr lang="en-CA" altLang="en-US" sz="1800">
                <a:latin typeface="Arial" panose="020B0604020202020204" pitchFamily="34" charset="0"/>
                <a:cs typeface="Arial" panose="020B0604020202020204" pitchFamily="34" charset="0"/>
              </a:rPr>
              <a:t>way for individuals to voice their concerns, reach a greater understanding of other people’s needs and perceptions and generate options for a way forward with solutions that are agreeable to all those in conflict. </a:t>
            </a:r>
          </a:p>
          <a:p>
            <a:pPr algn="just">
              <a:spcBef>
                <a:spcPts val="0"/>
              </a:spcBef>
              <a:defRPr/>
            </a:pPr>
            <a:endParaRPr lang="en-CA" altLang="en-US" sz="1800">
              <a:latin typeface="Arial" panose="020B0604020202020204" pitchFamily="34" charset="0"/>
              <a:cs typeface="Arial" panose="020B0604020202020204" pitchFamily="34" charset="0"/>
            </a:endParaRPr>
          </a:p>
          <a:p>
            <a:pPr algn="just">
              <a:spcBef>
                <a:spcPts val="0"/>
              </a:spcBef>
              <a:defRPr/>
            </a:pPr>
            <a:r>
              <a:rPr lang="en-CA" altLang="en-US" sz="1800">
                <a:latin typeface="Arial" panose="020B0604020202020204" pitchFamily="34" charset="0"/>
                <a:cs typeface="Arial" panose="020B0604020202020204" pitchFamily="34" charset="0"/>
              </a:rPr>
              <a:t>ADR enables people to </a:t>
            </a:r>
            <a:r>
              <a:rPr lang="en-CA" altLang="en-US" sz="1800" b="1" i="1" u="sng">
                <a:latin typeface="Arial" panose="020B0604020202020204" pitchFamily="34" charset="0"/>
                <a:cs typeface="Arial" panose="020B0604020202020204" pitchFamily="34" charset="0"/>
              </a:rPr>
              <a:t>maintain more control </a:t>
            </a:r>
            <a:r>
              <a:rPr lang="en-CA" altLang="en-US" sz="1800">
                <a:latin typeface="Arial" panose="020B0604020202020204" pitchFamily="34" charset="0"/>
                <a:cs typeface="Arial" panose="020B0604020202020204" pitchFamily="34" charset="0"/>
              </a:rPr>
              <a:t>over the process and management of their conflict and to preserve and/or improve existing working relationships. </a:t>
            </a:r>
          </a:p>
          <a:p>
            <a:pPr algn="just">
              <a:spcBef>
                <a:spcPts val="0"/>
              </a:spcBef>
              <a:defRPr/>
            </a:pPr>
            <a:endParaRPr lang="en-CA" altLang="en-US" sz="1800">
              <a:latin typeface="Arial" panose="020B0604020202020204" pitchFamily="34" charset="0"/>
              <a:cs typeface="Arial" panose="020B0604020202020204" pitchFamily="34" charset="0"/>
            </a:endParaRPr>
          </a:p>
          <a:p>
            <a:pPr algn="just">
              <a:spcBef>
                <a:spcPts val="0"/>
              </a:spcBef>
              <a:defRPr/>
            </a:pPr>
            <a:r>
              <a:rPr lang="en-CA" altLang="en-US" sz="1800">
                <a:latin typeface="Arial" panose="020B0604020202020204" pitchFamily="34" charset="0"/>
                <a:cs typeface="Arial" panose="020B0604020202020204" pitchFamily="34" charset="0"/>
              </a:rPr>
              <a:t>ADR allows leaders to effectively respond to conflict in the workplace, maintain responsibility for the wellbeing of people and teams, and actively ensure</a:t>
            </a:r>
            <a:r>
              <a:rPr lang="en-CA" sz="1800" spc="-110">
                <a:effectLst/>
                <a:latin typeface="Arial" panose="020B0604020202020204" pitchFamily="34" charset="0"/>
                <a:ea typeface="Times New Roman" panose="02020603050405020304" pitchFamily="18" charset="0"/>
                <a:cs typeface="Arial" panose="020B0604020202020204" pitchFamily="34" charset="0"/>
              </a:rPr>
              <a:t> </a:t>
            </a:r>
            <a:r>
              <a:rPr lang="en-CA" sz="1800" spc="-5">
                <a:effectLst/>
                <a:latin typeface="Arial" panose="020B0604020202020204" pitchFamily="34" charset="0"/>
                <a:ea typeface="Times New Roman" panose="02020603050405020304" pitchFamily="18" charset="0"/>
                <a:cs typeface="Arial" panose="020B0604020202020204" pitchFamily="34" charset="0"/>
              </a:rPr>
              <a:t>w</a:t>
            </a:r>
            <a:r>
              <a:rPr lang="en-CA" sz="1800" spc="-10">
                <a:effectLst/>
                <a:latin typeface="Arial" panose="020B0604020202020204" pitchFamily="34" charset="0"/>
                <a:ea typeface="Times New Roman" panose="02020603050405020304" pitchFamily="18" charset="0"/>
                <a:cs typeface="Arial" panose="020B0604020202020204" pitchFamily="34" charset="0"/>
              </a:rPr>
              <a:t>o</a:t>
            </a:r>
            <a:r>
              <a:rPr lang="en-CA" sz="1800" spc="-5">
                <a:effectLst/>
                <a:latin typeface="Arial" panose="020B0604020202020204" pitchFamily="34" charset="0"/>
                <a:ea typeface="Times New Roman" panose="02020603050405020304" pitchFamily="18" charset="0"/>
                <a:cs typeface="Arial" panose="020B0604020202020204" pitchFamily="34" charset="0"/>
              </a:rPr>
              <a:t>rk</a:t>
            </a:r>
            <a:r>
              <a:rPr lang="en-CA" sz="1800" spc="-10">
                <a:effectLst/>
                <a:latin typeface="Arial" panose="020B0604020202020204" pitchFamily="34" charset="0"/>
                <a:ea typeface="Times New Roman" panose="02020603050405020304" pitchFamily="18" charset="0"/>
                <a:cs typeface="Arial" panose="020B0604020202020204" pitchFamily="34" charset="0"/>
              </a:rPr>
              <a:t>pl</a:t>
            </a:r>
            <a:r>
              <a:rPr lang="en-CA" sz="1800" spc="-5">
                <a:effectLst/>
                <a:latin typeface="Arial" panose="020B0604020202020204" pitchFamily="34" charset="0"/>
                <a:ea typeface="Times New Roman" panose="02020603050405020304" pitchFamily="18" charset="0"/>
                <a:cs typeface="Arial" panose="020B0604020202020204" pitchFamily="34" charset="0"/>
              </a:rPr>
              <a:t>a</a:t>
            </a:r>
            <a:r>
              <a:rPr lang="en-CA" sz="1800" spc="-10">
                <a:effectLst/>
                <a:latin typeface="Arial" panose="020B0604020202020204" pitchFamily="34" charset="0"/>
                <a:ea typeface="Times New Roman" panose="02020603050405020304" pitchFamily="18" charset="0"/>
                <a:cs typeface="Arial" panose="020B0604020202020204" pitchFamily="34" charset="0"/>
              </a:rPr>
              <a:t>ce</a:t>
            </a:r>
            <a:r>
              <a:rPr lang="en-CA" sz="1800" spc="-110">
                <a:effectLst/>
                <a:latin typeface="Arial" panose="020B0604020202020204" pitchFamily="34" charset="0"/>
                <a:ea typeface="Times New Roman" panose="02020603050405020304" pitchFamily="18" charset="0"/>
                <a:cs typeface="Arial" panose="020B0604020202020204" pitchFamily="34" charset="0"/>
              </a:rPr>
              <a:t> </a:t>
            </a:r>
            <a:r>
              <a:rPr lang="en-CA" sz="1800" spc="5">
                <a:effectLst/>
                <a:latin typeface="Arial" panose="020B0604020202020204" pitchFamily="34" charset="0"/>
                <a:ea typeface="Times New Roman" panose="02020603050405020304" pitchFamily="18" charset="0"/>
                <a:cs typeface="Arial" panose="020B0604020202020204" pitchFamily="34" charset="0"/>
              </a:rPr>
              <a:t>conflicts a</a:t>
            </a:r>
            <a:r>
              <a:rPr lang="en-CA" sz="1800">
                <a:effectLst/>
                <a:latin typeface="Arial" panose="020B0604020202020204" pitchFamily="34" charset="0"/>
                <a:ea typeface="Times New Roman" panose="02020603050405020304" pitchFamily="18" charset="0"/>
                <a:cs typeface="Arial" panose="020B0604020202020204" pitchFamily="34" charset="0"/>
              </a:rPr>
              <a:t>r</a:t>
            </a:r>
            <a:r>
              <a:rPr lang="en-CA" sz="1800" spc="5">
                <a:effectLst/>
                <a:latin typeface="Arial" panose="020B0604020202020204" pitchFamily="34" charset="0"/>
                <a:ea typeface="Times New Roman" panose="02020603050405020304" pitchFamily="18" charset="0"/>
                <a:cs typeface="Arial" panose="020B0604020202020204" pitchFamily="34" charset="0"/>
              </a:rPr>
              <a:t>e</a:t>
            </a:r>
            <a:r>
              <a:rPr lang="en-CA" sz="1800" spc="-110">
                <a:effectLst/>
                <a:latin typeface="Arial" panose="020B0604020202020204" pitchFamily="34" charset="0"/>
                <a:ea typeface="Times New Roman" panose="02020603050405020304" pitchFamily="18" charset="0"/>
                <a:cs typeface="Arial" panose="020B0604020202020204" pitchFamily="34" charset="0"/>
              </a:rPr>
              <a:t> </a:t>
            </a:r>
            <a:r>
              <a:rPr lang="en-CA" sz="1800">
                <a:effectLst/>
                <a:latin typeface="Arial" panose="020B0604020202020204" pitchFamily="34" charset="0"/>
                <a:ea typeface="Times New Roman" panose="02020603050405020304" pitchFamily="18" charset="0"/>
                <a:cs typeface="Arial" panose="020B0604020202020204" pitchFamily="34" charset="0"/>
              </a:rPr>
              <a:t>managed</a:t>
            </a:r>
            <a:r>
              <a:rPr lang="en-CA" sz="1800" spc="-110">
                <a:effectLst/>
                <a:latin typeface="Arial" panose="020B0604020202020204" pitchFamily="34" charset="0"/>
                <a:ea typeface="Times New Roman" panose="02020603050405020304" pitchFamily="18" charset="0"/>
                <a:cs typeface="Arial" panose="020B0604020202020204" pitchFamily="34" charset="0"/>
              </a:rPr>
              <a:t> </a:t>
            </a:r>
            <a:r>
              <a:rPr lang="en-CA" sz="1800">
                <a:effectLst/>
                <a:latin typeface="Arial" panose="020B0604020202020204" pitchFamily="34" charset="0"/>
                <a:ea typeface="Times New Roman" panose="02020603050405020304" pitchFamily="18" charset="0"/>
                <a:cs typeface="Arial" panose="020B0604020202020204" pitchFamily="34" charset="0"/>
              </a:rPr>
              <a:t>effectively.</a:t>
            </a:r>
          </a:p>
          <a:p>
            <a:pPr marL="0" indent="0">
              <a:spcBef>
                <a:spcPts val="0"/>
              </a:spcBef>
              <a:buNone/>
              <a:defRPr/>
            </a:pPr>
            <a:endParaRPr lang="en-CA" altLang="en-US" sz="2000"/>
          </a:p>
        </p:txBody>
      </p:sp>
    </p:spTree>
    <p:extLst>
      <p:ext uri="{BB962C8B-B14F-4D97-AF65-F5344CB8AC3E}">
        <p14:creationId xmlns:p14="http://schemas.microsoft.com/office/powerpoint/2010/main" val="2607665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FBCD4-7BB4-8874-7F94-D9BA2F0C0D3D}"/>
              </a:ext>
            </a:extLst>
          </p:cNvPr>
          <p:cNvSpPr>
            <a:spLocks noGrp="1"/>
          </p:cNvSpPr>
          <p:nvPr>
            <p:ph type="title"/>
          </p:nvPr>
        </p:nvSpPr>
        <p:spPr>
          <a:xfrm>
            <a:off x="713678" y="1013519"/>
            <a:ext cx="10772078" cy="841151"/>
          </a:xfrm>
        </p:spPr>
        <p:txBody>
          <a:bodyPr>
            <a:normAutofit/>
          </a:bodyPr>
          <a:lstStyle/>
          <a:p>
            <a:r>
              <a:rPr lang="en-CA" sz="4000">
                <a:latin typeface="Arial" panose="020B0604020202020204" pitchFamily="34" charset="0"/>
                <a:cs typeface="Arial" panose="020B0604020202020204" pitchFamily="34" charset="0"/>
              </a:rPr>
              <a:t>Alternative Dispute Resolution (ADR)</a:t>
            </a:r>
          </a:p>
        </p:txBody>
      </p:sp>
      <p:sp>
        <p:nvSpPr>
          <p:cNvPr id="3" name="Text Placeholder 2">
            <a:extLst>
              <a:ext uri="{FF2B5EF4-FFF2-40B4-BE49-F238E27FC236}">
                <a16:creationId xmlns:a16="http://schemas.microsoft.com/office/drawing/2014/main" id="{8EE6FB92-1351-B1B3-842E-E9DAD87B323D}"/>
              </a:ext>
            </a:extLst>
          </p:cNvPr>
          <p:cNvSpPr>
            <a:spLocks noGrp="1"/>
          </p:cNvSpPr>
          <p:nvPr>
            <p:ph type="body" idx="1"/>
          </p:nvPr>
        </p:nvSpPr>
        <p:spPr>
          <a:xfrm>
            <a:off x="703068" y="2777502"/>
            <a:ext cx="5291331" cy="331459"/>
          </a:xfrm>
        </p:spPr>
        <p:txBody>
          <a:bodyPr>
            <a:normAutofit fontScale="85000" lnSpcReduction="20000"/>
          </a:bodyPr>
          <a:lstStyle/>
          <a:p>
            <a:r>
              <a:rPr lang="en-CA">
                <a:latin typeface="Arial" panose="020B0604020202020204" pitchFamily="34" charset="0"/>
                <a:cs typeface="Arial" panose="020B0604020202020204" pitchFamily="34" charset="0"/>
              </a:rPr>
              <a:t>ADR is…</a:t>
            </a:r>
          </a:p>
        </p:txBody>
      </p:sp>
      <p:sp>
        <p:nvSpPr>
          <p:cNvPr id="4" name="Content Placeholder 3">
            <a:extLst>
              <a:ext uri="{FF2B5EF4-FFF2-40B4-BE49-F238E27FC236}">
                <a16:creationId xmlns:a16="http://schemas.microsoft.com/office/drawing/2014/main" id="{011DA0DB-9869-A5B8-436E-072905CDE211}"/>
              </a:ext>
            </a:extLst>
          </p:cNvPr>
          <p:cNvSpPr>
            <a:spLocks noGrp="1"/>
          </p:cNvSpPr>
          <p:nvPr>
            <p:ph sz="half" idx="2"/>
          </p:nvPr>
        </p:nvSpPr>
        <p:spPr>
          <a:xfrm>
            <a:off x="706244" y="3108961"/>
            <a:ext cx="5291331" cy="2879244"/>
          </a:xfrm>
        </p:spPr>
        <p:txBody>
          <a:bodyPr>
            <a:noAutofit/>
          </a:bodyPr>
          <a:lstStyle/>
          <a:p>
            <a:pPr eaLnBrk="1" hangingPunct="1">
              <a:defRPr/>
            </a:pPr>
            <a:r>
              <a:rPr lang="en-US" altLang="en-US" sz="1800">
                <a:latin typeface="Arial" panose="020B0604020202020204" pitchFamily="34" charset="0"/>
                <a:cs typeface="Arial" panose="020B0604020202020204" pitchFamily="34" charset="0"/>
              </a:rPr>
              <a:t>Empowering people to raise legitimate concerns that affect individuals, teams and the workplace.</a:t>
            </a:r>
          </a:p>
          <a:p>
            <a:pPr eaLnBrk="1" hangingPunct="1">
              <a:defRPr/>
            </a:pPr>
            <a:r>
              <a:rPr lang="en-CA" altLang="en-US" sz="1800">
                <a:latin typeface="Arial" panose="020B0604020202020204" pitchFamily="34" charset="0"/>
                <a:cs typeface="Arial" panose="020B0604020202020204" pitchFamily="34" charset="0"/>
              </a:rPr>
              <a:t>Focussing on WHAT (not who) is wrong, …..and how to fix it.</a:t>
            </a:r>
          </a:p>
          <a:p>
            <a:pPr eaLnBrk="1" hangingPunct="1">
              <a:defRPr/>
            </a:pPr>
            <a:r>
              <a:rPr lang="en-CA" altLang="en-US" sz="1800">
                <a:latin typeface="Arial" panose="020B0604020202020204" pitchFamily="34" charset="0"/>
                <a:cs typeface="Arial" panose="020B0604020202020204" pitchFamily="34" charset="0"/>
              </a:rPr>
              <a:t>Understanding what is important to each person involved in a conflict.</a:t>
            </a:r>
          </a:p>
          <a:p>
            <a:pPr eaLnBrk="1" hangingPunct="1">
              <a:defRPr/>
            </a:pPr>
            <a:r>
              <a:rPr lang="en-CA" altLang="en-US" sz="1800">
                <a:latin typeface="Arial" panose="020B0604020202020204" pitchFamily="34" charset="0"/>
                <a:cs typeface="Arial" panose="020B0604020202020204" pitchFamily="34" charset="0"/>
              </a:rPr>
              <a:t>Developing understanding and mutual respect for each other’s personality, beliefs or values.</a:t>
            </a:r>
          </a:p>
        </p:txBody>
      </p:sp>
      <p:sp>
        <p:nvSpPr>
          <p:cNvPr id="5" name="Text Placeholder 4">
            <a:extLst>
              <a:ext uri="{FF2B5EF4-FFF2-40B4-BE49-F238E27FC236}">
                <a16:creationId xmlns:a16="http://schemas.microsoft.com/office/drawing/2014/main" id="{6FD24158-2C75-B853-9215-85DBFAC17DFC}"/>
              </a:ext>
            </a:extLst>
          </p:cNvPr>
          <p:cNvSpPr>
            <a:spLocks noGrp="1"/>
          </p:cNvSpPr>
          <p:nvPr>
            <p:ph type="body" sz="quarter" idx="3"/>
          </p:nvPr>
        </p:nvSpPr>
        <p:spPr>
          <a:xfrm>
            <a:off x="6096000" y="2751543"/>
            <a:ext cx="5281615" cy="357418"/>
          </a:xfrm>
        </p:spPr>
        <p:txBody>
          <a:bodyPr>
            <a:normAutofit fontScale="85000" lnSpcReduction="20000"/>
          </a:bodyPr>
          <a:lstStyle/>
          <a:p>
            <a:r>
              <a:rPr lang="en-CA">
                <a:latin typeface="Arial" panose="020B0604020202020204" pitchFamily="34" charset="0"/>
                <a:cs typeface="Arial" panose="020B0604020202020204" pitchFamily="34" charset="0"/>
              </a:rPr>
              <a:t>ADR is not…</a:t>
            </a:r>
          </a:p>
        </p:txBody>
      </p:sp>
      <p:sp>
        <p:nvSpPr>
          <p:cNvPr id="6" name="Content Placeholder 5">
            <a:extLst>
              <a:ext uri="{FF2B5EF4-FFF2-40B4-BE49-F238E27FC236}">
                <a16:creationId xmlns:a16="http://schemas.microsoft.com/office/drawing/2014/main" id="{D92AB404-7BB9-1A47-A7D4-8A2EDCFC68C5}"/>
              </a:ext>
            </a:extLst>
          </p:cNvPr>
          <p:cNvSpPr>
            <a:spLocks noGrp="1"/>
          </p:cNvSpPr>
          <p:nvPr>
            <p:ph sz="quarter" idx="4"/>
          </p:nvPr>
        </p:nvSpPr>
        <p:spPr>
          <a:xfrm>
            <a:off x="6099176" y="3108961"/>
            <a:ext cx="5386580" cy="2879244"/>
          </a:xfrm>
        </p:spPr>
        <p:txBody>
          <a:bodyPr>
            <a:noAutofit/>
          </a:bodyPr>
          <a:lstStyle/>
          <a:p>
            <a:r>
              <a:rPr lang="en-CA" sz="1800">
                <a:latin typeface="Arial" panose="020B0604020202020204" pitchFamily="34" charset="0"/>
                <a:cs typeface="Arial" panose="020B0604020202020204" pitchFamily="34" charset="0"/>
              </a:rPr>
              <a:t>Allowing people to question the legitimate authority of the Chain of Command.</a:t>
            </a:r>
          </a:p>
          <a:p>
            <a:r>
              <a:rPr lang="en-CA" sz="1800">
                <a:latin typeface="Arial" panose="020B0604020202020204" pitchFamily="34" charset="0"/>
                <a:cs typeface="Arial" panose="020B0604020202020204" pitchFamily="34" charset="0"/>
              </a:rPr>
              <a:t>Finding fault, assigning blame or punishing anyone.</a:t>
            </a:r>
          </a:p>
          <a:p>
            <a:r>
              <a:rPr lang="en-CA" sz="1800">
                <a:latin typeface="Arial" panose="020B0604020202020204" pitchFamily="34" charset="0"/>
                <a:cs typeface="Arial" panose="020B0604020202020204" pitchFamily="34" charset="0"/>
              </a:rPr>
              <a:t>Convincing a person to give up something that is very important to them.</a:t>
            </a:r>
          </a:p>
          <a:p>
            <a:r>
              <a:rPr lang="en-CA" sz="1800">
                <a:latin typeface="Arial" panose="020B0604020202020204" pitchFamily="34" charset="0"/>
                <a:cs typeface="Arial" panose="020B0604020202020204" pitchFamily="34" charset="0"/>
              </a:rPr>
              <a:t>Changing a person’s personality, beliefs or values.</a:t>
            </a:r>
          </a:p>
        </p:txBody>
      </p:sp>
      <p:sp>
        <p:nvSpPr>
          <p:cNvPr id="8" name="TextBox 7">
            <a:extLst>
              <a:ext uri="{FF2B5EF4-FFF2-40B4-BE49-F238E27FC236}">
                <a16:creationId xmlns:a16="http://schemas.microsoft.com/office/drawing/2014/main" id="{F197C686-5580-4DCF-9C47-AD1811B83EC5}"/>
              </a:ext>
            </a:extLst>
          </p:cNvPr>
          <p:cNvSpPr txBox="1"/>
          <p:nvPr/>
        </p:nvSpPr>
        <p:spPr>
          <a:xfrm>
            <a:off x="2141034" y="1854670"/>
            <a:ext cx="7917365" cy="646331"/>
          </a:xfrm>
          <a:prstGeom prst="rect">
            <a:avLst/>
          </a:prstGeom>
          <a:noFill/>
        </p:spPr>
        <p:txBody>
          <a:bodyPr wrap="square">
            <a:spAutoFit/>
          </a:bodyPr>
          <a:lstStyle/>
          <a:p>
            <a:pPr marL="0" indent="0" algn="ctr">
              <a:buNone/>
            </a:pPr>
            <a:r>
              <a:rPr lang="en-CA" altLang="en-US">
                <a:latin typeface="Arial" panose="020B0604020202020204" pitchFamily="34" charset="0"/>
                <a:cs typeface="Arial" panose="020B0604020202020204" pitchFamily="34" charset="0"/>
              </a:rPr>
              <a:t>A cluster of problem-solving processes where parties use interest-based communication and collaboration to manage conflict.</a:t>
            </a:r>
          </a:p>
        </p:txBody>
      </p:sp>
    </p:spTree>
    <p:extLst>
      <p:ext uri="{BB962C8B-B14F-4D97-AF65-F5344CB8AC3E}">
        <p14:creationId xmlns:p14="http://schemas.microsoft.com/office/powerpoint/2010/main" val="4099802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1191-2908-C4B7-1BD6-7693F465729F}"/>
              </a:ext>
            </a:extLst>
          </p:cNvPr>
          <p:cNvSpPr>
            <a:spLocks noGrp="1"/>
          </p:cNvSpPr>
          <p:nvPr>
            <p:ph type="title"/>
          </p:nvPr>
        </p:nvSpPr>
        <p:spPr>
          <a:xfrm>
            <a:off x="691376" y="922555"/>
            <a:ext cx="10827833" cy="836657"/>
          </a:xfrm>
        </p:spPr>
        <p:txBody>
          <a:bodyPr>
            <a:normAutofit/>
          </a:bodyPr>
          <a:lstStyle/>
          <a:p>
            <a:r>
              <a:rPr lang="en-CA">
                <a:latin typeface="Arial"/>
                <a:cs typeface="Arial"/>
              </a:rPr>
              <a:t>Facilitated Learning &amp; Awareness</a:t>
            </a:r>
            <a:endParaRPr lang="en-US"/>
          </a:p>
        </p:txBody>
      </p:sp>
      <p:graphicFrame>
        <p:nvGraphicFramePr>
          <p:cNvPr id="4" name="Content Placeholder 3">
            <a:extLst>
              <a:ext uri="{FF2B5EF4-FFF2-40B4-BE49-F238E27FC236}">
                <a16:creationId xmlns:a16="http://schemas.microsoft.com/office/drawing/2014/main" id="{BABF495B-CF8B-7E9F-97E9-800A0D6A1559}"/>
              </a:ext>
            </a:extLst>
          </p:cNvPr>
          <p:cNvGraphicFramePr>
            <a:graphicFrameLocks noGrp="1"/>
          </p:cNvGraphicFramePr>
          <p:nvPr>
            <p:ph idx="1"/>
            <p:extLst>
              <p:ext uri="{D42A27DB-BD31-4B8C-83A1-F6EECF244321}">
                <p14:modId xmlns:p14="http://schemas.microsoft.com/office/powerpoint/2010/main" val="4170423920"/>
              </p:ext>
            </p:extLst>
          </p:nvPr>
        </p:nvGraphicFramePr>
        <p:xfrm>
          <a:off x="919843" y="1802745"/>
          <a:ext cx="5411756" cy="4053840"/>
        </p:xfrm>
        <a:graphic>
          <a:graphicData uri="http://schemas.openxmlformats.org/drawingml/2006/table">
            <a:tbl>
              <a:tblPr firstRow="1" bandRow="1">
                <a:tableStyleId>{5C22544A-7EE6-4342-B048-85BDC9FD1C3A}</a:tableStyleId>
              </a:tblPr>
              <a:tblGrid>
                <a:gridCol w="5411756">
                  <a:extLst>
                    <a:ext uri="{9D8B030D-6E8A-4147-A177-3AD203B41FA5}">
                      <a16:colId xmlns:a16="http://schemas.microsoft.com/office/drawing/2014/main" val="2984642392"/>
                    </a:ext>
                  </a:extLst>
                </a:gridCol>
              </a:tblGrid>
              <a:tr h="383320">
                <a:tc>
                  <a:txBody>
                    <a:bodyPr/>
                    <a:lstStyle/>
                    <a:p>
                      <a:pPr lvl="0" algn="ctr">
                        <a:buNone/>
                      </a:pPr>
                      <a:r>
                        <a:rPr lang="en-CA" sz="2000" b="0">
                          <a:latin typeface="Arial"/>
                          <a:cs typeface="Arial"/>
                        </a:rPr>
                        <a:t>Facilitated Learning</a:t>
                      </a:r>
                      <a:endParaRPr lang="en-US"/>
                    </a:p>
                  </a:txBody>
                  <a:tcPr anchor="ctr">
                    <a:solidFill>
                      <a:srgbClr val="277A7A"/>
                    </a:solidFill>
                  </a:tcPr>
                </a:tc>
                <a:extLst>
                  <a:ext uri="{0D108BD9-81ED-4DB2-BD59-A6C34878D82A}">
                    <a16:rowId xmlns:a16="http://schemas.microsoft.com/office/drawing/2014/main" val="2767234352"/>
                  </a:ext>
                </a:extLst>
              </a:tr>
              <a:tr h="3572547">
                <a:tc>
                  <a:txBody>
                    <a:bodyPr/>
                    <a:lstStyle/>
                    <a:p>
                      <a:pPr marL="285750" lvl="0" indent="-285750">
                        <a:lnSpc>
                          <a:spcPct val="100000"/>
                        </a:lnSpc>
                        <a:buFont typeface="Arial" panose="020B0604020202020204" pitchFamily="34" charset="0"/>
                        <a:buChar char="•"/>
                      </a:pPr>
                      <a:endParaRPr lang="en-CA" sz="1800">
                        <a:latin typeface="Arial"/>
                        <a:cs typeface="Arial"/>
                      </a:endParaRPr>
                    </a:p>
                    <a:p>
                      <a:pPr marL="285750" marR="0" lvl="0"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Resolving Conflict Effectively (RCE) / Conflict Management for Leaders (CML):</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Focus on workplace conflict;</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Target Audience: All members of the Defence Team; and</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Learn to collaboratively resolve a conflict in which the participant is a principal party.</a:t>
                      </a:r>
                    </a:p>
                    <a:p>
                      <a:pPr marL="457200" marR="0" lvl="1" indent="0">
                        <a:lnSpc>
                          <a:spcPct val="100000"/>
                        </a:lnSpc>
                        <a:spcBef>
                          <a:spcPts val="0"/>
                        </a:spcBef>
                        <a:spcAft>
                          <a:spcPts val="0"/>
                        </a:spcAft>
                        <a:buClr>
                          <a:srgbClr val="000000"/>
                        </a:buClr>
                        <a:buNone/>
                      </a:pPr>
                      <a:endParaRPr lang="en-CA" sz="1800" b="0" i="0" u="none" strike="noStrike" noProof="0">
                        <a:solidFill>
                          <a:srgbClr val="444444"/>
                        </a:solidFill>
                        <a:latin typeface="Calibri"/>
                      </a:endParaRPr>
                    </a:p>
                    <a:p>
                      <a:pPr marL="285750" marR="0" lvl="0"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Integrated Training</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BMQ/BMOQ;</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PLQ; or</a:t>
                      </a:r>
                      <a:endParaRPr lang="en-US" sz="1800" b="0" i="0" u="none" strike="noStrike" noProof="0">
                        <a:solidFill>
                          <a:srgbClr val="444444"/>
                        </a:solidFill>
                        <a:latin typeface="Calibri"/>
                      </a:endParaRPr>
                    </a:p>
                    <a:p>
                      <a:pPr marL="742950" marR="0" lvl="1" indent="-285750">
                        <a:lnSpc>
                          <a:spcPct val="100000"/>
                        </a:lnSpc>
                        <a:spcBef>
                          <a:spcPts val="0"/>
                        </a:spcBef>
                        <a:spcAft>
                          <a:spcPts val="0"/>
                        </a:spcAft>
                        <a:buClr>
                          <a:srgbClr val="000000"/>
                        </a:buClr>
                        <a:buFont typeface="Arial"/>
                        <a:buChar char="•"/>
                      </a:pPr>
                      <a:r>
                        <a:rPr lang="en-CA" sz="1800" b="0" i="0" u="none" strike="noStrike" noProof="0">
                          <a:solidFill>
                            <a:srgbClr val="444444"/>
                          </a:solidFill>
                          <a:latin typeface="Calibri"/>
                        </a:rPr>
                        <a:t>Other career or trade courses as necessary</a:t>
                      </a:r>
                      <a:endParaRPr lang="en-US" sz="1800" b="0" i="0" u="none" strike="noStrike" noProof="0">
                        <a:solidFill>
                          <a:srgbClr val="444444"/>
                        </a:solidFill>
                        <a:latin typeface="Calibri"/>
                      </a:endParaRPr>
                    </a:p>
                  </a:txBody>
                  <a:tcPr>
                    <a:solidFill>
                      <a:srgbClr val="74B8C1"/>
                    </a:solidFill>
                  </a:tcPr>
                </a:tc>
                <a:extLst>
                  <a:ext uri="{0D108BD9-81ED-4DB2-BD59-A6C34878D82A}">
                    <a16:rowId xmlns:a16="http://schemas.microsoft.com/office/drawing/2014/main" val="4197971376"/>
                  </a:ext>
                </a:extLst>
              </a:tr>
            </a:tbl>
          </a:graphicData>
        </a:graphic>
      </p:graphicFrame>
      <p:graphicFrame>
        <p:nvGraphicFramePr>
          <p:cNvPr id="5" name="Table 4">
            <a:extLst>
              <a:ext uri="{FF2B5EF4-FFF2-40B4-BE49-F238E27FC236}">
                <a16:creationId xmlns:a16="http://schemas.microsoft.com/office/drawing/2014/main" id="{3E3F828A-8C06-DC04-0C9A-47AD574AFA75}"/>
              </a:ext>
            </a:extLst>
          </p:cNvPr>
          <p:cNvGraphicFramePr>
            <a:graphicFrameLocks noGrp="1"/>
          </p:cNvGraphicFramePr>
          <p:nvPr>
            <p:extLst>
              <p:ext uri="{D42A27DB-BD31-4B8C-83A1-F6EECF244321}">
                <p14:modId xmlns:p14="http://schemas.microsoft.com/office/powerpoint/2010/main" val="989372705"/>
              </p:ext>
            </p:extLst>
          </p:nvPr>
        </p:nvGraphicFramePr>
        <p:xfrm>
          <a:off x="6800490" y="1811547"/>
          <a:ext cx="4485065" cy="3968721"/>
        </p:xfrm>
        <a:graphic>
          <a:graphicData uri="http://schemas.openxmlformats.org/drawingml/2006/table">
            <a:tbl>
              <a:tblPr bandRow="1">
                <a:tableStyleId>{5C22544A-7EE6-4342-B048-85BDC9FD1C3A}</a:tableStyleId>
              </a:tblPr>
              <a:tblGrid>
                <a:gridCol w="4485065">
                  <a:extLst>
                    <a:ext uri="{9D8B030D-6E8A-4147-A177-3AD203B41FA5}">
                      <a16:colId xmlns:a16="http://schemas.microsoft.com/office/drawing/2014/main" val="3617956874"/>
                    </a:ext>
                  </a:extLst>
                </a:gridCol>
              </a:tblGrid>
              <a:tr h="414642">
                <a:tc>
                  <a:txBody>
                    <a:bodyPr/>
                    <a:lstStyle/>
                    <a:p>
                      <a:pPr lvl="0" algn="ctr">
                        <a:buNone/>
                      </a:pPr>
                      <a:r>
                        <a:rPr lang="en-CA" sz="2000" b="0">
                          <a:solidFill>
                            <a:srgbClr val="FFFFFF"/>
                          </a:solidFill>
                          <a:effectLst/>
                          <a:latin typeface="Arial"/>
                        </a:rPr>
                        <a:t>Awareness</a:t>
                      </a:r>
                      <a:endParaRPr lang="en-US"/>
                    </a:p>
                  </a:txBody>
                  <a:tcPr marL="66294" marR="66294" marT="33147" marB="3314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277A7A"/>
                    </a:solidFill>
                  </a:tcPr>
                </a:tc>
                <a:extLst>
                  <a:ext uri="{0D108BD9-81ED-4DB2-BD59-A6C34878D82A}">
                    <a16:rowId xmlns:a16="http://schemas.microsoft.com/office/drawing/2014/main" val="4029491245"/>
                  </a:ext>
                </a:extLst>
              </a:tr>
              <a:tr h="3554079">
                <a:tc>
                  <a:txBody>
                    <a:bodyPr/>
                    <a:lstStyle/>
                    <a:p>
                      <a:pPr marL="342900" lvl="0" indent="-342900">
                        <a:buFont typeface="Arial" panose="020B0604020202020204" pitchFamily="34" charset="0"/>
                        <a:buChar char="•"/>
                      </a:pPr>
                      <a:endParaRPr lang="en-CA" sz="1400">
                        <a:effectLst/>
                        <a:latin typeface="Arial"/>
                      </a:endParaRPr>
                    </a:p>
                    <a:p>
                      <a:pPr marL="285750" marR="0" lvl="0" indent="-285750">
                        <a:lnSpc>
                          <a:spcPct val="100000"/>
                        </a:lnSpc>
                        <a:spcBef>
                          <a:spcPts val="0"/>
                        </a:spcBef>
                        <a:spcAft>
                          <a:spcPts val="0"/>
                        </a:spcAft>
                        <a:buClr>
                          <a:srgbClr val="000000"/>
                        </a:buClr>
                        <a:buFont typeface="Arial" panose="020B0604020202020204" pitchFamily="34" charset="0"/>
                        <a:buChar char="•"/>
                      </a:pPr>
                      <a:r>
                        <a:rPr lang="en-CA" sz="2000" b="0" i="0" u="none" strike="noStrike" noProof="0">
                          <a:solidFill>
                            <a:srgbClr val="444444"/>
                          </a:solidFill>
                          <a:effectLst/>
                          <a:latin typeface="Calibri"/>
                        </a:rPr>
                        <a:t>Outreach</a:t>
                      </a:r>
                      <a:br>
                        <a:rPr lang="en-CA" sz="2000" b="0" i="0" u="none" strike="noStrike" noProof="0">
                          <a:solidFill>
                            <a:srgbClr val="444444"/>
                          </a:solidFill>
                          <a:effectLst/>
                          <a:latin typeface="Calibri"/>
                        </a:rPr>
                      </a:br>
                      <a:endParaRPr lang="en-US" sz="2000" b="0" i="0" u="none" strike="noStrike" noProof="0">
                        <a:solidFill>
                          <a:srgbClr val="444444"/>
                        </a:solidFill>
                        <a:effectLst/>
                        <a:latin typeface="Calibri"/>
                      </a:endParaRPr>
                    </a:p>
                    <a:p>
                      <a:pPr marL="742950" marR="0" lvl="1" indent="-285750">
                        <a:lnSpc>
                          <a:spcPct val="100000"/>
                        </a:lnSpc>
                        <a:spcBef>
                          <a:spcPts val="0"/>
                        </a:spcBef>
                        <a:spcAft>
                          <a:spcPts val="0"/>
                        </a:spcAft>
                        <a:buClr>
                          <a:srgbClr val="000000"/>
                        </a:buClr>
                        <a:buFont typeface="Arial" panose="020B0604020202020204" pitchFamily="34" charset="0"/>
                        <a:buChar char="•"/>
                      </a:pPr>
                      <a:r>
                        <a:rPr lang="en-CA" sz="2000" b="0" i="0" u="none" strike="noStrike" noProof="0">
                          <a:solidFill>
                            <a:srgbClr val="444444"/>
                          </a:solidFill>
                          <a:effectLst/>
                          <a:latin typeface="Calibri"/>
                        </a:rPr>
                        <a:t>Unit Outreach / Pro Dev Days</a:t>
                      </a:r>
                      <a:br>
                        <a:rPr lang="en-CA" sz="2000" b="0" i="0" u="none" strike="noStrike" noProof="0">
                          <a:solidFill>
                            <a:srgbClr val="444444"/>
                          </a:solidFill>
                          <a:effectLst/>
                          <a:latin typeface="Calibri"/>
                        </a:rPr>
                      </a:br>
                      <a:endParaRPr lang="en-US" sz="2000" b="0" i="0" u="none" strike="noStrike" noProof="0">
                        <a:solidFill>
                          <a:srgbClr val="444444"/>
                        </a:solidFill>
                        <a:effectLst/>
                        <a:latin typeface="Calibri"/>
                      </a:endParaRPr>
                    </a:p>
                    <a:p>
                      <a:pPr marL="742950" marR="0" lvl="1" indent="-285750">
                        <a:lnSpc>
                          <a:spcPct val="100000"/>
                        </a:lnSpc>
                        <a:spcBef>
                          <a:spcPts val="0"/>
                        </a:spcBef>
                        <a:spcAft>
                          <a:spcPts val="0"/>
                        </a:spcAft>
                        <a:buClr>
                          <a:srgbClr val="000000"/>
                        </a:buClr>
                        <a:buFont typeface="Arial" panose="020B0604020202020204" pitchFamily="34" charset="0"/>
                        <a:buChar char="•"/>
                      </a:pPr>
                      <a:r>
                        <a:rPr lang="en-CA" sz="2000" b="0" i="0" u="none" strike="noStrike" noProof="0">
                          <a:solidFill>
                            <a:srgbClr val="444444"/>
                          </a:solidFill>
                          <a:effectLst/>
                          <a:latin typeface="Calibri"/>
                        </a:rPr>
                        <a:t>Webinars</a:t>
                      </a:r>
                      <a:br>
                        <a:rPr lang="en-CA" sz="2000" b="0" i="0" u="none" strike="noStrike" noProof="0">
                          <a:solidFill>
                            <a:srgbClr val="444444"/>
                          </a:solidFill>
                          <a:effectLst/>
                          <a:latin typeface="Calibri"/>
                        </a:rPr>
                      </a:br>
                      <a:endParaRPr lang="en-US" sz="2000" b="0" i="0" u="none" strike="noStrike" noProof="0">
                        <a:solidFill>
                          <a:srgbClr val="444444"/>
                        </a:solidFill>
                        <a:effectLst/>
                        <a:latin typeface="Calibri"/>
                      </a:endParaRPr>
                    </a:p>
                    <a:p>
                      <a:pPr marL="742950" marR="0" lvl="1" indent="-285750">
                        <a:lnSpc>
                          <a:spcPct val="100000"/>
                        </a:lnSpc>
                        <a:spcBef>
                          <a:spcPts val="0"/>
                        </a:spcBef>
                        <a:spcAft>
                          <a:spcPts val="0"/>
                        </a:spcAft>
                        <a:buClr>
                          <a:srgbClr val="000000"/>
                        </a:buClr>
                        <a:buFont typeface="Arial" panose="020B0604020202020204" pitchFamily="34" charset="0"/>
                        <a:buChar char="•"/>
                      </a:pPr>
                      <a:r>
                        <a:rPr lang="en-CA" sz="2000" b="0" i="0" u="none" strike="noStrike" noProof="0">
                          <a:solidFill>
                            <a:srgbClr val="444444"/>
                          </a:solidFill>
                          <a:effectLst/>
                          <a:latin typeface="Calibri"/>
                        </a:rPr>
                        <a:t>Kiosks</a:t>
                      </a:r>
                      <a:br>
                        <a:rPr lang="en-CA" sz="2000" b="0" i="0" u="none" strike="noStrike" noProof="0">
                          <a:solidFill>
                            <a:srgbClr val="444444"/>
                          </a:solidFill>
                          <a:effectLst/>
                          <a:latin typeface="Calibri"/>
                        </a:rPr>
                      </a:br>
                      <a:endParaRPr lang="en-CA" sz="2000" b="0" i="0" u="none" strike="noStrike" noProof="0">
                        <a:solidFill>
                          <a:srgbClr val="444444"/>
                        </a:solidFill>
                        <a:effectLst/>
                        <a:latin typeface="Calibri"/>
                      </a:endParaRPr>
                    </a:p>
                    <a:p>
                      <a:pPr marL="742950" marR="0" lvl="1" indent="-285750">
                        <a:lnSpc>
                          <a:spcPct val="100000"/>
                        </a:lnSpc>
                        <a:spcBef>
                          <a:spcPts val="0"/>
                        </a:spcBef>
                        <a:spcAft>
                          <a:spcPts val="0"/>
                        </a:spcAft>
                        <a:buClr>
                          <a:srgbClr val="000000"/>
                        </a:buClr>
                        <a:buFont typeface="Arial" panose="020B0604020202020204" pitchFamily="34" charset="0"/>
                        <a:buChar char="•"/>
                      </a:pPr>
                      <a:r>
                        <a:rPr lang="en-CA" sz="2000" b="0" i="0" u="none" strike="noStrike" noProof="0">
                          <a:solidFill>
                            <a:srgbClr val="444444"/>
                          </a:solidFill>
                          <a:effectLst/>
                          <a:latin typeface="Calibri"/>
                        </a:rPr>
                        <a:t>Conflict Resolution Day</a:t>
                      </a:r>
                    </a:p>
                    <a:p>
                      <a:pPr marL="342900" lvl="0" indent="-342900">
                        <a:buFont typeface="Arial" panose="020B0604020202020204" pitchFamily="34" charset="0"/>
                        <a:buChar char="•"/>
                      </a:pPr>
                      <a:endParaRPr lang="en-CA" sz="2000">
                        <a:effectLst/>
                        <a:latin typeface="Arial"/>
                      </a:endParaRPr>
                    </a:p>
                  </a:txBody>
                  <a:tcPr marL="66294" marR="66294" marT="33147" marB="3314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7623" cap="flat" cmpd="sng" algn="ctr">
                      <a:solidFill>
                        <a:srgbClr val="FFFFFF"/>
                      </a:solidFill>
                      <a:prstDash val="solid"/>
                      <a:round/>
                      <a:headEnd type="none" w="med" len="med"/>
                      <a:tailEnd type="none" w="med" len="med"/>
                    </a:lnT>
                    <a:lnB w="27623" cap="flat" cmpd="sng" algn="ctr">
                      <a:solidFill>
                        <a:srgbClr val="FFFFFF"/>
                      </a:solidFill>
                      <a:prstDash val="solid"/>
                      <a:round/>
                      <a:headEnd type="none" w="med" len="med"/>
                      <a:tailEnd type="none" w="med" len="med"/>
                    </a:lnB>
                    <a:solidFill>
                      <a:srgbClr val="74B8C1"/>
                    </a:solidFill>
                  </a:tcPr>
                </a:tc>
                <a:extLst>
                  <a:ext uri="{0D108BD9-81ED-4DB2-BD59-A6C34878D82A}">
                    <a16:rowId xmlns:a16="http://schemas.microsoft.com/office/drawing/2014/main" val="1948015339"/>
                  </a:ext>
                </a:extLst>
              </a:tr>
            </a:tbl>
          </a:graphicData>
        </a:graphic>
      </p:graphicFrame>
      <p:sp>
        <p:nvSpPr>
          <p:cNvPr id="6" name="TextBox 5">
            <a:extLst>
              <a:ext uri="{FF2B5EF4-FFF2-40B4-BE49-F238E27FC236}">
                <a16:creationId xmlns:a16="http://schemas.microsoft.com/office/drawing/2014/main" id="{5032D78C-8ED2-D256-D753-1C2C0F9597C3}"/>
              </a:ext>
            </a:extLst>
          </p:cNvPr>
          <p:cNvSpPr txBox="1"/>
          <p:nvPr/>
        </p:nvSpPr>
        <p:spPr>
          <a:xfrm rot="19772038">
            <a:off x="2038120" y="2791021"/>
            <a:ext cx="3354800" cy="1015663"/>
          </a:xfrm>
          <a:prstGeom prst="rect">
            <a:avLst/>
          </a:prstGeom>
          <a:noFill/>
        </p:spPr>
        <p:txBody>
          <a:bodyPr wrap="square" lIns="91440" tIns="45720" rIns="91440" bIns="45720" rtlCol="0" anchor="t">
            <a:spAutoFit/>
          </a:bodyPr>
          <a:lstStyle/>
          <a:p>
            <a:r>
              <a:rPr lang="en-CA" sz="6000">
                <a:solidFill>
                  <a:srgbClr val="FF0D0D">
                    <a:alpha val="30000"/>
                  </a:srgbClr>
                </a:solidFill>
              </a:rPr>
              <a:t>ON HOLD</a:t>
            </a:r>
            <a:endParaRPr lang="en-CA" sz="6000">
              <a:solidFill>
                <a:srgbClr val="FF0D0D">
                  <a:alpha val="30000"/>
                </a:srgbClr>
              </a:solidFill>
              <a:ea typeface="Calibri"/>
              <a:cs typeface="Calibri"/>
            </a:endParaRPr>
          </a:p>
        </p:txBody>
      </p:sp>
    </p:spTree>
    <p:extLst>
      <p:ext uri="{BB962C8B-B14F-4D97-AF65-F5344CB8AC3E}">
        <p14:creationId xmlns:p14="http://schemas.microsoft.com/office/powerpoint/2010/main" val="2876732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0B2DD-7DF5-1066-3D12-59BE54992A70}"/>
              </a:ext>
            </a:extLst>
          </p:cNvPr>
          <p:cNvSpPr>
            <a:spLocks noGrp="1"/>
          </p:cNvSpPr>
          <p:nvPr>
            <p:ph type="title"/>
          </p:nvPr>
        </p:nvSpPr>
        <p:spPr>
          <a:xfrm>
            <a:off x="713678" y="1013518"/>
            <a:ext cx="9998002" cy="914400"/>
          </a:xfrm>
        </p:spPr>
        <p:txBody>
          <a:bodyPr>
            <a:normAutofit/>
          </a:bodyPr>
          <a:lstStyle/>
          <a:p>
            <a:r>
              <a:rPr kumimoji="0" lang="en-CA" sz="4000" b="0" i="0" u="none" strike="noStrike" kern="1200" cap="none" spc="0" normalizeH="0" baseline="0" noProof="0">
                <a:ln>
                  <a:noFill/>
                </a:ln>
                <a:solidFill>
                  <a:srgbClr val="277A7A"/>
                </a:solidFill>
                <a:effectLst/>
                <a:uLnTx/>
                <a:uFillTx/>
                <a:latin typeface="Arial" panose="020B0604020202020204" pitchFamily="34" charset="0"/>
                <a:cs typeface="Arial" panose="020B0604020202020204" pitchFamily="34" charset="0"/>
              </a:rPr>
              <a:t>Why Use CCMS?</a:t>
            </a:r>
            <a:endParaRPr lang="en-CA" sz="4000">
              <a:latin typeface="Arial" panose="020B0604020202020204" pitchFamily="34" charset="0"/>
              <a:cs typeface="Arial" panose="020B0604020202020204" pitchFamily="34" charset="0"/>
            </a:endParaRPr>
          </a:p>
        </p:txBody>
      </p:sp>
      <p:pic>
        <p:nvPicPr>
          <p:cNvPr id="9" name="Content Placeholder 8" descr="Alarm clock with solid fill">
            <a:extLst>
              <a:ext uri="{FF2B5EF4-FFF2-40B4-BE49-F238E27FC236}">
                <a16:creationId xmlns:a16="http://schemas.microsoft.com/office/drawing/2014/main" id="{20DEAAA4-FC5C-0216-C8EC-62CAD0199253}"/>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995484" y="2875901"/>
            <a:ext cx="1072551" cy="1058172"/>
          </a:xfrm>
        </p:spPr>
      </p:pic>
      <p:pic>
        <p:nvPicPr>
          <p:cNvPr id="11" name="Graphic 10" descr="Add with solid fill">
            <a:extLst>
              <a:ext uri="{FF2B5EF4-FFF2-40B4-BE49-F238E27FC236}">
                <a16:creationId xmlns:a16="http://schemas.microsoft.com/office/drawing/2014/main" id="{7305D2AE-DD87-570B-4E0F-E985B1E63E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18100" y="2886918"/>
            <a:ext cx="1029419" cy="1000665"/>
          </a:xfrm>
          <a:prstGeom prst="rect">
            <a:avLst/>
          </a:prstGeom>
        </p:spPr>
      </p:pic>
      <p:pic>
        <p:nvPicPr>
          <p:cNvPr id="13" name="Graphic 12" descr="Boardroom with solid fill">
            <a:extLst>
              <a:ext uri="{FF2B5EF4-FFF2-40B4-BE49-F238E27FC236}">
                <a16:creationId xmlns:a16="http://schemas.microsoft.com/office/drawing/2014/main" id="{07273153-D633-BCF9-CA10-54EDF5024BA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516593" y="2874990"/>
            <a:ext cx="1201946" cy="1207011"/>
          </a:xfrm>
          <a:prstGeom prst="rect">
            <a:avLst/>
          </a:prstGeom>
        </p:spPr>
      </p:pic>
      <p:pic>
        <p:nvPicPr>
          <p:cNvPr id="15" name="Graphic 14" descr="Cheers with solid fill">
            <a:extLst>
              <a:ext uri="{FF2B5EF4-FFF2-40B4-BE49-F238E27FC236}">
                <a16:creationId xmlns:a16="http://schemas.microsoft.com/office/drawing/2014/main" id="{26F4068A-0248-3C13-3BF7-9D1B54AC2EB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853957" y="2944777"/>
            <a:ext cx="1089379" cy="988387"/>
          </a:xfrm>
          <a:prstGeom prst="rect">
            <a:avLst/>
          </a:prstGeom>
        </p:spPr>
      </p:pic>
      <p:pic>
        <p:nvPicPr>
          <p:cNvPr id="17" name="Graphic 16" descr="Transfer with solid fill">
            <a:extLst>
              <a:ext uri="{FF2B5EF4-FFF2-40B4-BE49-F238E27FC236}">
                <a16:creationId xmlns:a16="http://schemas.microsoft.com/office/drawing/2014/main" id="{0753B35C-C00A-2B8E-B226-F233140E62C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200915" y="2877079"/>
            <a:ext cx="974034" cy="1046083"/>
          </a:xfrm>
          <a:prstGeom prst="rect">
            <a:avLst/>
          </a:prstGeom>
        </p:spPr>
      </p:pic>
      <p:sp>
        <p:nvSpPr>
          <p:cNvPr id="18" name="TextBox 17">
            <a:extLst>
              <a:ext uri="{FF2B5EF4-FFF2-40B4-BE49-F238E27FC236}">
                <a16:creationId xmlns:a16="http://schemas.microsoft.com/office/drawing/2014/main" id="{2346C174-B926-28D9-37C7-62B185DA2E71}"/>
              </a:ext>
            </a:extLst>
          </p:cNvPr>
          <p:cNvSpPr txBox="1"/>
          <p:nvPr/>
        </p:nvSpPr>
        <p:spPr>
          <a:xfrm>
            <a:off x="769391" y="4135856"/>
            <a:ext cx="1529255" cy="461665"/>
          </a:xfrm>
          <a:prstGeom prst="rect">
            <a:avLst/>
          </a:prstGeom>
          <a:noFill/>
        </p:spPr>
        <p:txBody>
          <a:bodyPr wrap="square" rtlCol="0">
            <a:spAutoFit/>
          </a:bodyPr>
          <a:lstStyle/>
          <a:p>
            <a:pPr algn="ctr"/>
            <a:r>
              <a:rPr lang="en-CA" sz="2200">
                <a:latin typeface="Arial" panose="020B0604020202020204" pitchFamily="34" charset="0"/>
                <a:cs typeface="Arial" panose="020B0604020202020204" pitchFamily="34" charset="0"/>
              </a:rPr>
              <a:t>Timely</a:t>
            </a:r>
            <a:r>
              <a:rPr lang="en-CA" sz="2400"/>
              <a:t> </a:t>
            </a:r>
          </a:p>
        </p:txBody>
      </p:sp>
      <p:sp>
        <p:nvSpPr>
          <p:cNvPr id="19" name="TextBox 18">
            <a:extLst>
              <a:ext uri="{FF2B5EF4-FFF2-40B4-BE49-F238E27FC236}">
                <a16:creationId xmlns:a16="http://schemas.microsoft.com/office/drawing/2014/main" id="{4810F209-28B9-CB89-A9D9-05ED6CF86937}"/>
              </a:ext>
            </a:extLst>
          </p:cNvPr>
          <p:cNvSpPr txBox="1"/>
          <p:nvPr/>
        </p:nvSpPr>
        <p:spPr>
          <a:xfrm>
            <a:off x="2899756" y="4173338"/>
            <a:ext cx="1860331" cy="430887"/>
          </a:xfrm>
          <a:prstGeom prst="rect">
            <a:avLst/>
          </a:prstGeom>
          <a:noFill/>
        </p:spPr>
        <p:txBody>
          <a:bodyPr wrap="square" rtlCol="0">
            <a:spAutoFit/>
          </a:bodyPr>
          <a:lstStyle/>
          <a:p>
            <a:pPr algn="ctr"/>
            <a:r>
              <a:rPr lang="en-CA" sz="2200">
                <a:latin typeface="Arial" panose="020B0604020202020204" pitchFamily="34" charset="0"/>
                <a:cs typeface="Arial" panose="020B0604020202020204" pitchFamily="34" charset="0"/>
              </a:rPr>
              <a:t>Empowering</a:t>
            </a:r>
          </a:p>
        </p:txBody>
      </p:sp>
      <p:sp>
        <p:nvSpPr>
          <p:cNvPr id="20" name="TextBox 19">
            <a:extLst>
              <a:ext uri="{FF2B5EF4-FFF2-40B4-BE49-F238E27FC236}">
                <a16:creationId xmlns:a16="http://schemas.microsoft.com/office/drawing/2014/main" id="{15B0D3C5-DEAD-ADB3-9FF2-4F8A73D00777}"/>
              </a:ext>
            </a:extLst>
          </p:cNvPr>
          <p:cNvSpPr txBox="1"/>
          <p:nvPr/>
        </p:nvSpPr>
        <p:spPr>
          <a:xfrm>
            <a:off x="5110085" y="4173159"/>
            <a:ext cx="2023243" cy="430887"/>
          </a:xfrm>
          <a:prstGeom prst="rect">
            <a:avLst/>
          </a:prstGeom>
          <a:noFill/>
        </p:spPr>
        <p:txBody>
          <a:bodyPr wrap="square" rtlCol="0">
            <a:spAutoFit/>
          </a:bodyPr>
          <a:lstStyle/>
          <a:p>
            <a:pPr algn="ctr"/>
            <a:r>
              <a:rPr lang="en-CA" sz="2200">
                <a:latin typeface="Arial" panose="020B0604020202020204" pitchFamily="34" charset="0"/>
                <a:cs typeface="Arial" panose="020B0604020202020204" pitchFamily="34" charset="0"/>
              </a:rPr>
              <a:t>Constructive</a:t>
            </a:r>
          </a:p>
        </p:txBody>
      </p:sp>
      <p:sp>
        <p:nvSpPr>
          <p:cNvPr id="21" name="TextBox 20">
            <a:extLst>
              <a:ext uri="{FF2B5EF4-FFF2-40B4-BE49-F238E27FC236}">
                <a16:creationId xmlns:a16="http://schemas.microsoft.com/office/drawing/2014/main" id="{1C79883F-6F3C-C4FD-A95E-CA11F0063526}"/>
              </a:ext>
            </a:extLst>
          </p:cNvPr>
          <p:cNvSpPr txBox="1"/>
          <p:nvPr/>
        </p:nvSpPr>
        <p:spPr>
          <a:xfrm>
            <a:off x="7340936" y="4139945"/>
            <a:ext cx="2163818" cy="461665"/>
          </a:xfrm>
          <a:prstGeom prst="rect">
            <a:avLst/>
          </a:prstGeom>
          <a:noFill/>
        </p:spPr>
        <p:txBody>
          <a:bodyPr wrap="square" rtlCol="0">
            <a:spAutoFit/>
          </a:bodyPr>
          <a:lstStyle/>
          <a:p>
            <a:pPr algn="ctr"/>
            <a:r>
              <a:rPr lang="en-CA" sz="2200">
                <a:latin typeface="Arial" panose="020B0604020202020204" pitchFamily="34" charset="0"/>
                <a:cs typeface="Arial" panose="020B0604020202020204" pitchFamily="34" charset="0"/>
              </a:rPr>
              <a:t>Collaborative</a:t>
            </a:r>
            <a:r>
              <a:rPr lang="en-CA" sz="2400"/>
              <a:t> </a:t>
            </a:r>
          </a:p>
        </p:txBody>
      </p:sp>
      <p:sp>
        <p:nvSpPr>
          <p:cNvPr id="22" name="TextBox 21">
            <a:extLst>
              <a:ext uri="{FF2B5EF4-FFF2-40B4-BE49-F238E27FC236}">
                <a16:creationId xmlns:a16="http://schemas.microsoft.com/office/drawing/2014/main" id="{1A84EA83-5F78-43D8-E27E-6327B12D794F}"/>
              </a:ext>
            </a:extLst>
          </p:cNvPr>
          <p:cNvSpPr txBox="1"/>
          <p:nvPr/>
        </p:nvSpPr>
        <p:spPr>
          <a:xfrm>
            <a:off x="9888968" y="4170723"/>
            <a:ext cx="1600690" cy="430887"/>
          </a:xfrm>
          <a:prstGeom prst="rect">
            <a:avLst/>
          </a:prstGeom>
          <a:noFill/>
        </p:spPr>
        <p:txBody>
          <a:bodyPr wrap="square" rtlCol="0">
            <a:spAutoFit/>
          </a:bodyPr>
          <a:lstStyle/>
          <a:p>
            <a:pPr algn="ctr"/>
            <a:r>
              <a:rPr lang="en-CA" sz="2200">
                <a:latin typeface="Arial" panose="020B0604020202020204" pitchFamily="34" charset="0"/>
                <a:cs typeface="Arial" panose="020B0604020202020204" pitchFamily="34" charset="0"/>
              </a:rPr>
              <a:t>Direct</a:t>
            </a:r>
          </a:p>
        </p:txBody>
      </p:sp>
    </p:spTree>
    <p:extLst>
      <p:ext uri="{BB962C8B-B14F-4D97-AF65-F5344CB8AC3E}">
        <p14:creationId xmlns:p14="http://schemas.microsoft.com/office/powerpoint/2010/main" val="706234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p:cNvSpPr>
            <a:spLocks noGrp="1"/>
          </p:cNvSpPr>
          <p:nvPr>
            <p:ph type="title"/>
          </p:nvPr>
        </p:nvSpPr>
        <p:spPr>
          <a:xfrm>
            <a:off x="535864" y="748520"/>
            <a:ext cx="7886700" cy="1325563"/>
          </a:xfrm>
        </p:spPr>
        <p:txBody>
          <a:bodyPr>
            <a:normAutofit/>
          </a:bodyPr>
          <a:lstStyle/>
          <a:p>
            <a:r>
              <a:rPr lang="en-CA" sz="4000">
                <a:latin typeface="Arial" panose="020B0604020202020204" pitchFamily="34" charset="0"/>
                <a:cs typeface="Arial" panose="020B0604020202020204" pitchFamily="34" charset="0"/>
              </a:rPr>
              <a:t>CCMS in Action</a:t>
            </a:r>
          </a:p>
        </p:txBody>
      </p:sp>
      <p:grpSp>
        <p:nvGrpSpPr>
          <p:cNvPr id="34" name="Group 33">
            <a:extLst>
              <a:ext uri="{FF2B5EF4-FFF2-40B4-BE49-F238E27FC236}">
                <a16:creationId xmlns:a16="http://schemas.microsoft.com/office/drawing/2014/main" id="{2F853915-2429-8CF1-9786-243A16E56EB3}"/>
              </a:ext>
            </a:extLst>
          </p:cNvPr>
          <p:cNvGrpSpPr/>
          <p:nvPr/>
        </p:nvGrpSpPr>
        <p:grpSpPr>
          <a:xfrm>
            <a:off x="2459105" y="1186493"/>
            <a:ext cx="8556555" cy="4799972"/>
            <a:chOff x="2459106" y="1186493"/>
            <a:chExt cx="5168762" cy="2987217"/>
          </a:xfrm>
        </p:grpSpPr>
        <p:sp>
          <p:nvSpPr>
            <p:cNvPr id="7" name="Flowchart: Process 6">
              <a:extLst>
                <a:ext uri="{FF2B5EF4-FFF2-40B4-BE49-F238E27FC236}">
                  <a16:creationId xmlns:a16="http://schemas.microsoft.com/office/drawing/2014/main" id="{6F80E1E6-AF8C-299C-1B9F-DCE9A98C9EE7}"/>
                </a:ext>
              </a:extLst>
            </p:cNvPr>
            <p:cNvSpPr/>
            <p:nvPr/>
          </p:nvSpPr>
          <p:spPr>
            <a:xfrm>
              <a:off x="4700587" y="1186493"/>
              <a:ext cx="685800" cy="459486"/>
            </a:xfrm>
            <a:prstGeom prst="flowChartProcess">
              <a:avLst/>
            </a:prstGeom>
            <a:solidFill>
              <a:srgbClr val="73B8C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Do Nothing</a:t>
              </a:r>
              <a:endParaRPr lang="en-CA" sz="1400">
                <a:ea typeface="Calibri"/>
                <a:cs typeface="Calibri"/>
              </a:endParaRPr>
            </a:p>
          </p:txBody>
        </p:sp>
        <p:sp>
          <p:nvSpPr>
            <p:cNvPr id="9" name="Flowchart: Process 8">
              <a:extLst>
                <a:ext uri="{FF2B5EF4-FFF2-40B4-BE49-F238E27FC236}">
                  <a16:creationId xmlns:a16="http://schemas.microsoft.com/office/drawing/2014/main" id="{D6501BC9-ABD5-7D81-6B4B-1CDFBD522C09}"/>
                </a:ext>
              </a:extLst>
            </p:cNvPr>
            <p:cNvSpPr/>
            <p:nvPr/>
          </p:nvSpPr>
          <p:spPr>
            <a:xfrm>
              <a:off x="2655674" y="1844340"/>
              <a:ext cx="685800" cy="459486"/>
            </a:xfrm>
            <a:prstGeom prst="flowChartProcess">
              <a:avLst/>
            </a:prstGeom>
            <a:solidFill>
              <a:srgbClr val="122B2C"/>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Client</a:t>
              </a:r>
            </a:p>
          </p:txBody>
        </p:sp>
        <p:sp>
          <p:nvSpPr>
            <p:cNvPr id="10" name="Flowchart: Process 9">
              <a:extLst>
                <a:ext uri="{FF2B5EF4-FFF2-40B4-BE49-F238E27FC236}">
                  <a16:creationId xmlns:a16="http://schemas.microsoft.com/office/drawing/2014/main" id="{F7F714F4-88A8-00A1-3201-FAEB81995B15}"/>
                </a:ext>
              </a:extLst>
            </p:cNvPr>
            <p:cNvSpPr/>
            <p:nvPr/>
          </p:nvSpPr>
          <p:spPr>
            <a:xfrm>
              <a:off x="3790990" y="1844340"/>
              <a:ext cx="685800" cy="459486"/>
            </a:xfrm>
            <a:prstGeom prst="flowChartProcess">
              <a:avLst/>
            </a:prstGeom>
            <a:solidFill>
              <a:srgbClr val="1F7B7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Meeting with CCMS</a:t>
              </a:r>
              <a:endParaRPr lang="en-CA" sz="1400">
                <a:ea typeface="Calibri"/>
                <a:cs typeface="Calibri"/>
              </a:endParaRPr>
            </a:p>
          </p:txBody>
        </p:sp>
        <p:sp>
          <p:nvSpPr>
            <p:cNvPr id="11" name="Flowchart: Process 10">
              <a:extLst>
                <a:ext uri="{FF2B5EF4-FFF2-40B4-BE49-F238E27FC236}">
                  <a16:creationId xmlns:a16="http://schemas.microsoft.com/office/drawing/2014/main" id="{BC75EAAF-F46B-97A7-6847-859BC4AEA27C}"/>
                </a:ext>
              </a:extLst>
            </p:cNvPr>
            <p:cNvSpPr/>
            <p:nvPr/>
          </p:nvSpPr>
          <p:spPr>
            <a:xfrm>
              <a:off x="5610186" y="1844340"/>
              <a:ext cx="685800" cy="459486"/>
            </a:xfrm>
            <a:prstGeom prst="flowChartProcess">
              <a:avLst/>
            </a:prstGeom>
            <a:solidFill>
              <a:srgbClr val="73B8C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Interest Based</a:t>
              </a:r>
              <a:endParaRPr lang="en-CA" sz="1400">
                <a:ea typeface="Calibri"/>
                <a:cs typeface="Calibri"/>
              </a:endParaRPr>
            </a:p>
          </p:txBody>
        </p:sp>
        <p:sp>
          <p:nvSpPr>
            <p:cNvPr id="12" name="Flowchart: Process 11">
              <a:extLst>
                <a:ext uri="{FF2B5EF4-FFF2-40B4-BE49-F238E27FC236}">
                  <a16:creationId xmlns:a16="http://schemas.microsoft.com/office/drawing/2014/main" id="{706D84B1-D768-B4B9-31CB-F4A0F50A525B}"/>
                </a:ext>
              </a:extLst>
            </p:cNvPr>
            <p:cNvSpPr/>
            <p:nvPr/>
          </p:nvSpPr>
          <p:spPr>
            <a:xfrm>
              <a:off x="6743581" y="1846355"/>
              <a:ext cx="685800" cy="459486"/>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solidFill>
                    <a:schemeClr val="tx1"/>
                  </a:solidFill>
                </a:rPr>
                <a:t>ADR</a:t>
              </a:r>
            </a:p>
          </p:txBody>
        </p:sp>
        <p:sp>
          <p:nvSpPr>
            <p:cNvPr id="13" name="Flowchart: Process 12">
              <a:extLst>
                <a:ext uri="{FF2B5EF4-FFF2-40B4-BE49-F238E27FC236}">
                  <a16:creationId xmlns:a16="http://schemas.microsoft.com/office/drawing/2014/main" id="{7026995B-2999-2B96-452F-C4A96C16C3C6}"/>
                </a:ext>
              </a:extLst>
            </p:cNvPr>
            <p:cNvSpPr/>
            <p:nvPr/>
          </p:nvSpPr>
          <p:spPr>
            <a:xfrm>
              <a:off x="2655674" y="2549326"/>
              <a:ext cx="685800" cy="459486"/>
            </a:xfrm>
            <a:prstGeom prst="flowChartProcess">
              <a:avLst/>
            </a:prstGeom>
            <a:solidFill>
              <a:srgbClr val="1F7B7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Self Help</a:t>
              </a:r>
              <a:endParaRPr lang="en-CA" sz="1400">
                <a:ea typeface="Calibri"/>
                <a:cs typeface="Calibri"/>
              </a:endParaRPr>
            </a:p>
          </p:txBody>
        </p:sp>
        <p:sp>
          <p:nvSpPr>
            <p:cNvPr id="14" name="Flowchart: Process 13">
              <a:extLst>
                <a:ext uri="{FF2B5EF4-FFF2-40B4-BE49-F238E27FC236}">
                  <a16:creationId xmlns:a16="http://schemas.microsoft.com/office/drawing/2014/main" id="{0952C3C1-793B-0941-38E4-0E08777700AD}"/>
                </a:ext>
              </a:extLst>
            </p:cNvPr>
            <p:cNvSpPr/>
            <p:nvPr/>
          </p:nvSpPr>
          <p:spPr>
            <a:xfrm>
              <a:off x="4700586" y="2511500"/>
              <a:ext cx="685800" cy="459486"/>
            </a:xfrm>
            <a:prstGeom prst="flowChartProcess">
              <a:avLst/>
            </a:prstGeom>
            <a:solidFill>
              <a:srgbClr val="73B8C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t>Rights Based</a:t>
              </a:r>
              <a:endParaRPr lang="en-CA" sz="1400">
                <a:ea typeface="Calibri"/>
                <a:cs typeface="Calibri"/>
              </a:endParaRPr>
            </a:p>
          </p:txBody>
        </p:sp>
        <p:sp>
          <p:nvSpPr>
            <p:cNvPr id="15" name="Flowchart: Process 14">
              <a:extLst>
                <a:ext uri="{FF2B5EF4-FFF2-40B4-BE49-F238E27FC236}">
                  <a16:creationId xmlns:a16="http://schemas.microsoft.com/office/drawing/2014/main" id="{99DBA947-55B5-3E0B-C112-6BA946F7C749}"/>
                </a:ext>
              </a:extLst>
            </p:cNvPr>
            <p:cNvSpPr/>
            <p:nvPr/>
          </p:nvSpPr>
          <p:spPr>
            <a:xfrm>
              <a:off x="3636341" y="3243470"/>
              <a:ext cx="729023" cy="459486"/>
            </a:xfrm>
            <a:prstGeom prst="flowChartProcess">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solidFill>
                    <a:schemeClr val="tx1"/>
                  </a:solidFill>
                </a:rPr>
                <a:t>Grievance</a:t>
              </a:r>
              <a:endParaRPr lang="en-CA" sz="1400">
                <a:solidFill>
                  <a:schemeClr val="tx1"/>
                </a:solidFill>
                <a:ea typeface="Calibri"/>
                <a:cs typeface="Calibri"/>
              </a:endParaRPr>
            </a:p>
          </p:txBody>
        </p:sp>
        <p:sp>
          <p:nvSpPr>
            <p:cNvPr id="16" name="Flowchart: Process 15">
              <a:extLst>
                <a:ext uri="{FF2B5EF4-FFF2-40B4-BE49-F238E27FC236}">
                  <a16:creationId xmlns:a16="http://schemas.microsoft.com/office/drawing/2014/main" id="{DC2F42A1-E001-AB55-A980-14FF7CABAD88}"/>
                </a:ext>
              </a:extLst>
            </p:cNvPr>
            <p:cNvSpPr/>
            <p:nvPr/>
          </p:nvSpPr>
          <p:spPr>
            <a:xfrm>
              <a:off x="4657364" y="3245004"/>
              <a:ext cx="789535" cy="459486"/>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solidFill>
                    <a:schemeClr val="tx1"/>
                  </a:solidFill>
                </a:rPr>
                <a:t>Harassment Complaint</a:t>
              </a:r>
              <a:endParaRPr lang="en-CA" sz="1400">
                <a:solidFill>
                  <a:schemeClr val="tx1"/>
                </a:solidFill>
                <a:ea typeface="Calibri"/>
                <a:cs typeface="Calibri"/>
              </a:endParaRPr>
            </a:p>
          </p:txBody>
        </p:sp>
        <p:sp>
          <p:nvSpPr>
            <p:cNvPr id="17" name="Flowchart: Process 16">
              <a:extLst>
                <a:ext uri="{FF2B5EF4-FFF2-40B4-BE49-F238E27FC236}">
                  <a16:creationId xmlns:a16="http://schemas.microsoft.com/office/drawing/2014/main" id="{BFEEDAD7-A902-A8ED-355F-0B92F6712DB3}"/>
                </a:ext>
              </a:extLst>
            </p:cNvPr>
            <p:cNvSpPr/>
            <p:nvPr/>
          </p:nvSpPr>
          <p:spPr>
            <a:xfrm>
              <a:off x="5721609" y="3251028"/>
              <a:ext cx="685800" cy="459486"/>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a:solidFill>
                    <a:schemeClr val="tx1"/>
                  </a:solidFill>
                </a:rPr>
                <a:t>Other</a:t>
              </a:r>
              <a:endParaRPr lang="en-CA" sz="1400">
                <a:solidFill>
                  <a:schemeClr val="tx1"/>
                </a:solidFill>
                <a:ea typeface="Calibri"/>
                <a:cs typeface="Calibri"/>
              </a:endParaRPr>
            </a:p>
          </p:txBody>
        </p:sp>
        <p:graphicFrame>
          <p:nvGraphicFramePr>
            <p:cNvPr id="18" name="Diagram 17">
              <a:extLst>
                <a:ext uri="{FF2B5EF4-FFF2-40B4-BE49-F238E27FC236}">
                  <a16:creationId xmlns:a16="http://schemas.microsoft.com/office/drawing/2014/main" id="{1D44F7B8-9DE5-8588-0C7F-0371D0F99EC2}"/>
                </a:ext>
              </a:extLst>
            </p:cNvPr>
            <p:cNvGraphicFramePr/>
            <p:nvPr>
              <p:extLst>
                <p:ext uri="{D42A27DB-BD31-4B8C-83A1-F6EECF244321}">
                  <p14:modId xmlns:p14="http://schemas.microsoft.com/office/powerpoint/2010/main" val="2212795533"/>
                </p:ext>
              </p:extLst>
            </p:nvPr>
          </p:nvGraphicFramePr>
          <p:xfrm>
            <a:off x="2459106" y="3900533"/>
            <a:ext cx="5168762" cy="2731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9" name="Straight Arrow Connector 18">
              <a:extLst>
                <a:ext uri="{FF2B5EF4-FFF2-40B4-BE49-F238E27FC236}">
                  <a16:creationId xmlns:a16="http://schemas.microsoft.com/office/drawing/2014/main" id="{D33C2790-A3E6-CFAF-CF76-8403017861A8}"/>
                </a:ext>
              </a:extLst>
            </p:cNvPr>
            <p:cNvCxnSpPr>
              <a:cxnSpLocks/>
            </p:cNvCxnSpPr>
            <p:nvPr/>
          </p:nvCxnSpPr>
          <p:spPr>
            <a:xfrm flipH="1">
              <a:off x="3394782" y="2388648"/>
              <a:ext cx="720859" cy="4089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494C98B-3A52-DA8E-A1E8-08FF8B82B399}"/>
                </a:ext>
              </a:extLst>
            </p:cNvPr>
            <p:cNvCxnSpPr>
              <a:cxnSpLocks/>
            </p:cNvCxnSpPr>
            <p:nvPr/>
          </p:nvCxnSpPr>
          <p:spPr>
            <a:xfrm flipV="1">
              <a:off x="6064510" y="2322885"/>
              <a:ext cx="721345" cy="8726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B71534D-5E6D-CE8C-2904-1D7553C7D0B2}"/>
                </a:ext>
              </a:extLst>
            </p:cNvPr>
            <p:cNvCxnSpPr>
              <a:cxnSpLocks/>
            </p:cNvCxnSpPr>
            <p:nvPr/>
          </p:nvCxnSpPr>
          <p:spPr>
            <a:xfrm flipV="1">
              <a:off x="5446899" y="2322885"/>
              <a:ext cx="1239051" cy="4183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725ED50-2E95-1CE0-71C3-A4106FF12D68}"/>
                </a:ext>
              </a:extLst>
            </p:cNvPr>
            <p:cNvCxnSpPr>
              <a:cxnSpLocks/>
            </p:cNvCxnSpPr>
            <p:nvPr/>
          </p:nvCxnSpPr>
          <p:spPr>
            <a:xfrm>
              <a:off x="2998574" y="2339105"/>
              <a:ext cx="0" cy="1929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Diamond 22">
              <a:extLst>
                <a:ext uri="{FF2B5EF4-FFF2-40B4-BE49-F238E27FC236}">
                  <a16:creationId xmlns:a16="http://schemas.microsoft.com/office/drawing/2014/main" id="{FF0DB88E-7F2B-9BD9-E17E-E6304067F53D}"/>
                </a:ext>
              </a:extLst>
            </p:cNvPr>
            <p:cNvSpPr/>
            <p:nvPr/>
          </p:nvSpPr>
          <p:spPr>
            <a:xfrm>
              <a:off x="4896284" y="1950750"/>
              <a:ext cx="279992" cy="207323"/>
            </a:xfrm>
            <a:prstGeom prst="diamond">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350"/>
            </a:p>
          </p:txBody>
        </p:sp>
        <p:cxnSp>
          <p:nvCxnSpPr>
            <p:cNvPr id="24" name="Straight Arrow Connector 23">
              <a:extLst>
                <a:ext uri="{FF2B5EF4-FFF2-40B4-BE49-F238E27FC236}">
                  <a16:creationId xmlns:a16="http://schemas.microsoft.com/office/drawing/2014/main" id="{A7AA2DDB-BE1C-6756-6437-C2D0511EDA49}"/>
                </a:ext>
              </a:extLst>
            </p:cNvPr>
            <p:cNvCxnSpPr>
              <a:cxnSpLocks/>
            </p:cNvCxnSpPr>
            <p:nvPr/>
          </p:nvCxnSpPr>
          <p:spPr>
            <a:xfrm>
              <a:off x="5042528" y="2206549"/>
              <a:ext cx="0" cy="2564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A8E44A20-8585-D48B-E4E6-3BFE713D7DE1}"/>
                </a:ext>
              </a:extLst>
            </p:cNvPr>
            <p:cNvCxnSpPr>
              <a:cxnSpLocks/>
            </p:cNvCxnSpPr>
            <p:nvPr/>
          </p:nvCxnSpPr>
          <p:spPr>
            <a:xfrm>
              <a:off x="5038206" y="3013373"/>
              <a:ext cx="0" cy="1899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F6873DB6-3CA0-6CC2-EF89-F6EE8B601180}"/>
                </a:ext>
              </a:extLst>
            </p:cNvPr>
            <p:cNvCxnSpPr>
              <a:cxnSpLocks/>
            </p:cNvCxnSpPr>
            <p:nvPr/>
          </p:nvCxnSpPr>
          <p:spPr>
            <a:xfrm flipH="1">
              <a:off x="4069536" y="2970986"/>
              <a:ext cx="587829" cy="2245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2CF8153-B5DB-A2E2-4069-E69B5092778A}"/>
                </a:ext>
              </a:extLst>
            </p:cNvPr>
            <p:cNvCxnSpPr>
              <a:cxnSpLocks/>
            </p:cNvCxnSpPr>
            <p:nvPr/>
          </p:nvCxnSpPr>
          <p:spPr>
            <a:xfrm>
              <a:off x="5446899" y="2970986"/>
              <a:ext cx="506187" cy="241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102BE6E-B600-0054-68DE-9C630EA1EC3F}"/>
                </a:ext>
              </a:extLst>
            </p:cNvPr>
            <p:cNvCxnSpPr>
              <a:cxnSpLocks/>
            </p:cNvCxnSpPr>
            <p:nvPr/>
          </p:nvCxnSpPr>
          <p:spPr>
            <a:xfrm>
              <a:off x="3376772" y="2054411"/>
              <a:ext cx="3784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EF269C5-68EB-31AE-3347-2CEA3FA6EDFE}"/>
                </a:ext>
              </a:extLst>
            </p:cNvPr>
            <p:cNvCxnSpPr>
              <a:cxnSpLocks/>
            </p:cNvCxnSpPr>
            <p:nvPr/>
          </p:nvCxnSpPr>
          <p:spPr>
            <a:xfrm>
              <a:off x="4490957" y="2054411"/>
              <a:ext cx="3784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54848627-9A05-FC34-ADC8-3E8135E5584A}"/>
                </a:ext>
              </a:extLst>
            </p:cNvPr>
            <p:cNvCxnSpPr>
              <a:cxnSpLocks/>
            </p:cNvCxnSpPr>
            <p:nvPr/>
          </p:nvCxnSpPr>
          <p:spPr>
            <a:xfrm>
              <a:off x="5197168" y="2058888"/>
              <a:ext cx="3784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8216204-302E-CCAA-6C3E-CA5A0A50F4A3}"/>
                </a:ext>
              </a:extLst>
            </p:cNvPr>
            <p:cNvCxnSpPr>
              <a:cxnSpLocks/>
            </p:cNvCxnSpPr>
            <p:nvPr/>
          </p:nvCxnSpPr>
          <p:spPr>
            <a:xfrm>
              <a:off x="6307511" y="2064735"/>
              <a:ext cx="3784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5EE75EE-95EC-E6D8-F86F-A5FF5C5D5959}"/>
                </a:ext>
              </a:extLst>
            </p:cNvPr>
            <p:cNvCxnSpPr>
              <a:cxnSpLocks/>
            </p:cNvCxnSpPr>
            <p:nvPr/>
          </p:nvCxnSpPr>
          <p:spPr>
            <a:xfrm flipH="1" flipV="1">
              <a:off x="5032437" y="1681741"/>
              <a:ext cx="5769" cy="2107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66971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EAB35-8D6B-DB77-78E5-4EBFA41EA9FC}"/>
              </a:ext>
            </a:extLst>
          </p:cNvPr>
          <p:cNvSpPr>
            <a:spLocks noGrp="1"/>
          </p:cNvSpPr>
          <p:nvPr>
            <p:ph type="title"/>
          </p:nvPr>
        </p:nvSpPr>
        <p:spPr>
          <a:xfrm>
            <a:off x="702527" y="2776654"/>
            <a:ext cx="10794380" cy="1315127"/>
          </a:xfrm>
        </p:spPr>
        <p:txBody>
          <a:bodyPr>
            <a:normAutofit/>
          </a:bodyPr>
          <a:lstStyle/>
          <a:p>
            <a:pPr algn="ctr"/>
            <a:r>
              <a:rPr lang="en-CA" sz="4000">
                <a:latin typeface="Arial" panose="020B0604020202020204" pitchFamily="34" charset="0"/>
                <a:cs typeface="Arial" panose="020B0604020202020204" pitchFamily="34" charset="0"/>
              </a:rPr>
              <a:t>How to Connect with our Team</a:t>
            </a:r>
          </a:p>
        </p:txBody>
      </p:sp>
    </p:spTree>
    <p:extLst>
      <p:ext uri="{BB962C8B-B14F-4D97-AF65-F5344CB8AC3E}">
        <p14:creationId xmlns:p14="http://schemas.microsoft.com/office/powerpoint/2010/main" val="77499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9F86-5EA5-F605-1863-B8804AD2D8AC}"/>
              </a:ext>
            </a:extLst>
          </p:cNvPr>
          <p:cNvSpPr>
            <a:spLocks noGrp="1"/>
          </p:cNvSpPr>
          <p:nvPr>
            <p:ph type="title"/>
          </p:nvPr>
        </p:nvSpPr>
        <p:spPr>
          <a:xfrm>
            <a:off x="702527" y="1288726"/>
            <a:ext cx="10158761" cy="659166"/>
          </a:xfrm>
        </p:spPr>
        <p:txBody>
          <a:bodyPr>
            <a:normAutofit/>
          </a:bodyPr>
          <a:lstStyle/>
          <a:p>
            <a:r>
              <a:rPr lang="en-CA" sz="4000">
                <a:latin typeface="Arial" panose="020B0604020202020204" pitchFamily="34" charset="0"/>
                <a:cs typeface="Arial" panose="020B0604020202020204" pitchFamily="34" charset="0"/>
              </a:rPr>
              <a:t>Overview</a:t>
            </a:r>
          </a:p>
        </p:txBody>
      </p:sp>
      <p:sp>
        <p:nvSpPr>
          <p:cNvPr id="3" name="Content Placeholder 2">
            <a:extLst>
              <a:ext uri="{FF2B5EF4-FFF2-40B4-BE49-F238E27FC236}">
                <a16:creationId xmlns:a16="http://schemas.microsoft.com/office/drawing/2014/main" id="{0A3B6E8C-7521-C8A3-3212-EFD4B47128E4}"/>
              </a:ext>
            </a:extLst>
          </p:cNvPr>
          <p:cNvSpPr>
            <a:spLocks noGrp="1"/>
          </p:cNvSpPr>
          <p:nvPr>
            <p:ph idx="1"/>
          </p:nvPr>
        </p:nvSpPr>
        <p:spPr>
          <a:xfrm>
            <a:off x="702527" y="2460567"/>
            <a:ext cx="10794380" cy="2324497"/>
          </a:xfrm>
        </p:spPr>
        <p:txBody>
          <a:bodyPr vert="horz" lIns="91440" tIns="45720" rIns="91440" bIns="45720" rtlCol="0" anchor="t">
            <a:normAutofit/>
          </a:bodyPr>
          <a:lstStyle/>
          <a:p>
            <a:pPr marL="514350" indent="-514350">
              <a:lnSpc>
                <a:spcPct val="150000"/>
              </a:lnSpc>
              <a:buAutoNum type="arabicPeriod"/>
            </a:pPr>
            <a:r>
              <a:rPr lang="en-CA">
                <a:latin typeface="Arial"/>
                <a:cs typeface="Arial"/>
              </a:rPr>
              <a:t>Who we are.</a:t>
            </a:r>
            <a:endParaRPr lang="en-US" sz="3600">
              <a:cs typeface="Arial"/>
            </a:endParaRPr>
          </a:p>
          <a:p>
            <a:pPr marL="514350" indent="-514350">
              <a:lnSpc>
                <a:spcPct val="150000"/>
              </a:lnSpc>
              <a:buAutoNum type="arabicPeriod"/>
            </a:pPr>
            <a:r>
              <a:rPr lang="en-CA">
                <a:latin typeface="Arial"/>
                <a:cs typeface="Arial"/>
              </a:rPr>
              <a:t>How we can help.</a:t>
            </a:r>
            <a:endParaRPr lang="en-US" sz="3600"/>
          </a:p>
          <a:p>
            <a:pPr marL="514350" indent="-514350">
              <a:lnSpc>
                <a:spcPct val="150000"/>
              </a:lnSpc>
              <a:buAutoNum type="arabicPeriod"/>
            </a:pPr>
            <a:r>
              <a:rPr lang="en-CA">
                <a:latin typeface="Arial"/>
                <a:cs typeface="Arial"/>
              </a:rPr>
              <a:t>How to connect with our team.</a:t>
            </a:r>
          </a:p>
          <a:p>
            <a:pPr marL="457200" lvl="1" indent="0">
              <a:buNone/>
            </a:pPr>
            <a:endParaRPr lang="en-CA" sz="3200"/>
          </a:p>
          <a:p>
            <a:pPr lvl="1"/>
            <a:endParaRPr lang="en-CA" sz="3200"/>
          </a:p>
          <a:p>
            <a:pPr marL="457200" lvl="1" indent="0">
              <a:buNone/>
            </a:pPr>
            <a:endParaRPr lang="en-CA" sz="3200"/>
          </a:p>
          <a:p>
            <a:pPr lvl="1"/>
            <a:endParaRPr lang="en-CA" sz="3200"/>
          </a:p>
        </p:txBody>
      </p:sp>
    </p:spTree>
    <p:extLst>
      <p:ext uri="{BB962C8B-B14F-4D97-AF65-F5344CB8AC3E}">
        <p14:creationId xmlns:p14="http://schemas.microsoft.com/office/powerpoint/2010/main" val="961747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A0376D3-92EC-8E83-D0E7-564FBBEC710C}"/>
              </a:ext>
            </a:extLst>
          </p:cNvPr>
          <p:cNvGrpSpPr/>
          <p:nvPr/>
        </p:nvGrpSpPr>
        <p:grpSpPr>
          <a:xfrm>
            <a:off x="2957731" y="1229040"/>
            <a:ext cx="8431427" cy="5308263"/>
            <a:chOff x="2957731" y="1229040"/>
            <a:chExt cx="8431427" cy="5308263"/>
          </a:xfrm>
        </p:grpSpPr>
        <p:grpSp>
          <p:nvGrpSpPr>
            <p:cNvPr id="7" name="组合 12"/>
            <p:cNvGrpSpPr/>
            <p:nvPr/>
          </p:nvGrpSpPr>
          <p:grpSpPr>
            <a:xfrm>
              <a:off x="3237323" y="1344144"/>
              <a:ext cx="7291326" cy="5188360"/>
              <a:chOff x="1894289" y="1477275"/>
              <a:chExt cx="5492735" cy="4351339"/>
            </a:xfrm>
            <a:solidFill>
              <a:srgbClr val="CDCDFF"/>
            </a:solidFill>
          </p:grpSpPr>
          <p:sp>
            <p:nvSpPr>
              <p:cNvPr id="8" name="Freeform 7"/>
              <p:cNvSpPr>
                <a:spLocks/>
              </p:cNvSpPr>
              <p:nvPr/>
            </p:nvSpPr>
            <p:spPr bwMode="auto">
              <a:xfrm>
                <a:off x="2072085" y="2174187"/>
                <a:ext cx="795336" cy="1204913"/>
              </a:xfrm>
              <a:custGeom>
                <a:avLst/>
                <a:gdLst>
                  <a:gd name="T0" fmla="*/ 2210 w 2215"/>
                  <a:gd name="T1" fmla="*/ 113 h 3354"/>
                  <a:gd name="T2" fmla="*/ 2103 w 2215"/>
                  <a:gd name="T3" fmla="*/ 0 h 3354"/>
                  <a:gd name="T4" fmla="*/ 1523 w 2215"/>
                  <a:gd name="T5" fmla="*/ 528 h 3354"/>
                  <a:gd name="T6" fmla="*/ 1310 w 2215"/>
                  <a:gd name="T7" fmla="*/ 713 h 3354"/>
                  <a:gd name="T8" fmla="*/ 0 w 2215"/>
                  <a:gd name="T9" fmla="*/ 2084 h 3354"/>
                  <a:gd name="T10" fmla="*/ 170 w 2215"/>
                  <a:gd name="T11" fmla="*/ 2189 h 3354"/>
                  <a:gd name="T12" fmla="*/ 169 w 2215"/>
                  <a:gd name="T13" fmla="*/ 2309 h 3354"/>
                  <a:gd name="T14" fmla="*/ 403 w 2215"/>
                  <a:gd name="T15" fmla="*/ 2504 h 3354"/>
                  <a:gd name="T16" fmla="*/ 919 w 2215"/>
                  <a:gd name="T17" fmla="*/ 2867 h 3354"/>
                  <a:gd name="T18" fmla="*/ 1775 w 2215"/>
                  <a:gd name="T19" fmla="*/ 3354 h 3354"/>
                  <a:gd name="T20" fmla="*/ 1830 w 2215"/>
                  <a:gd name="T21" fmla="*/ 3129 h 3354"/>
                  <a:gd name="T22" fmla="*/ 1890 w 2215"/>
                  <a:gd name="T23" fmla="*/ 3039 h 3354"/>
                  <a:gd name="T24" fmla="*/ 1770 w 2215"/>
                  <a:gd name="T25" fmla="*/ 3044 h 3354"/>
                  <a:gd name="T26" fmla="*/ 1575 w 2215"/>
                  <a:gd name="T27" fmla="*/ 2949 h 3354"/>
                  <a:gd name="T28" fmla="*/ 1625 w 2215"/>
                  <a:gd name="T29" fmla="*/ 2754 h 3354"/>
                  <a:gd name="T30" fmla="*/ 1625 w 2215"/>
                  <a:gd name="T31" fmla="*/ 2559 h 3354"/>
                  <a:gd name="T32" fmla="*/ 1565 w 2215"/>
                  <a:gd name="T33" fmla="*/ 2394 h 3354"/>
                  <a:gd name="T34" fmla="*/ 1755 w 2215"/>
                  <a:gd name="T35" fmla="*/ 1959 h 3354"/>
                  <a:gd name="T36" fmla="*/ 1770 w 2215"/>
                  <a:gd name="T37" fmla="*/ 1784 h 3354"/>
                  <a:gd name="T38" fmla="*/ 1765 w 2215"/>
                  <a:gd name="T39" fmla="*/ 1613 h 3354"/>
                  <a:gd name="T40" fmla="*/ 1775 w 2215"/>
                  <a:gd name="T41" fmla="*/ 1483 h 3354"/>
                  <a:gd name="T42" fmla="*/ 1935 w 2215"/>
                  <a:gd name="T43" fmla="*/ 1388 h 3354"/>
                  <a:gd name="T44" fmla="*/ 1895 w 2215"/>
                  <a:gd name="T45" fmla="*/ 1208 h 3354"/>
                  <a:gd name="T46" fmla="*/ 2045 w 2215"/>
                  <a:gd name="T47" fmla="*/ 983 h 3354"/>
                  <a:gd name="T48" fmla="*/ 1865 w 2215"/>
                  <a:gd name="T49" fmla="*/ 868 h 3354"/>
                  <a:gd name="T50" fmla="*/ 1950 w 2215"/>
                  <a:gd name="T51" fmla="*/ 733 h 3354"/>
                  <a:gd name="T52" fmla="*/ 2010 w 2215"/>
                  <a:gd name="T53" fmla="*/ 623 h 3354"/>
                  <a:gd name="T54" fmla="*/ 2215 w 2215"/>
                  <a:gd name="T55" fmla="*/ 478 h 3354"/>
                  <a:gd name="T56" fmla="*/ 2195 w 2215"/>
                  <a:gd name="T57" fmla="*/ 263 h 3354"/>
                  <a:gd name="T58" fmla="*/ 2210 w 2215"/>
                  <a:gd name="T59" fmla="*/ 113 h 3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15" h="3354">
                    <a:moveTo>
                      <a:pt x="2210" y="113"/>
                    </a:moveTo>
                    <a:lnTo>
                      <a:pt x="2103" y="0"/>
                    </a:lnTo>
                    <a:lnTo>
                      <a:pt x="1523" y="528"/>
                    </a:lnTo>
                    <a:lnTo>
                      <a:pt x="1310" y="713"/>
                    </a:lnTo>
                    <a:lnTo>
                      <a:pt x="0" y="2084"/>
                    </a:lnTo>
                    <a:lnTo>
                      <a:pt x="170" y="2189"/>
                    </a:lnTo>
                    <a:lnTo>
                      <a:pt x="169" y="2309"/>
                    </a:lnTo>
                    <a:lnTo>
                      <a:pt x="403" y="2504"/>
                    </a:lnTo>
                    <a:lnTo>
                      <a:pt x="919" y="2867"/>
                    </a:lnTo>
                    <a:lnTo>
                      <a:pt x="1775" y="3354"/>
                    </a:lnTo>
                    <a:lnTo>
                      <a:pt x="1830" y="3129"/>
                    </a:lnTo>
                    <a:lnTo>
                      <a:pt x="1890" y="3039"/>
                    </a:lnTo>
                    <a:lnTo>
                      <a:pt x="1770" y="3044"/>
                    </a:lnTo>
                    <a:lnTo>
                      <a:pt x="1575" y="2949"/>
                    </a:lnTo>
                    <a:lnTo>
                      <a:pt x="1625" y="2754"/>
                    </a:lnTo>
                    <a:lnTo>
                      <a:pt x="1625" y="2559"/>
                    </a:lnTo>
                    <a:lnTo>
                      <a:pt x="1565" y="2394"/>
                    </a:lnTo>
                    <a:lnTo>
                      <a:pt x="1755" y="1959"/>
                    </a:lnTo>
                    <a:lnTo>
                      <a:pt x="1770" y="1784"/>
                    </a:lnTo>
                    <a:lnTo>
                      <a:pt x="1765" y="1613"/>
                    </a:lnTo>
                    <a:lnTo>
                      <a:pt x="1775" y="1483"/>
                    </a:lnTo>
                    <a:lnTo>
                      <a:pt x="1935" y="1388"/>
                    </a:lnTo>
                    <a:lnTo>
                      <a:pt x="1895" y="1208"/>
                    </a:lnTo>
                    <a:lnTo>
                      <a:pt x="2045" y="983"/>
                    </a:lnTo>
                    <a:lnTo>
                      <a:pt x="1865" y="868"/>
                    </a:lnTo>
                    <a:lnTo>
                      <a:pt x="1950" y="733"/>
                    </a:lnTo>
                    <a:lnTo>
                      <a:pt x="2010" y="623"/>
                    </a:lnTo>
                    <a:lnTo>
                      <a:pt x="2215" y="478"/>
                    </a:lnTo>
                    <a:lnTo>
                      <a:pt x="2195" y="263"/>
                    </a:lnTo>
                    <a:lnTo>
                      <a:pt x="2210" y="113"/>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9" name="Freeform 8"/>
              <p:cNvSpPr>
                <a:spLocks/>
              </p:cNvSpPr>
              <p:nvPr/>
            </p:nvSpPr>
            <p:spPr bwMode="auto">
              <a:xfrm>
                <a:off x="2586434" y="3468001"/>
                <a:ext cx="846135" cy="1390651"/>
              </a:xfrm>
              <a:custGeom>
                <a:avLst/>
                <a:gdLst>
                  <a:gd name="T0" fmla="*/ 0 w 2356"/>
                  <a:gd name="T1" fmla="*/ 1765 h 3870"/>
                  <a:gd name="T2" fmla="*/ 851 w 2356"/>
                  <a:gd name="T3" fmla="*/ 0 h 3870"/>
                  <a:gd name="T4" fmla="*/ 2356 w 2356"/>
                  <a:gd name="T5" fmla="*/ 460 h 3870"/>
                  <a:gd name="T6" fmla="*/ 1966 w 2356"/>
                  <a:gd name="T7" fmla="*/ 1500 h 3870"/>
                  <a:gd name="T8" fmla="*/ 1306 w 2356"/>
                  <a:gd name="T9" fmla="*/ 3870 h 3870"/>
                  <a:gd name="T10" fmla="*/ 570 w 2356"/>
                  <a:gd name="T11" fmla="*/ 3675 h 3870"/>
                  <a:gd name="T12" fmla="*/ 467 w 2356"/>
                  <a:gd name="T13" fmla="*/ 3505 h 3870"/>
                  <a:gd name="T14" fmla="*/ 506 w 2356"/>
                  <a:gd name="T15" fmla="*/ 3205 h 3870"/>
                  <a:gd name="T16" fmla="*/ 300 w 2356"/>
                  <a:gd name="T17" fmla="*/ 2620 h 3870"/>
                  <a:gd name="T18" fmla="*/ 130 w 2356"/>
                  <a:gd name="T19" fmla="*/ 2320 h 3870"/>
                  <a:gd name="T20" fmla="*/ 160 w 2356"/>
                  <a:gd name="T21" fmla="*/ 2140 h 3870"/>
                  <a:gd name="T22" fmla="*/ 10 w 2356"/>
                  <a:gd name="T23" fmla="*/ 1920 h 3870"/>
                  <a:gd name="T24" fmla="*/ 0 w 2356"/>
                  <a:gd name="T25" fmla="*/ 1765 h 3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56" h="3870">
                    <a:moveTo>
                      <a:pt x="0" y="1765"/>
                    </a:moveTo>
                    <a:lnTo>
                      <a:pt x="851" y="0"/>
                    </a:lnTo>
                    <a:lnTo>
                      <a:pt x="2356" y="460"/>
                    </a:lnTo>
                    <a:lnTo>
                      <a:pt x="1966" y="1500"/>
                    </a:lnTo>
                    <a:lnTo>
                      <a:pt x="1306" y="3870"/>
                    </a:lnTo>
                    <a:lnTo>
                      <a:pt x="570" y="3675"/>
                    </a:lnTo>
                    <a:lnTo>
                      <a:pt x="467" y="3505"/>
                    </a:lnTo>
                    <a:lnTo>
                      <a:pt x="506" y="3205"/>
                    </a:lnTo>
                    <a:lnTo>
                      <a:pt x="300" y="2620"/>
                    </a:lnTo>
                    <a:lnTo>
                      <a:pt x="130" y="2320"/>
                    </a:lnTo>
                    <a:lnTo>
                      <a:pt x="160" y="2140"/>
                    </a:lnTo>
                    <a:lnTo>
                      <a:pt x="10" y="1920"/>
                    </a:lnTo>
                    <a:lnTo>
                      <a:pt x="0" y="1765"/>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zh-CN" altLang="en-US" sz="1351" b="1" kern="0">
                  <a:solidFill>
                    <a:srgbClr val="000000"/>
                  </a:solidFill>
                </a:endParaRPr>
              </a:p>
            </p:txBody>
          </p:sp>
          <p:sp>
            <p:nvSpPr>
              <p:cNvPr id="10" name="Freeform 9"/>
              <p:cNvSpPr>
                <a:spLocks/>
              </p:cNvSpPr>
              <p:nvPr/>
            </p:nvSpPr>
            <p:spPr bwMode="auto">
              <a:xfrm>
                <a:off x="3054745" y="3633101"/>
                <a:ext cx="814387" cy="1365250"/>
              </a:xfrm>
              <a:custGeom>
                <a:avLst/>
                <a:gdLst>
                  <a:gd name="T0" fmla="*/ 2266 w 2266"/>
                  <a:gd name="T1" fmla="*/ 258 h 3801"/>
                  <a:gd name="T2" fmla="*/ 1050 w 2266"/>
                  <a:gd name="T3" fmla="*/ 0 h 3801"/>
                  <a:gd name="T4" fmla="*/ 654 w 2266"/>
                  <a:gd name="T5" fmla="*/ 1056 h 3801"/>
                  <a:gd name="T6" fmla="*/ 329 w 2266"/>
                  <a:gd name="T7" fmla="*/ 2236 h 3801"/>
                  <a:gd name="T8" fmla="*/ 0 w 2266"/>
                  <a:gd name="T9" fmla="*/ 3411 h 3801"/>
                  <a:gd name="T10" fmla="*/ 1830 w 2266"/>
                  <a:gd name="T11" fmla="*/ 3801 h 3801"/>
                  <a:gd name="T12" fmla="*/ 1855 w 2266"/>
                  <a:gd name="T13" fmla="*/ 3186 h 3801"/>
                  <a:gd name="T14" fmla="*/ 1995 w 2266"/>
                  <a:gd name="T15" fmla="*/ 2056 h 3801"/>
                  <a:gd name="T16" fmla="*/ 2070 w 2266"/>
                  <a:gd name="T17" fmla="*/ 1371 h 3801"/>
                  <a:gd name="T18" fmla="*/ 2266 w 2266"/>
                  <a:gd name="T19" fmla="*/ 258 h 38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6" h="3801">
                    <a:moveTo>
                      <a:pt x="2266" y="258"/>
                    </a:moveTo>
                    <a:lnTo>
                      <a:pt x="1050" y="0"/>
                    </a:lnTo>
                    <a:lnTo>
                      <a:pt x="654" y="1056"/>
                    </a:lnTo>
                    <a:lnTo>
                      <a:pt x="329" y="2236"/>
                    </a:lnTo>
                    <a:lnTo>
                      <a:pt x="0" y="3411"/>
                    </a:lnTo>
                    <a:lnTo>
                      <a:pt x="1830" y="3801"/>
                    </a:lnTo>
                    <a:lnTo>
                      <a:pt x="1855" y="3186"/>
                    </a:lnTo>
                    <a:lnTo>
                      <a:pt x="1995" y="2056"/>
                    </a:lnTo>
                    <a:lnTo>
                      <a:pt x="2070" y="1371"/>
                    </a:lnTo>
                    <a:lnTo>
                      <a:pt x="2266" y="258"/>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11" name="Freeform 10"/>
              <p:cNvSpPr>
                <a:spLocks/>
              </p:cNvSpPr>
              <p:nvPr/>
            </p:nvSpPr>
            <p:spPr bwMode="auto">
              <a:xfrm>
                <a:off x="3711968" y="3725176"/>
                <a:ext cx="947736" cy="1327150"/>
              </a:xfrm>
              <a:custGeom>
                <a:avLst/>
                <a:gdLst>
                  <a:gd name="T0" fmla="*/ 1675 w 2635"/>
                  <a:gd name="T1" fmla="*/ 110 h 3695"/>
                  <a:gd name="T2" fmla="*/ 435 w 2635"/>
                  <a:gd name="T3" fmla="*/ 0 h 3695"/>
                  <a:gd name="T4" fmla="*/ 239 w 2635"/>
                  <a:gd name="T5" fmla="*/ 1116 h 3695"/>
                  <a:gd name="T6" fmla="*/ 165 w 2635"/>
                  <a:gd name="T7" fmla="*/ 1792 h 3695"/>
                  <a:gd name="T8" fmla="*/ 27 w 2635"/>
                  <a:gd name="T9" fmla="*/ 2932 h 3695"/>
                  <a:gd name="T10" fmla="*/ 0 w 2635"/>
                  <a:gd name="T11" fmla="*/ 3545 h 3695"/>
                  <a:gd name="T12" fmla="*/ 1330 w 2635"/>
                  <a:gd name="T13" fmla="*/ 3695 h 3695"/>
                  <a:gd name="T14" fmla="*/ 1420 w 2635"/>
                  <a:gd name="T15" fmla="*/ 2477 h 3695"/>
                  <a:gd name="T16" fmla="*/ 2635 w 2635"/>
                  <a:gd name="T17" fmla="*/ 1154 h 3695"/>
                  <a:gd name="T18" fmla="*/ 2305 w 2635"/>
                  <a:gd name="T19" fmla="*/ 995 h 3695"/>
                  <a:gd name="T20" fmla="*/ 2130 w 2635"/>
                  <a:gd name="T21" fmla="*/ 1070 h 3695"/>
                  <a:gd name="T22" fmla="*/ 2010 w 2635"/>
                  <a:gd name="T23" fmla="*/ 1055 h 3695"/>
                  <a:gd name="T24" fmla="*/ 2040 w 2635"/>
                  <a:gd name="T25" fmla="*/ 945 h 3695"/>
                  <a:gd name="T26" fmla="*/ 1990 w 2635"/>
                  <a:gd name="T27" fmla="*/ 795 h 3695"/>
                  <a:gd name="T28" fmla="*/ 1990 w 2635"/>
                  <a:gd name="T29" fmla="*/ 735 h 3695"/>
                  <a:gd name="T30" fmla="*/ 1930 w 2635"/>
                  <a:gd name="T31" fmla="*/ 635 h 3695"/>
                  <a:gd name="T32" fmla="*/ 1930 w 2635"/>
                  <a:gd name="T33" fmla="*/ 515 h 3695"/>
                  <a:gd name="T34" fmla="*/ 1815 w 2635"/>
                  <a:gd name="T35" fmla="*/ 485 h 3695"/>
                  <a:gd name="T36" fmla="*/ 1755 w 2635"/>
                  <a:gd name="T37" fmla="*/ 515 h 3695"/>
                  <a:gd name="T38" fmla="*/ 1755 w 2635"/>
                  <a:gd name="T39" fmla="*/ 620 h 3695"/>
                  <a:gd name="T40" fmla="*/ 1710 w 2635"/>
                  <a:gd name="T41" fmla="*/ 630 h 3695"/>
                  <a:gd name="T42" fmla="*/ 1720 w 2635"/>
                  <a:gd name="T43" fmla="*/ 495 h 3695"/>
                  <a:gd name="T44" fmla="*/ 1645 w 2635"/>
                  <a:gd name="T45" fmla="*/ 395 h 3695"/>
                  <a:gd name="T46" fmla="*/ 1695 w 2635"/>
                  <a:gd name="T47" fmla="*/ 255 h 3695"/>
                  <a:gd name="T48" fmla="*/ 1675 w 2635"/>
                  <a:gd name="T49" fmla="*/ 110 h 3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35" h="3695">
                    <a:moveTo>
                      <a:pt x="1675" y="110"/>
                    </a:moveTo>
                    <a:lnTo>
                      <a:pt x="435" y="0"/>
                    </a:lnTo>
                    <a:lnTo>
                      <a:pt x="239" y="1116"/>
                    </a:lnTo>
                    <a:lnTo>
                      <a:pt x="165" y="1792"/>
                    </a:lnTo>
                    <a:lnTo>
                      <a:pt x="27" y="2932"/>
                    </a:lnTo>
                    <a:lnTo>
                      <a:pt x="0" y="3545"/>
                    </a:lnTo>
                    <a:lnTo>
                      <a:pt x="1330" y="3695"/>
                    </a:lnTo>
                    <a:lnTo>
                      <a:pt x="1420" y="2477"/>
                    </a:lnTo>
                    <a:lnTo>
                      <a:pt x="2635" y="1154"/>
                    </a:lnTo>
                    <a:lnTo>
                      <a:pt x="2305" y="995"/>
                    </a:lnTo>
                    <a:lnTo>
                      <a:pt x="2130" y="1070"/>
                    </a:lnTo>
                    <a:lnTo>
                      <a:pt x="2010" y="1055"/>
                    </a:lnTo>
                    <a:lnTo>
                      <a:pt x="2040" y="945"/>
                    </a:lnTo>
                    <a:lnTo>
                      <a:pt x="1990" y="795"/>
                    </a:lnTo>
                    <a:lnTo>
                      <a:pt x="1990" y="735"/>
                    </a:lnTo>
                    <a:lnTo>
                      <a:pt x="1930" y="635"/>
                    </a:lnTo>
                    <a:lnTo>
                      <a:pt x="1930" y="515"/>
                    </a:lnTo>
                    <a:lnTo>
                      <a:pt x="1815" y="485"/>
                    </a:lnTo>
                    <a:lnTo>
                      <a:pt x="1755" y="515"/>
                    </a:lnTo>
                    <a:lnTo>
                      <a:pt x="1755" y="620"/>
                    </a:lnTo>
                    <a:lnTo>
                      <a:pt x="1710" y="630"/>
                    </a:lnTo>
                    <a:lnTo>
                      <a:pt x="1720" y="495"/>
                    </a:lnTo>
                    <a:lnTo>
                      <a:pt x="1645" y="395"/>
                    </a:lnTo>
                    <a:lnTo>
                      <a:pt x="1695" y="255"/>
                    </a:lnTo>
                    <a:lnTo>
                      <a:pt x="1675" y="11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12" name="Freeform 11"/>
              <p:cNvSpPr>
                <a:spLocks/>
              </p:cNvSpPr>
              <p:nvPr/>
            </p:nvSpPr>
            <p:spPr bwMode="auto">
              <a:xfrm>
                <a:off x="4189805" y="4139513"/>
                <a:ext cx="1739897" cy="1689101"/>
              </a:xfrm>
              <a:custGeom>
                <a:avLst/>
                <a:gdLst>
                  <a:gd name="T0" fmla="*/ 545 w 4841"/>
                  <a:gd name="T1" fmla="*/ 2730 h 4701"/>
                  <a:gd name="T2" fmla="*/ 893 w 4841"/>
                  <a:gd name="T3" fmla="*/ 2879 h 4701"/>
                  <a:gd name="T4" fmla="*/ 1278 w 4841"/>
                  <a:gd name="T5" fmla="*/ 2870 h 4701"/>
                  <a:gd name="T6" fmla="*/ 1545 w 4841"/>
                  <a:gd name="T7" fmla="*/ 2706 h 4701"/>
                  <a:gd name="T8" fmla="*/ 1610 w 4841"/>
                  <a:gd name="T9" fmla="*/ 2586 h 4701"/>
                  <a:gd name="T10" fmla="*/ 1965 w 4841"/>
                  <a:gd name="T11" fmla="*/ 2631 h 4701"/>
                  <a:gd name="T12" fmla="*/ 2105 w 4841"/>
                  <a:gd name="T13" fmla="*/ 2886 h 4701"/>
                  <a:gd name="T14" fmla="*/ 2295 w 4841"/>
                  <a:gd name="T15" fmla="*/ 2976 h 4701"/>
                  <a:gd name="T16" fmla="*/ 2385 w 4841"/>
                  <a:gd name="T17" fmla="*/ 3151 h 4701"/>
                  <a:gd name="T18" fmla="*/ 2447 w 4841"/>
                  <a:gd name="T19" fmla="*/ 3362 h 4701"/>
                  <a:gd name="T20" fmla="*/ 2570 w 4841"/>
                  <a:gd name="T21" fmla="*/ 3509 h 4701"/>
                  <a:gd name="T22" fmla="*/ 3031 w 4841"/>
                  <a:gd name="T23" fmla="*/ 3391 h 4701"/>
                  <a:gd name="T24" fmla="*/ 3471 w 4841"/>
                  <a:gd name="T25" fmla="*/ 3526 h 4701"/>
                  <a:gd name="T26" fmla="*/ 3541 w 4841"/>
                  <a:gd name="T27" fmla="*/ 3811 h 4701"/>
                  <a:gd name="T28" fmla="*/ 3381 w 4841"/>
                  <a:gd name="T29" fmla="*/ 3816 h 4701"/>
                  <a:gd name="T30" fmla="*/ 3241 w 4841"/>
                  <a:gd name="T31" fmla="*/ 3921 h 4701"/>
                  <a:gd name="T32" fmla="*/ 3196 w 4841"/>
                  <a:gd name="T33" fmla="*/ 4296 h 4701"/>
                  <a:gd name="T34" fmla="*/ 2954 w 4841"/>
                  <a:gd name="T35" fmla="*/ 4584 h 4701"/>
                  <a:gd name="T36" fmla="*/ 3061 w 4841"/>
                  <a:gd name="T37" fmla="*/ 4701 h 4701"/>
                  <a:gd name="T38" fmla="*/ 3921 w 4841"/>
                  <a:gd name="T39" fmla="*/ 4325 h 4701"/>
                  <a:gd name="T40" fmla="*/ 3636 w 4841"/>
                  <a:gd name="T41" fmla="*/ 4236 h 4701"/>
                  <a:gd name="T42" fmla="*/ 4101 w 4841"/>
                  <a:gd name="T43" fmla="*/ 3951 h 4701"/>
                  <a:gd name="T44" fmla="*/ 4381 w 4841"/>
                  <a:gd name="T45" fmla="*/ 3871 h 4701"/>
                  <a:gd name="T46" fmla="*/ 4741 w 4841"/>
                  <a:gd name="T47" fmla="*/ 3296 h 4701"/>
                  <a:gd name="T48" fmla="*/ 4131 w 4841"/>
                  <a:gd name="T49" fmla="*/ 3281 h 4701"/>
                  <a:gd name="T50" fmla="*/ 3571 w 4841"/>
                  <a:gd name="T51" fmla="*/ 2971 h 4701"/>
                  <a:gd name="T52" fmla="*/ 3406 w 4841"/>
                  <a:gd name="T53" fmla="*/ 1795 h 4701"/>
                  <a:gd name="T54" fmla="*/ 3171 w 4841"/>
                  <a:gd name="T55" fmla="*/ 1650 h 4701"/>
                  <a:gd name="T56" fmla="*/ 2911 w 4841"/>
                  <a:gd name="T57" fmla="*/ 1365 h 4701"/>
                  <a:gd name="T58" fmla="*/ 2761 w 4841"/>
                  <a:gd name="T59" fmla="*/ 1080 h 4701"/>
                  <a:gd name="T60" fmla="*/ 2746 w 4841"/>
                  <a:gd name="T61" fmla="*/ 910 h 4701"/>
                  <a:gd name="T62" fmla="*/ 2676 w 4841"/>
                  <a:gd name="T63" fmla="*/ 580 h 4701"/>
                  <a:gd name="T64" fmla="*/ 2400 w 4841"/>
                  <a:gd name="T65" fmla="*/ 430 h 4701"/>
                  <a:gd name="T66" fmla="*/ 2115 w 4841"/>
                  <a:gd name="T67" fmla="*/ 460 h 4701"/>
                  <a:gd name="T68" fmla="*/ 1590 w 4841"/>
                  <a:gd name="T69" fmla="*/ 225 h 4701"/>
                  <a:gd name="T70" fmla="*/ 1305 w 4841"/>
                  <a:gd name="T71" fmla="*/ 0 h 4701"/>
                  <a:gd name="T72" fmla="*/ 0 w 4841"/>
                  <a:gd name="T73" fmla="*/ 2541 h 4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841" h="4701">
                    <a:moveTo>
                      <a:pt x="302" y="2717"/>
                    </a:moveTo>
                    <a:lnTo>
                      <a:pt x="545" y="2730"/>
                    </a:lnTo>
                    <a:lnTo>
                      <a:pt x="750" y="2886"/>
                    </a:lnTo>
                    <a:lnTo>
                      <a:pt x="893" y="2879"/>
                    </a:lnTo>
                    <a:lnTo>
                      <a:pt x="1010" y="2835"/>
                    </a:lnTo>
                    <a:lnTo>
                      <a:pt x="1278" y="2870"/>
                    </a:lnTo>
                    <a:lnTo>
                      <a:pt x="1385" y="2746"/>
                    </a:lnTo>
                    <a:lnTo>
                      <a:pt x="1545" y="2706"/>
                    </a:lnTo>
                    <a:lnTo>
                      <a:pt x="1500" y="2631"/>
                    </a:lnTo>
                    <a:lnTo>
                      <a:pt x="1610" y="2586"/>
                    </a:lnTo>
                    <a:lnTo>
                      <a:pt x="1785" y="2626"/>
                    </a:lnTo>
                    <a:lnTo>
                      <a:pt x="1965" y="2631"/>
                    </a:lnTo>
                    <a:lnTo>
                      <a:pt x="2010" y="2761"/>
                    </a:lnTo>
                    <a:lnTo>
                      <a:pt x="2105" y="2886"/>
                    </a:lnTo>
                    <a:lnTo>
                      <a:pt x="2325" y="2866"/>
                    </a:lnTo>
                    <a:lnTo>
                      <a:pt x="2295" y="2976"/>
                    </a:lnTo>
                    <a:lnTo>
                      <a:pt x="2405" y="3046"/>
                    </a:lnTo>
                    <a:lnTo>
                      <a:pt x="2385" y="3151"/>
                    </a:lnTo>
                    <a:lnTo>
                      <a:pt x="2461" y="3211"/>
                    </a:lnTo>
                    <a:lnTo>
                      <a:pt x="2447" y="3362"/>
                    </a:lnTo>
                    <a:lnTo>
                      <a:pt x="2517" y="3404"/>
                    </a:lnTo>
                    <a:lnTo>
                      <a:pt x="2570" y="3509"/>
                    </a:lnTo>
                    <a:lnTo>
                      <a:pt x="2761" y="3421"/>
                    </a:lnTo>
                    <a:lnTo>
                      <a:pt x="3031" y="3391"/>
                    </a:lnTo>
                    <a:lnTo>
                      <a:pt x="3301" y="3466"/>
                    </a:lnTo>
                    <a:lnTo>
                      <a:pt x="3471" y="3526"/>
                    </a:lnTo>
                    <a:lnTo>
                      <a:pt x="3621" y="3766"/>
                    </a:lnTo>
                    <a:lnTo>
                      <a:pt x="3541" y="3811"/>
                    </a:lnTo>
                    <a:lnTo>
                      <a:pt x="3581" y="3866"/>
                    </a:lnTo>
                    <a:lnTo>
                      <a:pt x="3381" y="3816"/>
                    </a:lnTo>
                    <a:lnTo>
                      <a:pt x="3226" y="3726"/>
                    </a:lnTo>
                    <a:lnTo>
                      <a:pt x="3241" y="3921"/>
                    </a:lnTo>
                    <a:lnTo>
                      <a:pt x="3186" y="4081"/>
                    </a:lnTo>
                    <a:lnTo>
                      <a:pt x="3196" y="4296"/>
                    </a:lnTo>
                    <a:lnTo>
                      <a:pt x="3060" y="4434"/>
                    </a:lnTo>
                    <a:lnTo>
                      <a:pt x="2954" y="4584"/>
                    </a:lnTo>
                    <a:lnTo>
                      <a:pt x="2892" y="4692"/>
                    </a:lnTo>
                    <a:lnTo>
                      <a:pt x="3061" y="4701"/>
                    </a:lnTo>
                    <a:lnTo>
                      <a:pt x="3321" y="4536"/>
                    </a:lnTo>
                    <a:lnTo>
                      <a:pt x="3921" y="4325"/>
                    </a:lnTo>
                    <a:lnTo>
                      <a:pt x="3893" y="4247"/>
                    </a:lnTo>
                    <a:lnTo>
                      <a:pt x="3636" y="4236"/>
                    </a:lnTo>
                    <a:lnTo>
                      <a:pt x="3771" y="4056"/>
                    </a:lnTo>
                    <a:lnTo>
                      <a:pt x="4101" y="3951"/>
                    </a:lnTo>
                    <a:lnTo>
                      <a:pt x="4311" y="3976"/>
                    </a:lnTo>
                    <a:lnTo>
                      <a:pt x="4381" y="3871"/>
                    </a:lnTo>
                    <a:lnTo>
                      <a:pt x="4841" y="3465"/>
                    </a:lnTo>
                    <a:lnTo>
                      <a:pt x="4741" y="3296"/>
                    </a:lnTo>
                    <a:lnTo>
                      <a:pt x="4371" y="3406"/>
                    </a:lnTo>
                    <a:lnTo>
                      <a:pt x="4131" y="3281"/>
                    </a:lnTo>
                    <a:lnTo>
                      <a:pt x="3781" y="3221"/>
                    </a:lnTo>
                    <a:lnTo>
                      <a:pt x="3571" y="2971"/>
                    </a:lnTo>
                    <a:lnTo>
                      <a:pt x="3426" y="2035"/>
                    </a:lnTo>
                    <a:lnTo>
                      <a:pt x="3406" y="1795"/>
                    </a:lnTo>
                    <a:lnTo>
                      <a:pt x="3261" y="1660"/>
                    </a:lnTo>
                    <a:lnTo>
                      <a:pt x="3171" y="1650"/>
                    </a:lnTo>
                    <a:lnTo>
                      <a:pt x="3091" y="1500"/>
                    </a:lnTo>
                    <a:lnTo>
                      <a:pt x="2911" y="1365"/>
                    </a:lnTo>
                    <a:lnTo>
                      <a:pt x="2721" y="1155"/>
                    </a:lnTo>
                    <a:lnTo>
                      <a:pt x="2761" y="1080"/>
                    </a:lnTo>
                    <a:lnTo>
                      <a:pt x="2721" y="1000"/>
                    </a:lnTo>
                    <a:lnTo>
                      <a:pt x="2746" y="910"/>
                    </a:lnTo>
                    <a:lnTo>
                      <a:pt x="2656" y="760"/>
                    </a:lnTo>
                    <a:lnTo>
                      <a:pt x="2676" y="580"/>
                    </a:lnTo>
                    <a:lnTo>
                      <a:pt x="2646" y="480"/>
                    </a:lnTo>
                    <a:lnTo>
                      <a:pt x="2400" y="430"/>
                    </a:lnTo>
                    <a:lnTo>
                      <a:pt x="2115" y="460"/>
                    </a:lnTo>
                    <a:lnTo>
                      <a:pt x="2115" y="460"/>
                    </a:lnTo>
                    <a:lnTo>
                      <a:pt x="1860" y="330"/>
                    </a:lnTo>
                    <a:lnTo>
                      <a:pt x="1590" y="225"/>
                    </a:lnTo>
                    <a:lnTo>
                      <a:pt x="1520" y="115"/>
                    </a:lnTo>
                    <a:lnTo>
                      <a:pt x="1305" y="0"/>
                    </a:lnTo>
                    <a:lnTo>
                      <a:pt x="90" y="1320"/>
                    </a:lnTo>
                    <a:lnTo>
                      <a:pt x="0" y="2541"/>
                    </a:lnTo>
                    <a:lnTo>
                      <a:pt x="302" y="2717"/>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zh-CN" altLang="en-US" sz="1351" b="1" kern="0">
                  <a:solidFill>
                    <a:srgbClr val="000000"/>
                  </a:solidFill>
                </a:endParaRPr>
              </a:p>
            </p:txBody>
          </p:sp>
          <p:sp>
            <p:nvSpPr>
              <p:cNvPr id="13" name="Freeform 12"/>
              <p:cNvSpPr>
                <a:spLocks/>
              </p:cNvSpPr>
              <p:nvPr/>
            </p:nvSpPr>
            <p:spPr bwMode="auto">
              <a:xfrm>
                <a:off x="6094802" y="3493401"/>
                <a:ext cx="885824" cy="947737"/>
              </a:xfrm>
              <a:custGeom>
                <a:avLst/>
                <a:gdLst>
                  <a:gd name="T0" fmla="*/ 2395 w 2466"/>
                  <a:gd name="T1" fmla="*/ 1920 h 2640"/>
                  <a:gd name="T2" fmla="*/ 2273 w 2466"/>
                  <a:gd name="T3" fmla="*/ 2090 h 2640"/>
                  <a:gd name="T4" fmla="*/ 2200 w 2466"/>
                  <a:gd name="T5" fmla="*/ 1955 h 2640"/>
                  <a:gd name="T6" fmla="*/ 1470 w 2466"/>
                  <a:gd name="T7" fmla="*/ 2300 h 2640"/>
                  <a:gd name="T8" fmla="*/ 1135 w 2466"/>
                  <a:gd name="T9" fmla="*/ 2450 h 2640"/>
                  <a:gd name="T10" fmla="*/ 955 w 2466"/>
                  <a:gd name="T11" fmla="*/ 2345 h 2640"/>
                  <a:gd name="T12" fmla="*/ 985 w 2466"/>
                  <a:gd name="T13" fmla="*/ 2520 h 2640"/>
                  <a:gd name="T14" fmla="*/ 940 w 2466"/>
                  <a:gd name="T15" fmla="*/ 2640 h 2640"/>
                  <a:gd name="T16" fmla="*/ 825 w 2466"/>
                  <a:gd name="T17" fmla="*/ 2610 h 2640"/>
                  <a:gd name="T18" fmla="*/ 765 w 2466"/>
                  <a:gd name="T19" fmla="*/ 2495 h 2640"/>
                  <a:gd name="T20" fmla="*/ 735 w 2466"/>
                  <a:gd name="T21" fmla="*/ 2580 h 2640"/>
                  <a:gd name="T22" fmla="*/ 540 w 2466"/>
                  <a:gd name="T23" fmla="*/ 2495 h 2640"/>
                  <a:gd name="T24" fmla="*/ 535 w 2466"/>
                  <a:gd name="T25" fmla="*/ 2345 h 2640"/>
                  <a:gd name="T26" fmla="*/ 420 w 2466"/>
                  <a:gd name="T27" fmla="*/ 2415 h 2640"/>
                  <a:gd name="T28" fmla="*/ 330 w 2466"/>
                  <a:gd name="T29" fmla="*/ 2360 h 2640"/>
                  <a:gd name="T30" fmla="*/ 340 w 2466"/>
                  <a:gd name="T31" fmla="*/ 2205 h 2640"/>
                  <a:gd name="T32" fmla="*/ 180 w 2466"/>
                  <a:gd name="T33" fmla="*/ 2090 h 2640"/>
                  <a:gd name="T34" fmla="*/ 135 w 2466"/>
                  <a:gd name="T35" fmla="*/ 1940 h 2640"/>
                  <a:gd name="T36" fmla="*/ 195 w 2466"/>
                  <a:gd name="T37" fmla="*/ 1785 h 2640"/>
                  <a:gd name="T38" fmla="*/ 210 w 2466"/>
                  <a:gd name="T39" fmla="*/ 1665 h 2640"/>
                  <a:gd name="T40" fmla="*/ 445 w 2466"/>
                  <a:gd name="T41" fmla="*/ 1730 h 2640"/>
                  <a:gd name="T42" fmla="*/ 765 w 2466"/>
                  <a:gd name="T43" fmla="*/ 1580 h 2640"/>
                  <a:gd name="T44" fmla="*/ 570 w 2466"/>
                  <a:gd name="T45" fmla="*/ 1220 h 2640"/>
                  <a:gd name="T46" fmla="*/ 375 w 2466"/>
                  <a:gd name="T47" fmla="*/ 810 h 2640"/>
                  <a:gd name="T48" fmla="*/ 255 w 2466"/>
                  <a:gd name="T49" fmla="*/ 615 h 2640"/>
                  <a:gd name="T50" fmla="*/ 265 w 2466"/>
                  <a:gd name="T51" fmla="*/ 365 h 2640"/>
                  <a:gd name="T52" fmla="*/ 90 w 2466"/>
                  <a:gd name="T53" fmla="*/ 395 h 2640"/>
                  <a:gd name="T54" fmla="*/ 90 w 2466"/>
                  <a:gd name="T55" fmla="*/ 230 h 2640"/>
                  <a:gd name="T56" fmla="*/ 0 w 2466"/>
                  <a:gd name="T57" fmla="*/ 15 h 2640"/>
                  <a:gd name="T58" fmla="*/ 45 w 2466"/>
                  <a:gd name="T59" fmla="*/ 0 h 2640"/>
                  <a:gd name="T60" fmla="*/ 175 w 2466"/>
                  <a:gd name="T61" fmla="*/ 260 h 2640"/>
                  <a:gd name="T62" fmla="*/ 390 w 2466"/>
                  <a:gd name="T63" fmla="*/ 390 h 2640"/>
                  <a:gd name="T64" fmla="*/ 465 w 2466"/>
                  <a:gd name="T65" fmla="*/ 485 h 2640"/>
                  <a:gd name="T66" fmla="*/ 660 w 2466"/>
                  <a:gd name="T67" fmla="*/ 650 h 2640"/>
                  <a:gd name="T68" fmla="*/ 600 w 2466"/>
                  <a:gd name="T69" fmla="*/ 755 h 2640"/>
                  <a:gd name="T70" fmla="*/ 760 w 2466"/>
                  <a:gd name="T71" fmla="*/ 795 h 2640"/>
                  <a:gd name="T72" fmla="*/ 835 w 2466"/>
                  <a:gd name="T73" fmla="*/ 845 h 2640"/>
                  <a:gd name="T74" fmla="*/ 735 w 2466"/>
                  <a:gd name="T75" fmla="*/ 965 h 2640"/>
                  <a:gd name="T76" fmla="*/ 945 w 2466"/>
                  <a:gd name="T77" fmla="*/ 1100 h 2640"/>
                  <a:gd name="T78" fmla="*/ 1360 w 2466"/>
                  <a:gd name="T79" fmla="*/ 1250 h 2640"/>
                  <a:gd name="T80" fmla="*/ 1575 w 2466"/>
                  <a:gd name="T81" fmla="*/ 1305 h 2640"/>
                  <a:gd name="T82" fmla="*/ 1800 w 2466"/>
                  <a:gd name="T83" fmla="*/ 1245 h 2640"/>
                  <a:gd name="T84" fmla="*/ 1510 w 2466"/>
                  <a:gd name="T85" fmla="*/ 1640 h 2640"/>
                  <a:gd name="T86" fmla="*/ 1440 w 2466"/>
                  <a:gd name="T87" fmla="*/ 1790 h 2640"/>
                  <a:gd name="T88" fmla="*/ 1515 w 2466"/>
                  <a:gd name="T89" fmla="*/ 1845 h 2640"/>
                  <a:gd name="T90" fmla="*/ 1620 w 2466"/>
                  <a:gd name="T91" fmla="*/ 1695 h 2640"/>
                  <a:gd name="T92" fmla="*/ 1725 w 2466"/>
                  <a:gd name="T93" fmla="*/ 1475 h 2640"/>
                  <a:gd name="T94" fmla="*/ 1845 w 2466"/>
                  <a:gd name="T95" fmla="*/ 1370 h 2640"/>
                  <a:gd name="T96" fmla="*/ 1990 w 2466"/>
                  <a:gd name="T97" fmla="*/ 1460 h 2640"/>
                  <a:gd name="T98" fmla="*/ 2235 w 2466"/>
                  <a:gd name="T99" fmla="*/ 1455 h 2640"/>
                  <a:gd name="T100" fmla="*/ 2325 w 2466"/>
                  <a:gd name="T101" fmla="*/ 1725 h 2640"/>
                  <a:gd name="T102" fmla="*/ 2466 w 2466"/>
                  <a:gd name="T103" fmla="*/ 1821 h 2640"/>
                  <a:gd name="T104" fmla="*/ 2395 w 2466"/>
                  <a:gd name="T105" fmla="*/ 1920 h 2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466" h="2640">
                    <a:moveTo>
                      <a:pt x="2395" y="1920"/>
                    </a:moveTo>
                    <a:lnTo>
                      <a:pt x="2273" y="2090"/>
                    </a:lnTo>
                    <a:lnTo>
                      <a:pt x="2200" y="1955"/>
                    </a:lnTo>
                    <a:lnTo>
                      <a:pt x="1470" y="2300"/>
                    </a:lnTo>
                    <a:lnTo>
                      <a:pt x="1135" y="2450"/>
                    </a:lnTo>
                    <a:lnTo>
                      <a:pt x="955" y="2345"/>
                    </a:lnTo>
                    <a:lnTo>
                      <a:pt x="985" y="2520"/>
                    </a:lnTo>
                    <a:lnTo>
                      <a:pt x="940" y="2640"/>
                    </a:lnTo>
                    <a:lnTo>
                      <a:pt x="825" y="2610"/>
                    </a:lnTo>
                    <a:lnTo>
                      <a:pt x="765" y="2495"/>
                    </a:lnTo>
                    <a:lnTo>
                      <a:pt x="735" y="2580"/>
                    </a:lnTo>
                    <a:lnTo>
                      <a:pt x="540" y="2495"/>
                    </a:lnTo>
                    <a:lnTo>
                      <a:pt x="535" y="2345"/>
                    </a:lnTo>
                    <a:lnTo>
                      <a:pt x="420" y="2415"/>
                    </a:lnTo>
                    <a:lnTo>
                      <a:pt x="330" y="2360"/>
                    </a:lnTo>
                    <a:lnTo>
                      <a:pt x="340" y="2205"/>
                    </a:lnTo>
                    <a:lnTo>
                      <a:pt x="180" y="2090"/>
                    </a:lnTo>
                    <a:lnTo>
                      <a:pt x="135" y="1940"/>
                    </a:lnTo>
                    <a:lnTo>
                      <a:pt x="195" y="1785"/>
                    </a:lnTo>
                    <a:lnTo>
                      <a:pt x="210" y="1665"/>
                    </a:lnTo>
                    <a:lnTo>
                      <a:pt x="445" y="1730"/>
                    </a:lnTo>
                    <a:lnTo>
                      <a:pt x="765" y="1580"/>
                    </a:lnTo>
                    <a:lnTo>
                      <a:pt x="570" y="1220"/>
                    </a:lnTo>
                    <a:lnTo>
                      <a:pt x="375" y="810"/>
                    </a:lnTo>
                    <a:lnTo>
                      <a:pt x="255" y="615"/>
                    </a:lnTo>
                    <a:lnTo>
                      <a:pt x="265" y="365"/>
                    </a:lnTo>
                    <a:lnTo>
                      <a:pt x="90" y="395"/>
                    </a:lnTo>
                    <a:lnTo>
                      <a:pt x="90" y="230"/>
                    </a:lnTo>
                    <a:lnTo>
                      <a:pt x="0" y="15"/>
                    </a:lnTo>
                    <a:lnTo>
                      <a:pt x="45" y="0"/>
                    </a:lnTo>
                    <a:lnTo>
                      <a:pt x="175" y="260"/>
                    </a:lnTo>
                    <a:lnTo>
                      <a:pt x="390" y="390"/>
                    </a:lnTo>
                    <a:lnTo>
                      <a:pt x="465" y="485"/>
                    </a:lnTo>
                    <a:lnTo>
                      <a:pt x="660" y="650"/>
                    </a:lnTo>
                    <a:lnTo>
                      <a:pt x="600" y="755"/>
                    </a:lnTo>
                    <a:lnTo>
                      <a:pt x="760" y="795"/>
                    </a:lnTo>
                    <a:lnTo>
                      <a:pt x="835" y="845"/>
                    </a:lnTo>
                    <a:lnTo>
                      <a:pt x="735" y="965"/>
                    </a:lnTo>
                    <a:lnTo>
                      <a:pt x="945" y="1100"/>
                    </a:lnTo>
                    <a:lnTo>
                      <a:pt x="1360" y="1250"/>
                    </a:lnTo>
                    <a:lnTo>
                      <a:pt x="1575" y="1305"/>
                    </a:lnTo>
                    <a:lnTo>
                      <a:pt x="1800" y="1245"/>
                    </a:lnTo>
                    <a:lnTo>
                      <a:pt x="1510" y="1640"/>
                    </a:lnTo>
                    <a:lnTo>
                      <a:pt x="1440" y="1790"/>
                    </a:lnTo>
                    <a:lnTo>
                      <a:pt x="1515" y="1845"/>
                    </a:lnTo>
                    <a:lnTo>
                      <a:pt x="1620" y="1695"/>
                    </a:lnTo>
                    <a:lnTo>
                      <a:pt x="1725" y="1475"/>
                    </a:lnTo>
                    <a:lnTo>
                      <a:pt x="1845" y="1370"/>
                    </a:lnTo>
                    <a:lnTo>
                      <a:pt x="1990" y="1460"/>
                    </a:lnTo>
                    <a:lnTo>
                      <a:pt x="2235" y="1455"/>
                    </a:lnTo>
                    <a:lnTo>
                      <a:pt x="2325" y="1725"/>
                    </a:lnTo>
                    <a:lnTo>
                      <a:pt x="2466" y="1821"/>
                    </a:lnTo>
                    <a:lnTo>
                      <a:pt x="2395" y="192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14" name="Freeform 13"/>
              <p:cNvSpPr>
                <a:spLocks/>
              </p:cNvSpPr>
              <p:nvPr/>
            </p:nvSpPr>
            <p:spPr bwMode="auto">
              <a:xfrm>
                <a:off x="6272602" y="4857064"/>
                <a:ext cx="425449" cy="368300"/>
              </a:xfrm>
              <a:custGeom>
                <a:avLst/>
                <a:gdLst>
                  <a:gd name="T0" fmla="*/ 670 w 1186"/>
                  <a:gd name="T1" fmla="*/ 1021 h 1021"/>
                  <a:gd name="T2" fmla="*/ 498 w 1186"/>
                  <a:gd name="T3" fmla="*/ 948 h 1021"/>
                  <a:gd name="T4" fmla="*/ 405 w 1186"/>
                  <a:gd name="T5" fmla="*/ 771 h 1021"/>
                  <a:gd name="T6" fmla="*/ 386 w 1186"/>
                  <a:gd name="T7" fmla="*/ 528 h 1021"/>
                  <a:gd name="T8" fmla="*/ 226 w 1186"/>
                  <a:gd name="T9" fmla="*/ 403 h 1021"/>
                  <a:gd name="T10" fmla="*/ 1 w 1186"/>
                  <a:gd name="T11" fmla="*/ 484 h 1021"/>
                  <a:gd name="T12" fmla="*/ 85 w 1186"/>
                  <a:gd name="T13" fmla="*/ 357 h 1021"/>
                  <a:gd name="T14" fmla="*/ 0 w 1186"/>
                  <a:gd name="T15" fmla="*/ 313 h 1021"/>
                  <a:gd name="T16" fmla="*/ 24 w 1186"/>
                  <a:gd name="T17" fmla="*/ 240 h 1021"/>
                  <a:gd name="T18" fmla="*/ 144 w 1186"/>
                  <a:gd name="T19" fmla="*/ 214 h 1021"/>
                  <a:gd name="T20" fmla="*/ 255 w 1186"/>
                  <a:gd name="T21" fmla="*/ 108 h 1021"/>
                  <a:gd name="T22" fmla="*/ 343 w 1186"/>
                  <a:gd name="T23" fmla="*/ 139 h 1021"/>
                  <a:gd name="T24" fmla="*/ 495 w 1186"/>
                  <a:gd name="T25" fmla="*/ 0 h 1021"/>
                  <a:gd name="T26" fmla="*/ 556 w 1186"/>
                  <a:gd name="T27" fmla="*/ 73 h 1021"/>
                  <a:gd name="T28" fmla="*/ 721 w 1186"/>
                  <a:gd name="T29" fmla="*/ 133 h 1021"/>
                  <a:gd name="T30" fmla="*/ 851 w 1186"/>
                  <a:gd name="T31" fmla="*/ 73 h 1021"/>
                  <a:gd name="T32" fmla="*/ 881 w 1186"/>
                  <a:gd name="T33" fmla="*/ 253 h 1021"/>
                  <a:gd name="T34" fmla="*/ 1021 w 1186"/>
                  <a:gd name="T35" fmla="*/ 418 h 1021"/>
                  <a:gd name="T36" fmla="*/ 1186 w 1186"/>
                  <a:gd name="T37" fmla="*/ 498 h 1021"/>
                  <a:gd name="T38" fmla="*/ 1126 w 1186"/>
                  <a:gd name="T39" fmla="*/ 618 h 1021"/>
                  <a:gd name="T40" fmla="*/ 1046 w 1186"/>
                  <a:gd name="T41" fmla="*/ 733 h 1021"/>
                  <a:gd name="T42" fmla="*/ 901 w 1186"/>
                  <a:gd name="T43" fmla="*/ 883 h 1021"/>
                  <a:gd name="T44" fmla="*/ 670 w 1186"/>
                  <a:gd name="T45" fmla="*/ 1021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86" h="1021">
                    <a:moveTo>
                      <a:pt x="670" y="1021"/>
                    </a:moveTo>
                    <a:lnTo>
                      <a:pt x="498" y="948"/>
                    </a:lnTo>
                    <a:lnTo>
                      <a:pt x="405" y="771"/>
                    </a:lnTo>
                    <a:lnTo>
                      <a:pt x="386" y="528"/>
                    </a:lnTo>
                    <a:lnTo>
                      <a:pt x="226" y="403"/>
                    </a:lnTo>
                    <a:lnTo>
                      <a:pt x="1" y="484"/>
                    </a:lnTo>
                    <a:lnTo>
                      <a:pt x="85" y="357"/>
                    </a:lnTo>
                    <a:lnTo>
                      <a:pt x="0" y="313"/>
                    </a:lnTo>
                    <a:lnTo>
                      <a:pt x="24" y="240"/>
                    </a:lnTo>
                    <a:lnTo>
                      <a:pt x="144" y="214"/>
                    </a:lnTo>
                    <a:lnTo>
                      <a:pt x="255" y="108"/>
                    </a:lnTo>
                    <a:lnTo>
                      <a:pt x="343" y="139"/>
                    </a:lnTo>
                    <a:lnTo>
                      <a:pt x="495" y="0"/>
                    </a:lnTo>
                    <a:lnTo>
                      <a:pt x="556" y="73"/>
                    </a:lnTo>
                    <a:lnTo>
                      <a:pt x="721" y="133"/>
                    </a:lnTo>
                    <a:lnTo>
                      <a:pt x="851" y="73"/>
                    </a:lnTo>
                    <a:lnTo>
                      <a:pt x="881" y="253"/>
                    </a:lnTo>
                    <a:lnTo>
                      <a:pt x="1021" y="418"/>
                    </a:lnTo>
                    <a:lnTo>
                      <a:pt x="1186" y="498"/>
                    </a:lnTo>
                    <a:lnTo>
                      <a:pt x="1126" y="618"/>
                    </a:lnTo>
                    <a:lnTo>
                      <a:pt x="1046" y="733"/>
                    </a:lnTo>
                    <a:lnTo>
                      <a:pt x="901" y="883"/>
                    </a:lnTo>
                    <a:lnTo>
                      <a:pt x="670" y="1021"/>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15" name="Freeform 14"/>
              <p:cNvSpPr>
                <a:spLocks/>
              </p:cNvSpPr>
              <p:nvPr/>
            </p:nvSpPr>
            <p:spPr bwMode="auto">
              <a:xfrm>
                <a:off x="6590101" y="4839602"/>
                <a:ext cx="409574" cy="519112"/>
              </a:xfrm>
              <a:custGeom>
                <a:avLst/>
                <a:gdLst>
                  <a:gd name="T0" fmla="*/ 265 w 1140"/>
                  <a:gd name="T1" fmla="*/ 1445 h 1445"/>
                  <a:gd name="T2" fmla="*/ 180 w 1140"/>
                  <a:gd name="T3" fmla="*/ 1445 h 1445"/>
                  <a:gd name="T4" fmla="*/ 75 w 1140"/>
                  <a:gd name="T5" fmla="*/ 1395 h 1445"/>
                  <a:gd name="T6" fmla="*/ 0 w 1140"/>
                  <a:gd name="T7" fmla="*/ 1280 h 1445"/>
                  <a:gd name="T8" fmla="*/ 150 w 1140"/>
                  <a:gd name="T9" fmla="*/ 995 h 1445"/>
                  <a:gd name="T10" fmla="*/ 270 w 1140"/>
                  <a:gd name="T11" fmla="*/ 840 h 1445"/>
                  <a:gd name="T12" fmla="*/ 355 w 1140"/>
                  <a:gd name="T13" fmla="*/ 840 h 1445"/>
                  <a:gd name="T14" fmla="*/ 465 w 1140"/>
                  <a:gd name="T15" fmla="*/ 725 h 1445"/>
                  <a:gd name="T16" fmla="*/ 315 w 1140"/>
                  <a:gd name="T17" fmla="*/ 785 h 1445"/>
                  <a:gd name="T18" fmla="*/ 159 w 1140"/>
                  <a:gd name="T19" fmla="*/ 780 h 1445"/>
                  <a:gd name="T20" fmla="*/ 236 w 1140"/>
                  <a:gd name="T21" fmla="*/ 671 h 1445"/>
                  <a:gd name="T22" fmla="*/ 300 w 1140"/>
                  <a:gd name="T23" fmla="*/ 545 h 1445"/>
                  <a:gd name="T24" fmla="*/ 540 w 1140"/>
                  <a:gd name="T25" fmla="*/ 560 h 1445"/>
                  <a:gd name="T26" fmla="*/ 655 w 1140"/>
                  <a:gd name="T27" fmla="*/ 515 h 1445"/>
                  <a:gd name="T28" fmla="*/ 735 w 1140"/>
                  <a:gd name="T29" fmla="*/ 440 h 1445"/>
                  <a:gd name="T30" fmla="*/ 825 w 1140"/>
                  <a:gd name="T31" fmla="*/ 455 h 1445"/>
                  <a:gd name="T32" fmla="*/ 780 w 1140"/>
                  <a:gd name="T33" fmla="*/ 335 h 1445"/>
                  <a:gd name="T34" fmla="*/ 820 w 1140"/>
                  <a:gd name="T35" fmla="*/ 140 h 1445"/>
                  <a:gd name="T36" fmla="*/ 820 w 1140"/>
                  <a:gd name="T37" fmla="*/ 30 h 1445"/>
                  <a:gd name="T38" fmla="*/ 865 w 1140"/>
                  <a:gd name="T39" fmla="*/ 0 h 1445"/>
                  <a:gd name="T40" fmla="*/ 960 w 1140"/>
                  <a:gd name="T41" fmla="*/ 155 h 1445"/>
                  <a:gd name="T42" fmla="*/ 1110 w 1140"/>
                  <a:gd name="T43" fmla="*/ 195 h 1445"/>
                  <a:gd name="T44" fmla="*/ 1140 w 1140"/>
                  <a:gd name="T45" fmla="*/ 360 h 1445"/>
                  <a:gd name="T46" fmla="*/ 840 w 1140"/>
                  <a:gd name="T47" fmla="*/ 455 h 1445"/>
                  <a:gd name="T48" fmla="*/ 865 w 1140"/>
                  <a:gd name="T49" fmla="*/ 530 h 1445"/>
                  <a:gd name="T50" fmla="*/ 910 w 1140"/>
                  <a:gd name="T51" fmla="*/ 620 h 1445"/>
                  <a:gd name="T52" fmla="*/ 670 w 1140"/>
                  <a:gd name="T53" fmla="*/ 840 h 1445"/>
                  <a:gd name="T54" fmla="*/ 445 w 1140"/>
                  <a:gd name="T55" fmla="*/ 995 h 1445"/>
                  <a:gd name="T56" fmla="*/ 355 w 1140"/>
                  <a:gd name="T57" fmla="*/ 1230 h 1445"/>
                  <a:gd name="T58" fmla="*/ 285 w 1140"/>
                  <a:gd name="T59" fmla="*/ 1350 h 1445"/>
                  <a:gd name="T60" fmla="*/ 265 w 1140"/>
                  <a:gd name="T61" fmla="*/ 1445 h 1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40" h="1445">
                    <a:moveTo>
                      <a:pt x="265" y="1445"/>
                    </a:moveTo>
                    <a:lnTo>
                      <a:pt x="180" y="1445"/>
                    </a:lnTo>
                    <a:lnTo>
                      <a:pt x="75" y="1395"/>
                    </a:lnTo>
                    <a:lnTo>
                      <a:pt x="0" y="1280"/>
                    </a:lnTo>
                    <a:lnTo>
                      <a:pt x="150" y="995"/>
                    </a:lnTo>
                    <a:lnTo>
                      <a:pt x="270" y="840"/>
                    </a:lnTo>
                    <a:lnTo>
                      <a:pt x="355" y="840"/>
                    </a:lnTo>
                    <a:lnTo>
                      <a:pt x="465" y="725"/>
                    </a:lnTo>
                    <a:lnTo>
                      <a:pt x="315" y="785"/>
                    </a:lnTo>
                    <a:lnTo>
                      <a:pt x="159" y="780"/>
                    </a:lnTo>
                    <a:lnTo>
                      <a:pt x="236" y="671"/>
                    </a:lnTo>
                    <a:lnTo>
                      <a:pt x="300" y="545"/>
                    </a:lnTo>
                    <a:lnTo>
                      <a:pt x="540" y="560"/>
                    </a:lnTo>
                    <a:lnTo>
                      <a:pt x="655" y="515"/>
                    </a:lnTo>
                    <a:lnTo>
                      <a:pt x="735" y="440"/>
                    </a:lnTo>
                    <a:lnTo>
                      <a:pt x="825" y="455"/>
                    </a:lnTo>
                    <a:lnTo>
                      <a:pt x="780" y="335"/>
                    </a:lnTo>
                    <a:lnTo>
                      <a:pt x="820" y="140"/>
                    </a:lnTo>
                    <a:lnTo>
                      <a:pt x="820" y="30"/>
                    </a:lnTo>
                    <a:lnTo>
                      <a:pt x="865" y="0"/>
                    </a:lnTo>
                    <a:lnTo>
                      <a:pt x="960" y="155"/>
                    </a:lnTo>
                    <a:lnTo>
                      <a:pt x="1110" y="195"/>
                    </a:lnTo>
                    <a:lnTo>
                      <a:pt x="1140" y="360"/>
                    </a:lnTo>
                    <a:lnTo>
                      <a:pt x="840" y="455"/>
                    </a:lnTo>
                    <a:lnTo>
                      <a:pt x="865" y="530"/>
                    </a:lnTo>
                    <a:lnTo>
                      <a:pt x="910" y="620"/>
                    </a:lnTo>
                    <a:lnTo>
                      <a:pt x="670" y="840"/>
                    </a:lnTo>
                    <a:lnTo>
                      <a:pt x="445" y="995"/>
                    </a:lnTo>
                    <a:lnTo>
                      <a:pt x="355" y="1230"/>
                    </a:lnTo>
                    <a:lnTo>
                      <a:pt x="285" y="1350"/>
                    </a:lnTo>
                    <a:lnTo>
                      <a:pt x="265" y="1445"/>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grpSp>
            <p:nvGrpSpPr>
              <p:cNvPr id="16" name="组合 81"/>
              <p:cNvGrpSpPr/>
              <p:nvPr/>
            </p:nvGrpSpPr>
            <p:grpSpPr>
              <a:xfrm>
                <a:off x="5256603" y="3398151"/>
                <a:ext cx="1655759" cy="1985963"/>
                <a:chOff x="5256614" y="3398149"/>
                <a:chExt cx="1655762" cy="1985962"/>
              </a:xfrm>
              <a:grpFill/>
            </p:grpSpPr>
            <p:sp>
              <p:nvSpPr>
                <p:cNvPr id="44" name="Freeform 43"/>
                <p:cNvSpPr>
                  <a:spLocks/>
                </p:cNvSpPr>
                <p:nvPr/>
              </p:nvSpPr>
              <p:spPr bwMode="auto">
                <a:xfrm>
                  <a:off x="5256614" y="3398149"/>
                  <a:ext cx="1655762" cy="1985962"/>
                </a:xfrm>
                <a:custGeom>
                  <a:avLst/>
                  <a:gdLst>
                    <a:gd name="T0" fmla="*/ 0 w 4606"/>
                    <a:gd name="T1" fmla="*/ 85 h 5532"/>
                    <a:gd name="T2" fmla="*/ 170 w 4606"/>
                    <a:gd name="T3" fmla="*/ 480 h 5532"/>
                    <a:gd name="T4" fmla="*/ 210 w 4606"/>
                    <a:gd name="T5" fmla="*/ 630 h 5532"/>
                    <a:gd name="T6" fmla="*/ 255 w 4606"/>
                    <a:gd name="T7" fmla="*/ 1080 h 5532"/>
                    <a:gd name="T8" fmla="*/ 185 w 4606"/>
                    <a:gd name="T9" fmla="*/ 1320 h 5532"/>
                    <a:gd name="T10" fmla="*/ 630 w 4606"/>
                    <a:gd name="T11" fmla="*/ 1785 h 5532"/>
                    <a:gd name="T12" fmla="*/ 615 w 4606"/>
                    <a:gd name="T13" fmla="*/ 2235 h 5532"/>
                    <a:gd name="T14" fmla="*/ 285 w 4606"/>
                    <a:gd name="T15" fmla="*/ 2535 h 5532"/>
                    <a:gd name="T16" fmla="*/ 260 w 4606"/>
                    <a:gd name="T17" fmla="*/ 2760 h 5532"/>
                    <a:gd name="T18" fmla="*/ 510 w 4606"/>
                    <a:gd name="T19" fmla="*/ 3315 h 5532"/>
                    <a:gd name="T20" fmla="*/ 525 w 4606"/>
                    <a:gd name="T21" fmla="*/ 3495 h 5532"/>
                    <a:gd name="T22" fmla="*/ 515 w 4606"/>
                    <a:gd name="T23" fmla="*/ 3690 h 5532"/>
                    <a:gd name="T24" fmla="*/ 385 w 4606"/>
                    <a:gd name="T25" fmla="*/ 3655 h 5532"/>
                    <a:gd name="T26" fmla="*/ 435 w 4606"/>
                    <a:gd name="T27" fmla="*/ 3858 h 5532"/>
                    <a:gd name="T28" fmla="*/ 602 w 4606"/>
                    <a:gd name="T29" fmla="*/ 5037 h 5532"/>
                    <a:gd name="T30" fmla="*/ 1163 w 4606"/>
                    <a:gd name="T31" fmla="*/ 5346 h 5532"/>
                    <a:gd name="T32" fmla="*/ 1770 w 4606"/>
                    <a:gd name="T33" fmla="*/ 5361 h 5532"/>
                    <a:gd name="T34" fmla="*/ 2180 w 4606"/>
                    <a:gd name="T35" fmla="*/ 5506 h 5532"/>
                    <a:gd name="T36" fmla="*/ 2702 w 4606"/>
                    <a:gd name="T37" fmla="*/ 5170 h 5532"/>
                    <a:gd name="T38" fmla="*/ 2826 w 4606"/>
                    <a:gd name="T39" fmla="*/ 4545 h 5532"/>
                    <a:gd name="T40" fmla="*/ 2826 w 4606"/>
                    <a:gd name="T41" fmla="*/ 4375 h 5532"/>
                    <a:gd name="T42" fmla="*/ 2971 w 4606"/>
                    <a:gd name="T43" fmla="*/ 4275 h 5532"/>
                    <a:gd name="T44" fmla="*/ 3166 w 4606"/>
                    <a:gd name="T45" fmla="*/ 4200 h 5532"/>
                    <a:gd name="T46" fmla="*/ 3601 w 4606"/>
                    <a:gd name="T47" fmla="*/ 4005 h 5532"/>
                    <a:gd name="T48" fmla="*/ 3681 w 4606"/>
                    <a:gd name="T49" fmla="*/ 3720 h 5532"/>
                    <a:gd name="T50" fmla="*/ 3426 w 4606"/>
                    <a:gd name="T51" fmla="*/ 3685 h 5532"/>
                    <a:gd name="T52" fmla="*/ 2901 w 4606"/>
                    <a:gd name="T53" fmla="*/ 4075 h 5532"/>
                    <a:gd name="T54" fmla="*/ 2706 w 4606"/>
                    <a:gd name="T55" fmla="*/ 4440 h 5532"/>
                    <a:gd name="T56" fmla="*/ 2496 w 4606"/>
                    <a:gd name="T57" fmla="*/ 4735 h 5532"/>
                    <a:gd name="T58" fmla="*/ 2706 w 4606"/>
                    <a:gd name="T59" fmla="*/ 4140 h 5532"/>
                    <a:gd name="T60" fmla="*/ 2811 w 4606"/>
                    <a:gd name="T61" fmla="*/ 3940 h 5532"/>
                    <a:gd name="T62" fmla="*/ 3031 w 4606"/>
                    <a:gd name="T63" fmla="*/ 3630 h 5532"/>
                    <a:gd name="T64" fmla="*/ 3306 w 4606"/>
                    <a:gd name="T65" fmla="*/ 3355 h 5532"/>
                    <a:gd name="T66" fmla="*/ 4281 w 4606"/>
                    <a:gd name="T67" fmla="*/ 3000 h 5532"/>
                    <a:gd name="T68" fmla="*/ 4381 w 4606"/>
                    <a:gd name="T69" fmla="*/ 2580 h 5532"/>
                    <a:gd name="T70" fmla="*/ 4531 w 4606"/>
                    <a:gd name="T71" fmla="*/ 2220 h 5532"/>
                    <a:gd name="T72" fmla="*/ 3464 w 4606"/>
                    <a:gd name="T73" fmla="*/ 2716 h 5532"/>
                    <a:gd name="T74" fmla="*/ 3315 w 4606"/>
                    <a:gd name="T75" fmla="*/ 2785 h 5532"/>
                    <a:gd name="T76" fmla="*/ 3156 w 4606"/>
                    <a:gd name="T77" fmla="*/ 2875 h 5532"/>
                    <a:gd name="T78" fmla="*/ 3066 w 4606"/>
                    <a:gd name="T79" fmla="*/ 2845 h 5532"/>
                    <a:gd name="T80" fmla="*/ 2865 w 4606"/>
                    <a:gd name="T81" fmla="*/ 2611 h 5532"/>
                    <a:gd name="T82" fmla="*/ 2661 w 4606"/>
                    <a:gd name="T83" fmla="*/ 2625 h 5532"/>
                    <a:gd name="T84" fmla="*/ 2513 w 4606"/>
                    <a:gd name="T85" fmla="*/ 2355 h 5532"/>
                    <a:gd name="T86" fmla="*/ 2526 w 4606"/>
                    <a:gd name="T87" fmla="*/ 2050 h 5532"/>
                    <a:gd name="T88" fmla="*/ 2780 w 4606"/>
                    <a:gd name="T89" fmla="*/ 1995 h 5532"/>
                    <a:gd name="T90" fmla="*/ 2906 w 4606"/>
                    <a:gd name="T91" fmla="*/ 1495 h 5532"/>
                    <a:gd name="T92" fmla="*/ 2585 w 4606"/>
                    <a:gd name="T93" fmla="*/ 882 h 5532"/>
                    <a:gd name="T94" fmla="*/ 2421 w 4606"/>
                    <a:gd name="T95" fmla="*/ 660 h 5532"/>
                    <a:gd name="T96" fmla="*/ 2331 w 4606"/>
                    <a:gd name="T97" fmla="*/ 282 h 5532"/>
                    <a:gd name="T98" fmla="*/ 2195 w 4606"/>
                    <a:gd name="T99" fmla="*/ 510 h 5532"/>
                    <a:gd name="T100" fmla="*/ 2280 w 4606"/>
                    <a:gd name="T101" fmla="*/ 720 h 5532"/>
                    <a:gd name="T102" fmla="*/ 2040 w 4606"/>
                    <a:gd name="T103" fmla="*/ 1065 h 5532"/>
                    <a:gd name="T104" fmla="*/ 1830 w 4606"/>
                    <a:gd name="T105" fmla="*/ 900 h 5532"/>
                    <a:gd name="T106" fmla="*/ 1650 w 4606"/>
                    <a:gd name="T107" fmla="*/ 1020 h 5532"/>
                    <a:gd name="T108" fmla="*/ 1635 w 4606"/>
                    <a:gd name="T109" fmla="*/ 795 h 5532"/>
                    <a:gd name="T110" fmla="*/ 1490 w 4606"/>
                    <a:gd name="T111" fmla="*/ 340 h 5532"/>
                    <a:gd name="T112" fmla="*/ 1385 w 4606"/>
                    <a:gd name="T113" fmla="*/ 330 h 5532"/>
                    <a:gd name="T114" fmla="*/ 1085 w 4606"/>
                    <a:gd name="T115" fmla="*/ 210 h 5532"/>
                    <a:gd name="T116" fmla="*/ 710 w 4606"/>
                    <a:gd name="T117" fmla="*/ 0 h 5532"/>
                    <a:gd name="T118" fmla="*/ 380 w 4606"/>
                    <a:gd name="T119" fmla="*/ 135 h 5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06" h="5532">
                      <a:moveTo>
                        <a:pt x="155" y="25"/>
                      </a:moveTo>
                      <a:lnTo>
                        <a:pt x="0" y="85"/>
                      </a:lnTo>
                      <a:lnTo>
                        <a:pt x="20" y="220"/>
                      </a:lnTo>
                      <a:lnTo>
                        <a:pt x="170" y="480"/>
                      </a:lnTo>
                      <a:lnTo>
                        <a:pt x="50" y="660"/>
                      </a:lnTo>
                      <a:lnTo>
                        <a:pt x="210" y="630"/>
                      </a:lnTo>
                      <a:lnTo>
                        <a:pt x="300" y="865"/>
                      </a:lnTo>
                      <a:lnTo>
                        <a:pt x="255" y="1080"/>
                      </a:lnTo>
                      <a:lnTo>
                        <a:pt x="170" y="1215"/>
                      </a:lnTo>
                      <a:lnTo>
                        <a:pt x="185" y="1320"/>
                      </a:lnTo>
                      <a:lnTo>
                        <a:pt x="500" y="1515"/>
                      </a:lnTo>
                      <a:lnTo>
                        <a:pt x="630" y="1785"/>
                      </a:lnTo>
                      <a:lnTo>
                        <a:pt x="680" y="2010"/>
                      </a:lnTo>
                      <a:lnTo>
                        <a:pt x="615" y="2235"/>
                      </a:lnTo>
                      <a:lnTo>
                        <a:pt x="360" y="2550"/>
                      </a:lnTo>
                      <a:lnTo>
                        <a:pt x="285" y="2535"/>
                      </a:lnTo>
                      <a:lnTo>
                        <a:pt x="185" y="2595"/>
                      </a:lnTo>
                      <a:lnTo>
                        <a:pt x="260" y="2760"/>
                      </a:lnTo>
                      <a:lnTo>
                        <a:pt x="375" y="2805"/>
                      </a:lnTo>
                      <a:lnTo>
                        <a:pt x="510" y="3315"/>
                      </a:lnTo>
                      <a:lnTo>
                        <a:pt x="545" y="3390"/>
                      </a:lnTo>
                      <a:lnTo>
                        <a:pt x="525" y="3495"/>
                      </a:lnTo>
                      <a:lnTo>
                        <a:pt x="560" y="3615"/>
                      </a:lnTo>
                      <a:lnTo>
                        <a:pt x="515" y="3690"/>
                      </a:lnTo>
                      <a:lnTo>
                        <a:pt x="435" y="3610"/>
                      </a:lnTo>
                      <a:lnTo>
                        <a:pt x="385" y="3655"/>
                      </a:lnTo>
                      <a:lnTo>
                        <a:pt x="365" y="3793"/>
                      </a:lnTo>
                      <a:lnTo>
                        <a:pt x="435" y="3858"/>
                      </a:lnTo>
                      <a:lnTo>
                        <a:pt x="456" y="4098"/>
                      </a:lnTo>
                      <a:lnTo>
                        <a:pt x="602" y="5037"/>
                      </a:lnTo>
                      <a:lnTo>
                        <a:pt x="810" y="5287"/>
                      </a:lnTo>
                      <a:lnTo>
                        <a:pt x="1163" y="5346"/>
                      </a:lnTo>
                      <a:lnTo>
                        <a:pt x="1400" y="5470"/>
                      </a:lnTo>
                      <a:lnTo>
                        <a:pt x="1770" y="5361"/>
                      </a:lnTo>
                      <a:lnTo>
                        <a:pt x="1872" y="5532"/>
                      </a:lnTo>
                      <a:lnTo>
                        <a:pt x="2180" y="5506"/>
                      </a:lnTo>
                      <a:lnTo>
                        <a:pt x="2535" y="5398"/>
                      </a:lnTo>
                      <a:lnTo>
                        <a:pt x="2702" y="5170"/>
                      </a:lnTo>
                      <a:lnTo>
                        <a:pt x="2745" y="4815"/>
                      </a:lnTo>
                      <a:lnTo>
                        <a:pt x="2826" y="4545"/>
                      </a:lnTo>
                      <a:lnTo>
                        <a:pt x="2911" y="4420"/>
                      </a:lnTo>
                      <a:lnTo>
                        <a:pt x="2826" y="4375"/>
                      </a:lnTo>
                      <a:lnTo>
                        <a:pt x="2851" y="4300"/>
                      </a:lnTo>
                      <a:lnTo>
                        <a:pt x="2971" y="4275"/>
                      </a:lnTo>
                      <a:lnTo>
                        <a:pt x="3081" y="4170"/>
                      </a:lnTo>
                      <a:lnTo>
                        <a:pt x="3166" y="4200"/>
                      </a:lnTo>
                      <a:lnTo>
                        <a:pt x="3316" y="4065"/>
                      </a:lnTo>
                      <a:lnTo>
                        <a:pt x="3601" y="4005"/>
                      </a:lnTo>
                      <a:lnTo>
                        <a:pt x="3711" y="3870"/>
                      </a:lnTo>
                      <a:lnTo>
                        <a:pt x="3681" y="3720"/>
                      </a:lnTo>
                      <a:lnTo>
                        <a:pt x="3571" y="3675"/>
                      </a:lnTo>
                      <a:lnTo>
                        <a:pt x="3426" y="3685"/>
                      </a:lnTo>
                      <a:lnTo>
                        <a:pt x="3136" y="3835"/>
                      </a:lnTo>
                      <a:lnTo>
                        <a:pt x="2901" y="4075"/>
                      </a:lnTo>
                      <a:lnTo>
                        <a:pt x="2746" y="4300"/>
                      </a:lnTo>
                      <a:lnTo>
                        <a:pt x="2706" y="4440"/>
                      </a:lnTo>
                      <a:lnTo>
                        <a:pt x="2571" y="4725"/>
                      </a:lnTo>
                      <a:lnTo>
                        <a:pt x="2496" y="4735"/>
                      </a:lnTo>
                      <a:lnTo>
                        <a:pt x="2676" y="4290"/>
                      </a:lnTo>
                      <a:lnTo>
                        <a:pt x="2706" y="4140"/>
                      </a:lnTo>
                      <a:lnTo>
                        <a:pt x="2796" y="4030"/>
                      </a:lnTo>
                      <a:lnTo>
                        <a:pt x="2811" y="3940"/>
                      </a:lnTo>
                      <a:lnTo>
                        <a:pt x="3031" y="3775"/>
                      </a:lnTo>
                      <a:lnTo>
                        <a:pt x="3031" y="3630"/>
                      </a:lnTo>
                      <a:lnTo>
                        <a:pt x="3051" y="3490"/>
                      </a:lnTo>
                      <a:lnTo>
                        <a:pt x="3306" y="3355"/>
                      </a:lnTo>
                      <a:lnTo>
                        <a:pt x="3991" y="3145"/>
                      </a:lnTo>
                      <a:lnTo>
                        <a:pt x="4281" y="3000"/>
                      </a:lnTo>
                      <a:lnTo>
                        <a:pt x="4356" y="2740"/>
                      </a:lnTo>
                      <a:lnTo>
                        <a:pt x="4381" y="2580"/>
                      </a:lnTo>
                      <a:lnTo>
                        <a:pt x="4606" y="2355"/>
                      </a:lnTo>
                      <a:lnTo>
                        <a:pt x="4531" y="2220"/>
                      </a:lnTo>
                      <a:lnTo>
                        <a:pt x="3841" y="2545"/>
                      </a:lnTo>
                      <a:lnTo>
                        <a:pt x="3464" y="2716"/>
                      </a:lnTo>
                      <a:lnTo>
                        <a:pt x="3286" y="2610"/>
                      </a:lnTo>
                      <a:lnTo>
                        <a:pt x="3315" y="2785"/>
                      </a:lnTo>
                      <a:lnTo>
                        <a:pt x="3272" y="2905"/>
                      </a:lnTo>
                      <a:lnTo>
                        <a:pt x="3156" y="2875"/>
                      </a:lnTo>
                      <a:lnTo>
                        <a:pt x="3096" y="2763"/>
                      </a:lnTo>
                      <a:lnTo>
                        <a:pt x="3066" y="2845"/>
                      </a:lnTo>
                      <a:lnTo>
                        <a:pt x="2873" y="2760"/>
                      </a:lnTo>
                      <a:lnTo>
                        <a:pt x="2865" y="2611"/>
                      </a:lnTo>
                      <a:lnTo>
                        <a:pt x="2751" y="2682"/>
                      </a:lnTo>
                      <a:lnTo>
                        <a:pt x="2661" y="2625"/>
                      </a:lnTo>
                      <a:lnTo>
                        <a:pt x="2671" y="2470"/>
                      </a:lnTo>
                      <a:lnTo>
                        <a:pt x="2513" y="2355"/>
                      </a:lnTo>
                      <a:lnTo>
                        <a:pt x="2465" y="2206"/>
                      </a:lnTo>
                      <a:lnTo>
                        <a:pt x="2526" y="2050"/>
                      </a:lnTo>
                      <a:lnTo>
                        <a:pt x="2543" y="1929"/>
                      </a:lnTo>
                      <a:lnTo>
                        <a:pt x="2780" y="1995"/>
                      </a:lnTo>
                      <a:lnTo>
                        <a:pt x="3098" y="1846"/>
                      </a:lnTo>
                      <a:lnTo>
                        <a:pt x="2906" y="1495"/>
                      </a:lnTo>
                      <a:lnTo>
                        <a:pt x="2711" y="1083"/>
                      </a:lnTo>
                      <a:lnTo>
                        <a:pt x="2585" y="882"/>
                      </a:lnTo>
                      <a:lnTo>
                        <a:pt x="2597" y="631"/>
                      </a:lnTo>
                      <a:lnTo>
                        <a:pt x="2421" y="660"/>
                      </a:lnTo>
                      <a:lnTo>
                        <a:pt x="2420" y="492"/>
                      </a:lnTo>
                      <a:lnTo>
                        <a:pt x="2331" y="282"/>
                      </a:lnTo>
                      <a:lnTo>
                        <a:pt x="2225" y="385"/>
                      </a:lnTo>
                      <a:lnTo>
                        <a:pt x="2195" y="510"/>
                      </a:lnTo>
                      <a:lnTo>
                        <a:pt x="2255" y="570"/>
                      </a:lnTo>
                      <a:lnTo>
                        <a:pt x="2280" y="720"/>
                      </a:lnTo>
                      <a:lnTo>
                        <a:pt x="2165" y="825"/>
                      </a:lnTo>
                      <a:lnTo>
                        <a:pt x="2040" y="1065"/>
                      </a:lnTo>
                      <a:lnTo>
                        <a:pt x="1920" y="975"/>
                      </a:lnTo>
                      <a:lnTo>
                        <a:pt x="1830" y="900"/>
                      </a:lnTo>
                      <a:lnTo>
                        <a:pt x="1730" y="915"/>
                      </a:lnTo>
                      <a:lnTo>
                        <a:pt x="1650" y="1020"/>
                      </a:lnTo>
                      <a:lnTo>
                        <a:pt x="1560" y="985"/>
                      </a:lnTo>
                      <a:lnTo>
                        <a:pt x="1635" y="795"/>
                      </a:lnTo>
                      <a:lnTo>
                        <a:pt x="1500" y="600"/>
                      </a:lnTo>
                      <a:lnTo>
                        <a:pt x="1490" y="340"/>
                      </a:lnTo>
                      <a:lnTo>
                        <a:pt x="1460" y="285"/>
                      </a:lnTo>
                      <a:lnTo>
                        <a:pt x="1385" y="330"/>
                      </a:lnTo>
                      <a:lnTo>
                        <a:pt x="1080" y="295"/>
                      </a:lnTo>
                      <a:lnTo>
                        <a:pt x="1085" y="210"/>
                      </a:lnTo>
                      <a:lnTo>
                        <a:pt x="990" y="180"/>
                      </a:lnTo>
                      <a:lnTo>
                        <a:pt x="710" y="0"/>
                      </a:lnTo>
                      <a:lnTo>
                        <a:pt x="575" y="130"/>
                      </a:lnTo>
                      <a:lnTo>
                        <a:pt x="380" y="135"/>
                      </a:lnTo>
                      <a:lnTo>
                        <a:pt x="155" y="25"/>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45" name="Freeform 44"/>
                <p:cNvSpPr>
                  <a:spLocks/>
                </p:cNvSpPr>
                <p:nvPr/>
              </p:nvSpPr>
              <p:spPr bwMode="auto">
                <a:xfrm>
                  <a:off x="6518676" y="4604649"/>
                  <a:ext cx="222250" cy="57150"/>
                </a:xfrm>
                <a:custGeom>
                  <a:avLst/>
                  <a:gdLst>
                    <a:gd name="T0" fmla="*/ 124 w 124"/>
                    <a:gd name="T1" fmla="*/ 17 h 32"/>
                    <a:gd name="T2" fmla="*/ 103 w 124"/>
                    <a:gd name="T3" fmla="*/ 32 h 32"/>
                    <a:gd name="T4" fmla="*/ 48 w 124"/>
                    <a:gd name="T5" fmla="*/ 32 h 32"/>
                    <a:gd name="T6" fmla="*/ 34 w 124"/>
                    <a:gd name="T7" fmla="*/ 20 h 32"/>
                    <a:gd name="T8" fmla="*/ 0 w 124"/>
                    <a:gd name="T9" fmla="*/ 18 h 32"/>
                    <a:gd name="T10" fmla="*/ 24 w 124"/>
                    <a:gd name="T11" fmla="*/ 6 h 32"/>
                    <a:gd name="T12" fmla="*/ 60 w 124"/>
                    <a:gd name="T13" fmla="*/ 0 h 32"/>
                    <a:gd name="T14" fmla="*/ 94 w 124"/>
                    <a:gd name="T15" fmla="*/ 12 h 32"/>
                    <a:gd name="T16" fmla="*/ 124 w 124"/>
                    <a:gd name="T17" fmla="*/ 1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4" h="32">
                      <a:moveTo>
                        <a:pt x="124" y="17"/>
                      </a:moveTo>
                      <a:lnTo>
                        <a:pt x="103" y="32"/>
                      </a:lnTo>
                      <a:lnTo>
                        <a:pt x="48" y="32"/>
                      </a:lnTo>
                      <a:lnTo>
                        <a:pt x="34" y="20"/>
                      </a:lnTo>
                      <a:lnTo>
                        <a:pt x="0" y="18"/>
                      </a:lnTo>
                      <a:lnTo>
                        <a:pt x="24" y="6"/>
                      </a:lnTo>
                      <a:lnTo>
                        <a:pt x="60" y="0"/>
                      </a:lnTo>
                      <a:lnTo>
                        <a:pt x="94" y="12"/>
                      </a:lnTo>
                      <a:lnTo>
                        <a:pt x="124" y="17"/>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grpSp>
          <p:sp>
            <p:nvSpPr>
              <p:cNvPr id="17" name="Freeform 16"/>
              <p:cNvSpPr>
                <a:spLocks/>
              </p:cNvSpPr>
              <p:nvPr/>
            </p:nvSpPr>
            <p:spPr bwMode="auto">
              <a:xfrm>
                <a:off x="6644075" y="4926914"/>
                <a:ext cx="161925" cy="90488"/>
              </a:xfrm>
              <a:custGeom>
                <a:avLst/>
                <a:gdLst>
                  <a:gd name="T0" fmla="*/ 90 w 90"/>
                  <a:gd name="T1" fmla="*/ 28 h 51"/>
                  <a:gd name="T2" fmla="*/ 79 w 90"/>
                  <a:gd name="T3" fmla="*/ 44 h 51"/>
                  <a:gd name="T4" fmla="*/ 60 w 90"/>
                  <a:gd name="T5" fmla="*/ 51 h 51"/>
                  <a:gd name="T6" fmla="*/ 24 w 90"/>
                  <a:gd name="T7" fmla="*/ 44 h 51"/>
                  <a:gd name="T8" fmla="*/ 10 w 90"/>
                  <a:gd name="T9" fmla="*/ 32 h 51"/>
                  <a:gd name="T10" fmla="*/ 0 w 90"/>
                  <a:gd name="T11" fmla="*/ 18 h 51"/>
                  <a:gd name="T12" fmla="*/ 9 w 90"/>
                  <a:gd name="T13" fmla="*/ 0 h 51"/>
                  <a:gd name="T14" fmla="*/ 12 w 90"/>
                  <a:gd name="T15" fmla="*/ 16 h 51"/>
                  <a:gd name="T16" fmla="*/ 30 w 90"/>
                  <a:gd name="T17" fmla="*/ 21 h 51"/>
                  <a:gd name="T18" fmla="*/ 70 w 90"/>
                  <a:gd name="T19" fmla="*/ 24 h 51"/>
                  <a:gd name="T20" fmla="*/ 89 w 90"/>
                  <a:gd name="T21" fmla="*/ 19 h 51"/>
                  <a:gd name="T22" fmla="*/ 90 w 90"/>
                  <a:gd name="T23" fmla="*/ 2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51">
                    <a:moveTo>
                      <a:pt x="90" y="28"/>
                    </a:moveTo>
                    <a:lnTo>
                      <a:pt x="79" y="44"/>
                    </a:lnTo>
                    <a:lnTo>
                      <a:pt x="60" y="51"/>
                    </a:lnTo>
                    <a:lnTo>
                      <a:pt x="24" y="44"/>
                    </a:lnTo>
                    <a:lnTo>
                      <a:pt x="10" y="32"/>
                    </a:lnTo>
                    <a:lnTo>
                      <a:pt x="0" y="18"/>
                    </a:lnTo>
                    <a:lnTo>
                      <a:pt x="9" y="0"/>
                    </a:lnTo>
                    <a:lnTo>
                      <a:pt x="12" y="16"/>
                    </a:lnTo>
                    <a:lnTo>
                      <a:pt x="30" y="21"/>
                    </a:lnTo>
                    <a:lnTo>
                      <a:pt x="70" y="24"/>
                    </a:lnTo>
                    <a:lnTo>
                      <a:pt x="89" y="19"/>
                    </a:lnTo>
                    <a:lnTo>
                      <a:pt x="90" y="28"/>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18" name="Freeform 17"/>
              <p:cNvSpPr>
                <a:spLocks/>
              </p:cNvSpPr>
              <p:nvPr/>
            </p:nvSpPr>
            <p:spPr bwMode="auto">
              <a:xfrm>
                <a:off x="6925062" y="4156977"/>
                <a:ext cx="461962" cy="571501"/>
              </a:xfrm>
              <a:custGeom>
                <a:avLst/>
                <a:gdLst>
                  <a:gd name="T0" fmla="*/ 206 w 1285"/>
                  <a:gd name="T1" fmla="*/ 0 h 1591"/>
                  <a:gd name="T2" fmla="*/ 274 w 1285"/>
                  <a:gd name="T3" fmla="*/ 72 h 1591"/>
                  <a:gd name="T4" fmla="*/ 265 w 1285"/>
                  <a:gd name="T5" fmla="*/ 196 h 1591"/>
                  <a:gd name="T6" fmla="*/ 235 w 1285"/>
                  <a:gd name="T7" fmla="*/ 356 h 1591"/>
                  <a:gd name="T8" fmla="*/ 225 w 1285"/>
                  <a:gd name="T9" fmla="*/ 506 h 1591"/>
                  <a:gd name="T10" fmla="*/ 205 w 1285"/>
                  <a:gd name="T11" fmla="*/ 661 h 1591"/>
                  <a:gd name="T12" fmla="*/ 235 w 1285"/>
                  <a:gd name="T13" fmla="*/ 791 h 1591"/>
                  <a:gd name="T14" fmla="*/ 340 w 1285"/>
                  <a:gd name="T15" fmla="*/ 611 h 1591"/>
                  <a:gd name="T16" fmla="*/ 430 w 1285"/>
                  <a:gd name="T17" fmla="*/ 586 h 1591"/>
                  <a:gd name="T18" fmla="*/ 345 w 1285"/>
                  <a:gd name="T19" fmla="*/ 766 h 1591"/>
                  <a:gd name="T20" fmla="*/ 520 w 1285"/>
                  <a:gd name="T21" fmla="*/ 761 h 1591"/>
                  <a:gd name="T22" fmla="*/ 625 w 1285"/>
                  <a:gd name="T23" fmla="*/ 706 h 1591"/>
                  <a:gd name="T24" fmla="*/ 730 w 1285"/>
                  <a:gd name="T25" fmla="*/ 656 h 1591"/>
                  <a:gd name="T26" fmla="*/ 820 w 1285"/>
                  <a:gd name="T27" fmla="*/ 601 h 1591"/>
                  <a:gd name="T28" fmla="*/ 885 w 1285"/>
                  <a:gd name="T29" fmla="*/ 646 h 1591"/>
                  <a:gd name="T30" fmla="*/ 825 w 1285"/>
                  <a:gd name="T31" fmla="*/ 781 h 1591"/>
                  <a:gd name="T32" fmla="*/ 1000 w 1285"/>
                  <a:gd name="T33" fmla="*/ 766 h 1591"/>
                  <a:gd name="T34" fmla="*/ 1020 w 1285"/>
                  <a:gd name="T35" fmla="*/ 931 h 1591"/>
                  <a:gd name="T36" fmla="*/ 1005 w 1285"/>
                  <a:gd name="T37" fmla="*/ 1061 h 1591"/>
                  <a:gd name="T38" fmla="*/ 1090 w 1285"/>
                  <a:gd name="T39" fmla="*/ 1046 h 1591"/>
                  <a:gd name="T40" fmla="*/ 1140 w 1285"/>
                  <a:gd name="T41" fmla="*/ 926 h 1591"/>
                  <a:gd name="T42" fmla="*/ 1230 w 1285"/>
                  <a:gd name="T43" fmla="*/ 956 h 1591"/>
                  <a:gd name="T44" fmla="*/ 1275 w 1285"/>
                  <a:gd name="T45" fmla="*/ 1031 h 1591"/>
                  <a:gd name="T46" fmla="*/ 1225 w 1285"/>
                  <a:gd name="T47" fmla="*/ 1136 h 1591"/>
                  <a:gd name="T48" fmla="*/ 1285 w 1285"/>
                  <a:gd name="T49" fmla="*/ 1331 h 1591"/>
                  <a:gd name="T50" fmla="*/ 1180 w 1285"/>
                  <a:gd name="T51" fmla="*/ 1331 h 1591"/>
                  <a:gd name="T52" fmla="*/ 1140 w 1285"/>
                  <a:gd name="T53" fmla="*/ 1211 h 1591"/>
                  <a:gd name="T54" fmla="*/ 1105 w 1285"/>
                  <a:gd name="T55" fmla="*/ 1231 h 1591"/>
                  <a:gd name="T56" fmla="*/ 1080 w 1285"/>
                  <a:gd name="T57" fmla="*/ 1391 h 1591"/>
                  <a:gd name="T58" fmla="*/ 1030 w 1285"/>
                  <a:gd name="T59" fmla="*/ 1166 h 1591"/>
                  <a:gd name="T60" fmla="*/ 970 w 1285"/>
                  <a:gd name="T61" fmla="*/ 1081 h 1591"/>
                  <a:gd name="T62" fmla="*/ 900 w 1285"/>
                  <a:gd name="T63" fmla="*/ 1196 h 1591"/>
                  <a:gd name="T64" fmla="*/ 750 w 1285"/>
                  <a:gd name="T65" fmla="*/ 1246 h 1591"/>
                  <a:gd name="T66" fmla="*/ 685 w 1285"/>
                  <a:gd name="T67" fmla="*/ 1186 h 1591"/>
                  <a:gd name="T68" fmla="*/ 555 w 1285"/>
                  <a:gd name="T69" fmla="*/ 1381 h 1591"/>
                  <a:gd name="T70" fmla="*/ 325 w 1285"/>
                  <a:gd name="T71" fmla="*/ 1436 h 1591"/>
                  <a:gd name="T72" fmla="*/ 90 w 1285"/>
                  <a:gd name="T73" fmla="*/ 1591 h 1591"/>
                  <a:gd name="T74" fmla="*/ 10 w 1285"/>
                  <a:gd name="T75" fmla="*/ 1511 h 1591"/>
                  <a:gd name="T76" fmla="*/ 105 w 1285"/>
                  <a:gd name="T77" fmla="*/ 1336 h 1591"/>
                  <a:gd name="T78" fmla="*/ 85 w 1285"/>
                  <a:gd name="T79" fmla="*/ 1276 h 1591"/>
                  <a:gd name="T80" fmla="*/ 0 w 1285"/>
                  <a:gd name="T81" fmla="*/ 1291 h 1591"/>
                  <a:gd name="T82" fmla="*/ 60 w 1285"/>
                  <a:gd name="T83" fmla="*/ 1166 h 1591"/>
                  <a:gd name="T84" fmla="*/ 135 w 1285"/>
                  <a:gd name="T85" fmla="*/ 1106 h 1591"/>
                  <a:gd name="T86" fmla="*/ 100 w 1285"/>
                  <a:gd name="T87" fmla="*/ 941 h 1591"/>
                  <a:gd name="T88" fmla="*/ 50 w 1285"/>
                  <a:gd name="T89" fmla="*/ 856 h 1591"/>
                  <a:gd name="T90" fmla="*/ 45 w 1285"/>
                  <a:gd name="T91" fmla="*/ 316 h 1591"/>
                  <a:gd name="T92" fmla="*/ 154 w 1285"/>
                  <a:gd name="T93" fmla="*/ 100 h 1591"/>
                  <a:gd name="T94" fmla="*/ 206 w 1285"/>
                  <a:gd name="T95" fmla="*/ 0 h 1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285" h="1591">
                    <a:moveTo>
                      <a:pt x="206" y="0"/>
                    </a:moveTo>
                    <a:lnTo>
                      <a:pt x="274" y="72"/>
                    </a:lnTo>
                    <a:lnTo>
                      <a:pt x="265" y="196"/>
                    </a:lnTo>
                    <a:lnTo>
                      <a:pt x="235" y="356"/>
                    </a:lnTo>
                    <a:lnTo>
                      <a:pt x="225" y="506"/>
                    </a:lnTo>
                    <a:lnTo>
                      <a:pt x="205" y="661"/>
                    </a:lnTo>
                    <a:lnTo>
                      <a:pt x="235" y="791"/>
                    </a:lnTo>
                    <a:lnTo>
                      <a:pt x="340" y="611"/>
                    </a:lnTo>
                    <a:lnTo>
                      <a:pt x="430" y="586"/>
                    </a:lnTo>
                    <a:lnTo>
                      <a:pt x="345" y="766"/>
                    </a:lnTo>
                    <a:lnTo>
                      <a:pt x="520" y="761"/>
                    </a:lnTo>
                    <a:lnTo>
                      <a:pt x="625" y="706"/>
                    </a:lnTo>
                    <a:lnTo>
                      <a:pt x="730" y="656"/>
                    </a:lnTo>
                    <a:lnTo>
                      <a:pt x="820" y="601"/>
                    </a:lnTo>
                    <a:lnTo>
                      <a:pt x="885" y="646"/>
                    </a:lnTo>
                    <a:lnTo>
                      <a:pt x="825" y="781"/>
                    </a:lnTo>
                    <a:lnTo>
                      <a:pt x="1000" y="766"/>
                    </a:lnTo>
                    <a:lnTo>
                      <a:pt x="1020" y="931"/>
                    </a:lnTo>
                    <a:lnTo>
                      <a:pt x="1005" y="1061"/>
                    </a:lnTo>
                    <a:lnTo>
                      <a:pt x="1090" y="1046"/>
                    </a:lnTo>
                    <a:lnTo>
                      <a:pt x="1140" y="926"/>
                    </a:lnTo>
                    <a:lnTo>
                      <a:pt x="1230" y="956"/>
                    </a:lnTo>
                    <a:lnTo>
                      <a:pt x="1275" y="1031"/>
                    </a:lnTo>
                    <a:lnTo>
                      <a:pt x="1225" y="1136"/>
                    </a:lnTo>
                    <a:lnTo>
                      <a:pt x="1285" y="1331"/>
                    </a:lnTo>
                    <a:lnTo>
                      <a:pt x="1180" y="1331"/>
                    </a:lnTo>
                    <a:lnTo>
                      <a:pt x="1140" y="1211"/>
                    </a:lnTo>
                    <a:lnTo>
                      <a:pt x="1105" y="1231"/>
                    </a:lnTo>
                    <a:lnTo>
                      <a:pt x="1080" y="1391"/>
                    </a:lnTo>
                    <a:lnTo>
                      <a:pt x="1030" y="1166"/>
                    </a:lnTo>
                    <a:lnTo>
                      <a:pt x="970" y="1081"/>
                    </a:lnTo>
                    <a:lnTo>
                      <a:pt x="900" y="1196"/>
                    </a:lnTo>
                    <a:lnTo>
                      <a:pt x="750" y="1246"/>
                    </a:lnTo>
                    <a:lnTo>
                      <a:pt x="685" y="1186"/>
                    </a:lnTo>
                    <a:lnTo>
                      <a:pt x="555" y="1381"/>
                    </a:lnTo>
                    <a:lnTo>
                      <a:pt x="325" y="1436"/>
                    </a:lnTo>
                    <a:lnTo>
                      <a:pt x="90" y="1591"/>
                    </a:lnTo>
                    <a:lnTo>
                      <a:pt x="10" y="1511"/>
                    </a:lnTo>
                    <a:lnTo>
                      <a:pt x="105" y="1336"/>
                    </a:lnTo>
                    <a:lnTo>
                      <a:pt x="85" y="1276"/>
                    </a:lnTo>
                    <a:lnTo>
                      <a:pt x="0" y="1291"/>
                    </a:lnTo>
                    <a:lnTo>
                      <a:pt x="60" y="1166"/>
                    </a:lnTo>
                    <a:lnTo>
                      <a:pt x="135" y="1106"/>
                    </a:lnTo>
                    <a:lnTo>
                      <a:pt x="100" y="941"/>
                    </a:lnTo>
                    <a:lnTo>
                      <a:pt x="50" y="856"/>
                    </a:lnTo>
                    <a:lnTo>
                      <a:pt x="45" y="316"/>
                    </a:lnTo>
                    <a:lnTo>
                      <a:pt x="154" y="100"/>
                    </a:lnTo>
                    <a:lnTo>
                      <a:pt x="206" y="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grpSp>
            <p:nvGrpSpPr>
              <p:cNvPr id="19" name="组合 87"/>
              <p:cNvGrpSpPr/>
              <p:nvPr/>
            </p:nvGrpSpPr>
            <p:grpSpPr>
              <a:xfrm>
                <a:off x="2634058" y="1809062"/>
                <a:ext cx="1517647" cy="1916114"/>
                <a:chOff x="2418164" y="1838430"/>
                <a:chExt cx="1517650" cy="1916113"/>
              </a:xfrm>
              <a:grpFill/>
            </p:grpSpPr>
            <p:sp>
              <p:nvSpPr>
                <p:cNvPr id="37" name="Freeform 36"/>
                <p:cNvSpPr>
                  <a:spLocks/>
                </p:cNvSpPr>
                <p:nvPr/>
              </p:nvSpPr>
              <p:spPr bwMode="auto">
                <a:xfrm>
                  <a:off x="2418164" y="2322618"/>
                  <a:ext cx="1336675" cy="1431925"/>
                </a:xfrm>
                <a:custGeom>
                  <a:avLst/>
                  <a:gdLst>
                    <a:gd name="T0" fmla="*/ 266 w 3722"/>
                    <a:gd name="T1" fmla="*/ 2801 h 3986"/>
                    <a:gd name="T2" fmla="*/ 204 w 3722"/>
                    <a:gd name="T3" fmla="*/ 2714 h 3986"/>
                    <a:gd name="T4" fmla="*/ 60 w 3722"/>
                    <a:gd name="T5" fmla="*/ 2428 h 3986"/>
                    <a:gd name="T6" fmla="*/ 0 w 3722"/>
                    <a:gd name="T7" fmla="*/ 2063 h 3986"/>
                    <a:gd name="T8" fmla="*/ 206 w 3722"/>
                    <a:gd name="T9" fmla="*/ 1451 h 3986"/>
                    <a:gd name="T10" fmla="*/ 211 w 3722"/>
                    <a:gd name="T11" fmla="*/ 1155 h 3986"/>
                    <a:gd name="T12" fmla="*/ 330 w 3722"/>
                    <a:gd name="T13" fmla="*/ 878 h 3986"/>
                    <a:gd name="T14" fmla="*/ 302 w 3722"/>
                    <a:gd name="T15" fmla="*/ 539 h 3986"/>
                    <a:gd name="T16" fmla="*/ 447 w 3722"/>
                    <a:gd name="T17" fmla="*/ 295 h 3986"/>
                    <a:gd name="T18" fmla="*/ 776 w 3722"/>
                    <a:gd name="T19" fmla="*/ 240 h 3986"/>
                    <a:gd name="T20" fmla="*/ 716 w 3722"/>
                    <a:gd name="T21" fmla="*/ 45 h 3986"/>
                    <a:gd name="T22" fmla="*/ 916 w 3722"/>
                    <a:gd name="T23" fmla="*/ 0 h 3986"/>
                    <a:gd name="T24" fmla="*/ 1051 w 3722"/>
                    <a:gd name="T25" fmla="*/ 115 h 3986"/>
                    <a:gd name="T26" fmla="*/ 856 w 3722"/>
                    <a:gd name="T27" fmla="*/ 240 h 3986"/>
                    <a:gd name="T28" fmla="*/ 926 w 3722"/>
                    <a:gd name="T29" fmla="*/ 265 h 3986"/>
                    <a:gd name="T30" fmla="*/ 971 w 3722"/>
                    <a:gd name="T31" fmla="*/ 240 h 3986"/>
                    <a:gd name="T32" fmla="*/ 1126 w 3722"/>
                    <a:gd name="T33" fmla="*/ 205 h 3986"/>
                    <a:gd name="T34" fmla="*/ 1152 w 3722"/>
                    <a:gd name="T35" fmla="*/ 278 h 3986"/>
                    <a:gd name="T36" fmla="*/ 1201 w 3722"/>
                    <a:gd name="T37" fmla="*/ 250 h 3986"/>
                    <a:gd name="T38" fmla="*/ 1426 w 3722"/>
                    <a:gd name="T39" fmla="*/ 235 h 3986"/>
                    <a:gd name="T40" fmla="*/ 1336 w 3722"/>
                    <a:gd name="T41" fmla="*/ 75 h 3986"/>
                    <a:gd name="T42" fmla="*/ 1471 w 3722"/>
                    <a:gd name="T43" fmla="*/ 175 h 3986"/>
                    <a:gd name="T44" fmla="*/ 1606 w 3722"/>
                    <a:gd name="T45" fmla="*/ 195 h 3986"/>
                    <a:gd name="T46" fmla="*/ 1696 w 3722"/>
                    <a:gd name="T47" fmla="*/ 225 h 3986"/>
                    <a:gd name="T48" fmla="*/ 1631 w 3722"/>
                    <a:gd name="T49" fmla="*/ 430 h 3986"/>
                    <a:gd name="T50" fmla="*/ 1721 w 3722"/>
                    <a:gd name="T51" fmla="*/ 435 h 3986"/>
                    <a:gd name="T52" fmla="*/ 1841 w 3722"/>
                    <a:gd name="T53" fmla="*/ 340 h 3986"/>
                    <a:gd name="T54" fmla="*/ 1841 w 3722"/>
                    <a:gd name="T55" fmla="*/ 475 h 3986"/>
                    <a:gd name="T56" fmla="*/ 1907 w 3722"/>
                    <a:gd name="T57" fmla="*/ 565 h 3986"/>
                    <a:gd name="T58" fmla="*/ 2042 w 3722"/>
                    <a:gd name="T59" fmla="*/ 505 h 3986"/>
                    <a:gd name="T60" fmla="*/ 1877 w 3722"/>
                    <a:gd name="T61" fmla="*/ 1030 h 3986"/>
                    <a:gd name="T62" fmla="*/ 2597 w 3722"/>
                    <a:gd name="T63" fmla="*/ 2036 h 3986"/>
                    <a:gd name="T64" fmla="*/ 2787 w 3722"/>
                    <a:gd name="T65" fmla="*/ 2281 h 3986"/>
                    <a:gd name="T66" fmla="*/ 3722 w 3722"/>
                    <a:gd name="T67" fmla="*/ 2656 h 3986"/>
                    <a:gd name="T68" fmla="*/ 3437 w 3722"/>
                    <a:gd name="T69" fmla="*/ 3986 h 3986"/>
                    <a:gd name="T70" fmla="*/ 716 w 3722"/>
                    <a:gd name="T71" fmla="*/ 3271 h 3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22" h="3986">
                      <a:moveTo>
                        <a:pt x="210" y="3025"/>
                      </a:moveTo>
                      <a:lnTo>
                        <a:pt x="266" y="2801"/>
                      </a:lnTo>
                      <a:lnTo>
                        <a:pt x="324" y="2713"/>
                      </a:lnTo>
                      <a:lnTo>
                        <a:pt x="204" y="2714"/>
                      </a:lnTo>
                      <a:lnTo>
                        <a:pt x="12" y="2624"/>
                      </a:lnTo>
                      <a:lnTo>
                        <a:pt x="60" y="2428"/>
                      </a:lnTo>
                      <a:lnTo>
                        <a:pt x="59" y="2231"/>
                      </a:lnTo>
                      <a:lnTo>
                        <a:pt x="0" y="2063"/>
                      </a:lnTo>
                      <a:lnTo>
                        <a:pt x="192" y="1628"/>
                      </a:lnTo>
                      <a:lnTo>
                        <a:pt x="206" y="1451"/>
                      </a:lnTo>
                      <a:lnTo>
                        <a:pt x="201" y="1292"/>
                      </a:lnTo>
                      <a:lnTo>
                        <a:pt x="211" y="1155"/>
                      </a:lnTo>
                      <a:lnTo>
                        <a:pt x="372" y="1060"/>
                      </a:lnTo>
                      <a:lnTo>
                        <a:pt x="330" y="878"/>
                      </a:lnTo>
                      <a:lnTo>
                        <a:pt x="481" y="655"/>
                      </a:lnTo>
                      <a:lnTo>
                        <a:pt x="302" y="539"/>
                      </a:lnTo>
                      <a:lnTo>
                        <a:pt x="389" y="401"/>
                      </a:lnTo>
                      <a:lnTo>
                        <a:pt x="447" y="295"/>
                      </a:lnTo>
                      <a:lnTo>
                        <a:pt x="651" y="150"/>
                      </a:lnTo>
                      <a:lnTo>
                        <a:pt x="776" y="240"/>
                      </a:lnTo>
                      <a:lnTo>
                        <a:pt x="746" y="160"/>
                      </a:lnTo>
                      <a:lnTo>
                        <a:pt x="716" y="45"/>
                      </a:lnTo>
                      <a:lnTo>
                        <a:pt x="866" y="75"/>
                      </a:lnTo>
                      <a:lnTo>
                        <a:pt x="916" y="0"/>
                      </a:lnTo>
                      <a:lnTo>
                        <a:pt x="1016" y="10"/>
                      </a:lnTo>
                      <a:lnTo>
                        <a:pt x="1051" y="115"/>
                      </a:lnTo>
                      <a:lnTo>
                        <a:pt x="791" y="145"/>
                      </a:lnTo>
                      <a:lnTo>
                        <a:pt x="856" y="240"/>
                      </a:lnTo>
                      <a:lnTo>
                        <a:pt x="881" y="315"/>
                      </a:lnTo>
                      <a:lnTo>
                        <a:pt x="926" y="265"/>
                      </a:lnTo>
                      <a:lnTo>
                        <a:pt x="1001" y="330"/>
                      </a:lnTo>
                      <a:lnTo>
                        <a:pt x="971" y="240"/>
                      </a:lnTo>
                      <a:lnTo>
                        <a:pt x="1066" y="205"/>
                      </a:lnTo>
                      <a:lnTo>
                        <a:pt x="1126" y="205"/>
                      </a:lnTo>
                      <a:lnTo>
                        <a:pt x="1146" y="149"/>
                      </a:lnTo>
                      <a:lnTo>
                        <a:pt x="1152" y="278"/>
                      </a:lnTo>
                      <a:lnTo>
                        <a:pt x="1186" y="205"/>
                      </a:lnTo>
                      <a:lnTo>
                        <a:pt x="1201" y="250"/>
                      </a:lnTo>
                      <a:lnTo>
                        <a:pt x="1306" y="225"/>
                      </a:lnTo>
                      <a:lnTo>
                        <a:pt x="1426" y="235"/>
                      </a:lnTo>
                      <a:lnTo>
                        <a:pt x="1291" y="175"/>
                      </a:lnTo>
                      <a:lnTo>
                        <a:pt x="1336" y="75"/>
                      </a:lnTo>
                      <a:lnTo>
                        <a:pt x="1496" y="85"/>
                      </a:lnTo>
                      <a:lnTo>
                        <a:pt x="1471" y="175"/>
                      </a:lnTo>
                      <a:lnTo>
                        <a:pt x="1516" y="240"/>
                      </a:lnTo>
                      <a:lnTo>
                        <a:pt x="1606" y="195"/>
                      </a:lnTo>
                      <a:lnTo>
                        <a:pt x="1681" y="115"/>
                      </a:lnTo>
                      <a:lnTo>
                        <a:pt x="1696" y="225"/>
                      </a:lnTo>
                      <a:lnTo>
                        <a:pt x="1621" y="325"/>
                      </a:lnTo>
                      <a:lnTo>
                        <a:pt x="1631" y="430"/>
                      </a:lnTo>
                      <a:lnTo>
                        <a:pt x="1666" y="480"/>
                      </a:lnTo>
                      <a:lnTo>
                        <a:pt x="1721" y="435"/>
                      </a:lnTo>
                      <a:lnTo>
                        <a:pt x="1786" y="415"/>
                      </a:lnTo>
                      <a:lnTo>
                        <a:pt x="1841" y="340"/>
                      </a:lnTo>
                      <a:lnTo>
                        <a:pt x="1831" y="400"/>
                      </a:lnTo>
                      <a:lnTo>
                        <a:pt x="1841" y="475"/>
                      </a:lnTo>
                      <a:lnTo>
                        <a:pt x="1741" y="555"/>
                      </a:lnTo>
                      <a:lnTo>
                        <a:pt x="1907" y="565"/>
                      </a:lnTo>
                      <a:lnTo>
                        <a:pt x="1967" y="475"/>
                      </a:lnTo>
                      <a:lnTo>
                        <a:pt x="2042" y="505"/>
                      </a:lnTo>
                      <a:lnTo>
                        <a:pt x="2162" y="625"/>
                      </a:lnTo>
                      <a:lnTo>
                        <a:pt x="1877" y="1030"/>
                      </a:lnTo>
                      <a:lnTo>
                        <a:pt x="2432" y="1975"/>
                      </a:lnTo>
                      <a:lnTo>
                        <a:pt x="2597" y="2036"/>
                      </a:lnTo>
                      <a:lnTo>
                        <a:pt x="2732" y="2111"/>
                      </a:lnTo>
                      <a:lnTo>
                        <a:pt x="2787" y="2281"/>
                      </a:lnTo>
                      <a:lnTo>
                        <a:pt x="3207" y="2456"/>
                      </a:lnTo>
                      <a:lnTo>
                        <a:pt x="3722" y="2656"/>
                      </a:lnTo>
                      <a:lnTo>
                        <a:pt x="3662" y="3041"/>
                      </a:lnTo>
                      <a:lnTo>
                        <a:pt x="3437" y="3986"/>
                      </a:lnTo>
                      <a:lnTo>
                        <a:pt x="2187" y="3721"/>
                      </a:lnTo>
                      <a:lnTo>
                        <a:pt x="716" y="3271"/>
                      </a:lnTo>
                      <a:lnTo>
                        <a:pt x="210" y="3025"/>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8" name="Freeform 37"/>
                <p:cNvSpPr>
                  <a:spLocks/>
                </p:cNvSpPr>
                <p:nvPr/>
              </p:nvSpPr>
              <p:spPr bwMode="auto">
                <a:xfrm>
                  <a:off x="3330976" y="2270230"/>
                  <a:ext cx="349250" cy="360363"/>
                </a:xfrm>
                <a:custGeom>
                  <a:avLst/>
                  <a:gdLst>
                    <a:gd name="T0" fmla="*/ 394 w 1100"/>
                    <a:gd name="T1" fmla="*/ 106 h 1134"/>
                    <a:gd name="T2" fmla="*/ 205 w 1100"/>
                    <a:gd name="T3" fmla="*/ 212 h 1134"/>
                    <a:gd name="T4" fmla="*/ 159 w 1100"/>
                    <a:gd name="T5" fmla="*/ 273 h 1134"/>
                    <a:gd name="T6" fmla="*/ 34 w 1100"/>
                    <a:gd name="T7" fmla="*/ 369 h 1134"/>
                    <a:gd name="T8" fmla="*/ 140 w 1100"/>
                    <a:gd name="T9" fmla="*/ 436 h 1134"/>
                    <a:gd name="T10" fmla="*/ 99 w 1100"/>
                    <a:gd name="T11" fmla="*/ 505 h 1134"/>
                    <a:gd name="T12" fmla="*/ 205 w 1100"/>
                    <a:gd name="T13" fmla="*/ 533 h 1134"/>
                    <a:gd name="T14" fmla="*/ 372 w 1100"/>
                    <a:gd name="T15" fmla="*/ 539 h 1134"/>
                    <a:gd name="T16" fmla="*/ 266 w 1100"/>
                    <a:gd name="T17" fmla="*/ 569 h 1134"/>
                    <a:gd name="T18" fmla="*/ 235 w 1100"/>
                    <a:gd name="T19" fmla="*/ 605 h 1134"/>
                    <a:gd name="T20" fmla="*/ 91 w 1100"/>
                    <a:gd name="T21" fmla="*/ 572 h 1134"/>
                    <a:gd name="T22" fmla="*/ 0 w 1100"/>
                    <a:gd name="T23" fmla="*/ 654 h 1134"/>
                    <a:gd name="T24" fmla="*/ 137 w 1100"/>
                    <a:gd name="T25" fmla="*/ 753 h 1134"/>
                    <a:gd name="T26" fmla="*/ 402 w 1100"/>
                    <a:gd name="T27" fmla="*/ 811 h 1134"/>
                    <a:gd name="T28" fmla="*/ 569 w 1100"/>
                    <a:gd name="T29" fmla="*/ 883 h 1134"/>
                    <a:gd name="T30" fmla="*/ 668 w 1100"/>
                    <a:gd name="T31" fmla="*/ 974 h 1134"/>
                    <a:gd name="T32" fmla="*/ 614 w 1100"/>
                    <a:gd name="T33" fmla="*/ 1016 h 1134"/>
                    <a:gd name="T34" fmla="*/ 451 w 1100"/>
                    <a:gd name="T35" fmla="*/ 956 h 1134"/>
                    <a:gd name="T36" fmla="*/ 262 w 1100"/>
                    <a:gd name="T37" fmla="*/ 899 h 1134"/>
                    <a:gd name="T38" fmla="*/ 80 w 1100"/>
                    <a:gd name="T39" fmla="*/ 886 h 1134"/>
                    <a:gd name="T40" fmla="*/ 481 w 1100"/>
                    <a:gd name="T41" fmla="*/ 1044 h 1134"/>
                    <a:gd name="T42" fmla="*/ 512 w 1100"/>
                    <a:gd name="T43" fmla="*/ 1098 h 1134"/>
                    <a:gd name="T44" fmla="*/ 848 w 1100"/>
                    <a:gd name="T45" fmla="*/ 1134 h 1134"/>
                    <a:gd name="T46" fmla="*/ 1100 w 1100"/>
                    <a:gd name="T47" fmla="*/ 409 h 1134"/>
                    <a:gd name="T48" fmla="*/ 869 w 1100"/>
                    <a:gd name="T49" fmla="*/ 430 h 1134"/>
                    <a:gd name="T50" fmla="*/ 1066 w 1100"/>
                    <a:gd name="T51" fmla="*/ 269 h 1134"/>
                    <a:gd name="T52" fmla="*/ 903 w 1100"/>
                    <a:gd name="T53" fmla="*/ 154 h 1134"/>
                    <a:gd name="T54" fmla="*/ 751 w 1100"/>
                    <a:gd name="T55" fmla="*/ 257 h 1134"/>
                    <a:gd name="T56" fmla="*/ 656 w 1100"/>
                    <a:gd name="T57" fmla="*/ 288 h 1134"/>
                    <a:gd name="T58" fmla="*/ 713 w 1100"/>
                    <a:gd name="T59" fmla="*/ 206 h 1134"/>
                    <a:gd name="T60" fmla="*/ 859 w 1100"/>
                    <a:gd name="T61" fmla="*/ 63 h 1134"/>
                    <a:gd name="T62" fmla="*/ 648 w 1100"/>
                    <a:gd name="T63" fmla="*/ 0 h 1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00" h="1134">
                      <a:moveTo>
                        <a:pt x="528" y="43"/>
                      </a:moveTo>
                      <a:lnTo>
                        <a:pt x="394" y="106"/>
                      </a:lnTo>
                      <a:lnTo>
                        <a:pt x="235" y="176"/>
                      </a:lnTo>
                      <a:lnTo>
                        <a:pt x="205" y="212"/>
                      </a:lnTo>
                      <a:lnTo>
                        <a:pt x="216" y="254"/>
                      </a:lnTo>
                      <a:lnTo>
                        <a:pt x="159" y="273"/>
                      </a:lnTo>
                      <a:lnTo>
                        <a:pt x="72" y="321"/>
                      </a:lnTo>
                      <a:lnTo>
                        <a:pt x="34" y="369"/>
                      </a:lnTo>
                      <a:lnTo>
                        <a:pt x="87" y="418"/>
                      </a:lnTo>
                      <a:lnTo>
                        <a:pt x="140" y="436"/>
                      </a:lnTo>
                      <a:lnTo>
                        <a:pt x="83" y="463"/>
                      </a:lnTo>
                      <a:lnTo>
                        <a:pt x="99" y="505"/>
                      </a:lnTo>
                      <a:lnTo>
                        <a:pt x="156" y="496"/>
                      </a:lnTo>
                      <a:lnTo>
                        <a:pt x="205" y="533"/>
                      </a:lnTo>
                      <a:lnTo>
                        <a:pt x="296" y="536"/>
                      </a:lnTo>
                      <a:lnTo>
                        <a:pt x="372" y="539"/>
                      </a:lnTo>
                      <a:lnTo>
                        <a:pt x="383" y="566"/>
                      </a:lnTo>
                      <a:lnTo>
                        <a:pt x="266" y="569"/>
                      </a:lnTo>
                      <a:lnTo>
                        <a:pt x="235" y="569"/>
                      </a:lnTo>
                      <a:lnTo>
                        <a:pt x="235" y="605"/>
                      </a:lnTo>
                      <a:lnTo>
                        <a:pt x="171" y="572"/>
                      </a:lnTo>
                      <a:lnTo>
                        <a:pt x="91" y="572"/>
                      </a:lnTo>
                      <a:lnTo>
                        <a:pt x="11" y="581"/>
                      </a:lnTo>
                      <a:lnTo>
                        <a:pt x="0" y="654"/>
                      </a:lnTo>
                      <a:lnTo>
                        <a:pt x="53" y="726"/>
                      </a:lnTo>
                      <a:lnTo>
                        <a:pt x="137" y="753"/>
                      </a:lnTo>
                      <a:lnTo>
                        <a:pt x="250" y="805"/>
                      </a:lnTo>
                      <a:lnTo>
                        <a:pt x="402" y="811"/>
                      </a:lnTo>
                      <a:lnTo>
                        <a:pt x="501" y="841"/>
                      </a:lnTo>
                      <a:lnTo>
                        <a:pt x="569" y="883"/>
                      </a:lnTo>
                      <a:lnTo>
                        <a:pt x="626" y="935"/>
                      </a:lnTo>
                      <a:lnTo>
                        <a:pt x="668" y="974"/>
                      </a:lnTo>
                      <a:lnTo>
                        <a:pt x="694" y="1004"/>
                      </a:lnTo>
                      <a:lnTo>
                        <a:pt x="614" y="1016"/>
                      </a:lnTo>
                      <a:lnTo>
                        <a:pt x="527" y="1001"/>
                      </a:lnTo>
                      <a:lnTo>
                        <a:pt x="451" y="956"/>
                      </a:lnTo>
                      <a:lnTo>
                        <a:pt x="341" y="911"/>
                      </a:lnTo>
                      <a:lnTo>
                        <a:pt x="262" y="899"/>
                      </a:lnTo>
                      <a:lnTo>
                        <a:pt x="171" y="889"/>
                      </a:lnTo>
                      <a:lnTo>
                        <a:pt x="80" y="886"/>
                      </a:lnTo>
                      <a:lnTo>
                        <a:pt x="11" y="902"/>
                      </a:lnTo>
                      <a:lnTo>
                        <a:pt x="481" y="1044"/>
                      </a:lnTo>
                      <a:lnTo>
                        <a:pt x="478" y="1101"/>
                      </a:lnTo>
                      <a:lnTo>
                        <a:pt x="512" y="1098"/>
                      </a:lnTo>
                      <a:lnTo>
                        <a:pt x="550" y="1068"/>
                      </a:lnTo>
                      <a:lnTo>
                        <a:pt x="848" y="1134"/>
                      </a:lnTo>
                      <a:lnTo>
                        <a:pt x="973" y="771"/>
                      </a:lnTo>
                      <a:lnTo>
                        <a:pt x="1100" y="409"/>
                      </a:lnTo>
                      <a:lnTo>
                        <a:pt x="960" y="448"/>
                      </a:lnTo>
                      <a:lnTo>
                        <a:pt x="869" y="430"/>
                      </a:lnTo>
                      <a:lnTo>
                        <a:pt x="922" y="331"/>
                      </a:lnTo>
                      <a:lnTo>
                        <a:pt x="1066" y="269"/>
                      </a:lnTo>
                      <a:lnTo>
                        <a:pt x="975" y="197"/>
                      </a:lnTo>
                      <a:lnTo>
                        <a:pt x="903" y="154"/>
                      </a:lnTo>
                      <a:lnTo>
                        <a:pt x="821" y="211"/>
                      </a:lnTo>
                      <a:lnTo>
                        <a:pt x="751" y="257"/>
                      </a:lnTo>
                      <a:lnTo>
                        <a:pt x="751" y="303"/>
                      </a:lnTo>
                      <a:lnTo>
                        <a:pt x="656" y="288"/>
                      </a:lnTo>
                      <a:lnTo>
                        <a:pt x="637" y="260"/>
                      </a:lnTo>
                      <a:lnTo>
                        <a:pt x="713" y="206"/>
                      </a:lnTo>
                      <a:lnTo>
                        <a:pt x="792" y="120"/>
                      </a:lnTo>
                      <a:lnTo>
                        <a:pt x="859" y="63"/>
                      </a:lnTo>
                      <a:lnTo>
                        <a:pt x="768" y="24"/>
                      </a:lnTo>
                      <a:lnTo>
                        <a:pt x="648" y="0"/>
                      </a:lnTo>
                      <a:lnTo>
                        <a:pt x="528" y="43"/>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9" name="Freeform 38"/>
                <p:cNvSpPr>
                  <a:spLocks/>
                </p:cNvSpPr>
                <p:nvPr/>
              </p:nvSpPr>
              <p:spPr bwMode="auto">
                <a:xfrm>
                  <a:off x="3596089" y="2000355"/>
                  <a:ext cx="217487" cy="201613"/>
                </a:xfrm>
                <a:custGeom>
                  <a:avLst/>
                  <a:gdLst>
                    <a:gd name="T0" fmla="*/ 980 w 1450"/>
                    <a:gd name="T1" fmla="*/ 1137 h 1675"/>
                    <a:gd name="T2" fmla="*/ 874 w 1450"/>
                    <a:gd name="T3" fmla="*/ 1132 h 1675"/>
                    <a:gd name="T4" fmla="*/ 730 w 1450"/>
                    <a:gd name="T5" fmla="*/ 1166 h 1675"/>
                    <a:gd name="T6" fmla="*/ 639 w 1450"/>
                    <a:gd name="T7" fmla="*/ 1065 h 1675"/>
                    <a:gd name="T8" fmla="*/ 610 w 1450"/>
                    <a:gd name="T9" fmla="*/ 926 h 1675"/>
                    <a:gd name="T10" fmla="*/ 538 w 1450"/>
                    <a:gd name="T11" fmla="*/ 1051 h 1675"/>
                    <a:gd name="T12" fmla="*/ 375 w 1450"/>
                    <a:gd name="T13" fmla="*/ 1032 h 1675"/>
                    <a:gd name="T14" fmla="*/ 279 w 1450"/>
                    <a:gd name="T15" fmla="*/ 1027 h 1675"/>
                    <a:gd name="T16" fmla="*/ 192 w 1450"/>
                    <a:gd name="T17" fmla="*/ 859 h 1675"/>
                    <a:gd name="T18" fmla="*/ 0 w 1450"/>
                    <a:gd name="T19" fmla="*/ 724 h 1675"/>
                    <a:gd name="T20" fmla="*/ 284 w 1450"/>
                    <a:gd name="T21" fmla="*/ 638 h 1675"/>
                    <a:gd name="T22" fmla="*/ 538 w 1450"/>
                    <a:gd name="T23" fmla="*/ 585 h 1675"/>
                    <a:gd name="T24" fmla="*/ 423 w 1450"/>
                    <a:gd name="T25" fmla="*/ 556 h 1675"/>
                    <a:gd name="T26" fmla="*/ 192 w 1450"/>
                    <a:gd name="T27" fmla="*/ 484 h 1675"/>
                    <a:gd name="T28" fmla="*/ 428 w 1450"/>
                    <a:gd name="T29" fmla="*/ 408 h 1675"/>
                    <a:gd name="T30" fmla="*/ 653 w 1450"/>
                    <a:gd name="T31" fmla="*/ 436 h 1675"/>
                    <a:gd name="T32" fmla="*/ 461 w 1450"/>
                    <a:gd name="T33" fmla="*/ 364 h 1675"/>
                    <a:gd name="T34" fmla="*/ 452 w 1450"/>
                    <a:gd name="T35" fmla="*/ 240 h 1675"/>
                    <a:gd name="T36" fmla="*/ 572 w 1450"/>
                    <a:gd name="T37" fmla="*/ 144 h 1675"/>
                    <a:gd name="T38" fmla="*/ 773 w 1450"/>
                    <a:gd name="T39" fmla="*/ 230 h 1675"/>
                    <a:gd name="T40" fmla="*/ 620 w 1450"/>
                    <a:gd name="T41" fmla="*/ 81 h 1675"/>
                    <a:gd name="T42" fmla="*/ 845 w 1450"/>
                    <a:gd name="T43" fmla="*/ 0 h 1675"/>
                    <a:gd name="T44" fmla="*/ 917 w 1450"/>
                    <a:gd name="T45" fmla="*/ 172 h 1675"/>
                    <a:gd name="T46" fmla="*/ 1008 w 1450"/>
                    <a:gd name="T47" fmla="*/ 259 h 1675"/>
                    <a:gd name="T48" fmla="*/ 1085 w 1450"/>
                    <a:gd name="T49" fmla="*/ 360 h 1675"/>
                    <a:gd name="T50" fmla="*/ 1172 w 1450"/>
                    <a:gd name="T51" fmla="*/ 609 h 1675"/>
                    <a:gd name="T52" fmla="*/ 1215 w 1450"/>
                    <a:gd name="T53" fmla="*/ 705 h 1675"/>
                    <a:gd name="T54" fmla="*/ 1244 w 1450"/>
                    <a:gd name="T55" fmla="*/ 916 h 1675"/>
                    <a:gd name="T56" fmla="*/ 1450 w 1450"/>
                    <a:gd name="T57" fmla="*/ 969 h 1675"/>
                    <a:gd name="T58" fmla="*/ 1114 w 1450"/>
                    <a:gd name="T59" fmla="*/ 1603 h 1675"/>
                    <a:gd name="T60" fmla="*/ 677 w 1450"/>
                    <a:gd name="T61" fmla="*/ 1675 h 1675"/>
                    <a:gd name="T62" fmla="*/ 456 w 1450"/>
                    <a:gd name="T63" fmla="*/ 1435 h 1675"/>
                    <a:gd name="T64" fmla="*/ 576 w 1450"/>
                    <a:gd name="T65" fmla="*/ 1281 h 1675"/>
                    <a:gd name="T66" fmla="*/ 831 w 1450"/>
                    <a:gd name="T67" fmla="*/ 1243 h 1675"/>
                    <a:gd name="T68" fmla="*/ 1061 w 1450"/>
                    <a:gd name="T69" fmla="*/ 1291 h 1675"/>
                    <a:gd name="T70" fmla="*/ 1280 w 1450"/>
                    <a:gd name="T71" fmla="*/ 1121 h 1675"/>
                    <a:gd name="T72" fmla="*/ 1042 w 1450"/>
                    <a:gd name="T73" fmla="*/ 1180 h 1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50" h="1675">
                      <a:moveTo>
                        <a:pt x="1042" y="1180"/>
                      </a:moveTo>
                      <a:lnTo>
                        <a:pt x="980" y="1137"/>
                      </a:lnTo>
                      <a:lnTo>
                        <a:pt x="917" y="1056"/>
                      </a:lnTo>
                      <a:lnTo>
                        <a:pt x="874" y="1132"/>
                      </a:lnTo>
                      <a:lnTo>
                        <a:pt x="792" y="1142"/>
                      </a:lnTo>
                      <a:lnTo>
                        <a:pt x="730" y="1166"/>
                      </a:lnTo>
                      <a:lnTo>
                        <a:pt x="672" y="1118"/>
                      </a:lnTo>
                      <a:lnTo>
                        <a:pt x="639" y="1065"/>
                      </a:lnTo>
                      <a:lnTo>
                        <a:pt x="692" y="926"/>
                      </a:lnTo>
                      <a:lnTo>
                        <a:pt x="610" y="926"/>
                      </a:lnTo>
                      <a:lnTo>
                        <a:pt x="586" y="1003"/>
                      </a:lnTo>
                      <a:lnTo>
                        <a:pt x="538" y="1051"/>
                      </a:lnTo>
                      <a:lnTo>
                        <a:pt x="418" y="1084"/>
                      </a:lnTo>
                      <a:lnTo>
                        <a:pt x="375" y="1032"/>
                      </a:lnTo>
                      <a:lnTo>
                        <a:pt x="365" y="940"/>
                      </a:lnTo>
                      <a:lnTo>
                        <a:pt x="279" y="1027"/>
                      </a:lnTo>
                      <a:lnTo>
                        <a:pt x="192" y="950"/>
                      </a:lnTo>
                      <a:lnTo>
                        <a:pt x="192" y="859"/>
                      </a:lnTo>
                      <a:lnTo>
                        <a:pt x="87" y="840"/>
                      </a:lnTo>
                      <a:lnTo>
                        <a:pt x="0" y="724"/>
                      </a:lnTo>
                      <a:lnTo>
                        <a:pt x="140" y="566"/>
                      </a:lnTo>
                      <a:lnTo>
                        <a:pt x="284" y="638"/>
                      </a:lnTo>
                      <a:lnTo>
                        <a:pt x="428" y="628"/>
                      </a:lnTo>
                      <a:lnTo>
                        <a:pt x="538" y="585"/>
                      </a:lnTo>
                      <a:lnTo>
                        <a:pt x="538" y="513"/>
                      </a:lnTo>
                      <a:lnTo>
                        <a:pt x="423" y="556"/>
                      </a:lnTo>
                      <a:lnTo>
                        <a:pt x="322" y="566"/>
                      </a:lnTo>
                      <a:lnTo>
                        <a:pt x="192" y="484"/>
                      </a:lnTo>
                      <a:lnTo>
                        <a:pt x="308" y="388"/>
                      </a:lnTo>
                      <a:lnTo>
                        <a:pt x="428" y="408"/>
                      </a:lnTo>
                      <a:lnTo>
                        <a:pt x="533" y="417"/>
                      </a:lnTo>
                      <a:lnTo>
                        <a:pt x="653" y="436"/>
                      </a:lnTo>
                      <a:lnTo>
                        <a:pt x="610" y="369"/>
                      </a:lnTo>
                      <a:lnTo>
                        <a:pt x="461" y="364"/>
                      </a:lnTo>
                      <a:lnTo>
                        <a:pt x="380" y="297"/>
                      </a:lnTo>
                      <a:lnTo>
                        <a:pt x="452" y="240"/>
                      </a:lnTo>
                      <a:lnTo>
                        <a:pt x="447" y="163"/>
                      </a:lnTo>
                      <a:lnTo>
                        <a:pt x="572" y="144"/>
                      </a:lnTo>
                      <a:lnTo>
                        <a:pt x="672" y="172"/>
                      </a:lnTo>
                      <a:lnTo>
                        <a:pt x="773" y="230"/>
                      </a:lnTo>
                      <a:lnTo>
                        <a:pt x="696" y="129"/>
                      </a:lnTo>
                      <a:lnTo>
                        <a:pt x="620" y="81"/>
                      </a:lnTo>
                      <a:lnTo>
                        <a:pt x="706" y="9"/>
                      </a:lnTo>
                      <a:lnTo>
                        <a:pt x="845" y="0"/>
                      </a:lnTo>
                      <a:lnTo>
                        <a:pt x="946" y="9"/>
                      </a:lnTo>
                      <a:lnTo>
                        <a:pt x="917" y="172"/>
                      </a:lnTo>
                      <a:lnTo>
                        <a:pt x="927" y="268"/>
                      </a:lnTo>
                      <a:lnTo>
                        <a:pt x="1008" y="259"/>
                      </a:lnTo>
                      <a:lnTo>
                        <a:pt x="1095" y="283"/>
                      </a:lnTo>
                      <a:lnTo>
                        <a:pt x="1085" y="360"/>
                      </a:lnTo>
                      <a:lnTo>
                        <a:pt x="1240" y="565"/>
                      </a:lnTo>
                      <a:lnTo>
                        <a:pt x="1172" y="609"/>
                      </a:lnTo>
                      <a:lnTo>
                        <a:pt x="1157" y="686"/>
                      </a:lnTo>
                      <a:lnTo>
                        <a:pt x="1215" y="705"/>
                      </a:lnTo>
                      <a:lnTo>
                        <a:pt x="1258" y="787"/>
                      </a:lnTo>
                      <a:lnTo>
                        <a:pt x="1244" y="916"/>
                      </a:lnTo>
                      <a:lnTo>
                        <a:pt x="1332" y="922"/>
                      </a:lnTo>
                      <a:lnTo>
                        <a:pt x="1450" y="969"/>
                      </a:lnTo>
                      <a:lnTo>
                        <a:pt x="1330" y="1468"/>
                      </a:lnTo>
                      <a:lnTo>
                        <a:pt x="1114" y="1603"/>
                      </a:lnTo>
                      <a:lnTo>
                        <a:pt x="922" y="1641"/>
                      </a:lnTo>
                      <a:lnTo>
                        <a:pt x="677" y="1675"/>
                      </a:lnTo>
                      <a:lnTo>
                        <a:pt x="557" y="1593"/>
                      </a:lnTo>
                      <a:lnTo>
                        <a:pt x="456" y="1435"/>
                      </a:lnTo>
                      <a:lnTo>
                        <a:pt x="432" y="1329"/>
                      </a:lnTo>
                      <a:lnTo>
                        <a:pt x="576" y="1281"/>
                      </a:lnTo>
                      <a:lnTo>
                        <a:pt x="735" y="1276"/>
                      </a:lnTo>
                      <a:lnTo>
                        <a:pt x="831" y="1243"/>
                      </a:lnTo>
                      <a:lnTo>
                        <a:pt x="912" y="1262"/>
                      </a:lnTo>
                      <a:lnTo>
                        <a:pt x="1061" y="1291"/>
                      </a:lnTo>
                      <a:lnTo>
                        <a:pt x="1181" y="1204"/>
                      </a:lnTo>
                      <a:lnTo>
                        <a:pt x="1280" y="1121"/>
                      </a:lnTo>
                      <a:lnTo>
                        <a:pt x="1162" y="1152"/>
                      </a:lnTo>
                      <a:lnTo>
                        <a:pt x="1042" y="118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40" name="Freeform 39"/>
                <p:cNvSpPr>
                  <a:spLocks/>
                </p:cNvSpPr>
                <p:nvPr/>
              </p:nvSpPr>
              <p:spPr bwMode="auto">
                <a:xfrm>
                  <a:off x="3196039" y="2089255"/>
                  <a:ext cx="373062" cy="300038"/>
                </a:xfrm>
                <a:custGeom>
                  <a:avLst/>
                  <a:gdLst>
                    <a:gd name="T0" fmla="*/ 489 w 1176"/>
                    <a:gd name="T1" fmla="*/ 0 h 944"/>
                    <a:gd name="T2" fmla="*/ 509 w 1176"/>
                    <a:gd name="T3" fmla="*/ 71 h 944"/>
                    <a:gd name="T4" fmla="*/ 494 w 1176"/>
                    <a:gd name="T5" fmla="*/ 143 h 944"/>
                    <a:gd name="T6" fmla="*/ 446 w 1176"/>
                    <a:gd name="T7" fmla="*/ 248 h 944"/>
                    <a:gd name="T8" fmla="*/ 359 w 1176"/>
                    <a:gd name="T9" fmla="*/ 200 h 944"/>
                    <a:gd name="T10" fmla="*/ 302 w 1176"/>
                    <a:gd name="T11" fmla="*/ 252 h 944"/>
                    <a:gd name="T12" fmla="*/ 246 w 1176"/>
                    <a:gd name="T13" fmla="*/ 314 h 944"/>
                    <a:gd name="T14" fmla="*/ 168 w 1176"/>
                    <a:gd name="T15" fmla="*/ 370 h 944"/>
                    <a:gd name="T16" fmla="*/ 138 w 1176"/>
                    <a:gd name="T17" fmla="*/ 429 h 944"/>
                    <a:gd name="T18" fmla="*/ 47 w 1176"/>
                    <a:gd name="T19" fmla="*/ 463 h 944"/>
                    <a:gd name="T20" fmla="*/ 0 w 1176"/>
                    <a:gd name="T21" fmla="*/ 517 h 944"/>
                    <a:gd name="T22" fmla="*/ 4 w 1176"/>
                    <a:gd name="T23" fmla="*/ 591 h 944"/>
                    <a:gd name="T24" fmla="*/ 51 w 1176"/>
                    <a:gd name="T25" fmla="*/ 667 h 944"/>
                    <a:gd name="T26" fmla="*/ 60 w 1176"/>
                    <a:gd name="T27" fmla="*/ 753 h 944"/>
                    <a:gd name="T28" fmla="*/ 25 w 1176"/>
                    <a:gd name="T29" fmla="*/ 871 h 944"/>
                    <a:gd name="T30" fmla="*/ 67 w 1176"/>
                    <a:gd name="T31" fmla="*/ 944 h 944"/>
                    <a:gd name="T32" fmla="*/ 172 w 1176"/>
                    <a:gd name="T33" fmla="*/ 871 h 944"/>
                    <a:gd name="T34" fmla="*/ 242 w 1176"/>
                    <a:gd name="T35" fmla="*/ 847 h 944"/>
                    <a:gd name="T36" fmla="*/ 320 w 1176"/>
                    <a:gd name="T37" fmla="*/ 881 h 944"/>
                    <a:gd name="T38" fmla="*/ 415 w 1176"/>
                    <a:gd name="T39" fmla="*/ 864 h 944"/>
                    <a:gd name="T40" fmla="*/ 459 w 1176"/>
                    <a:gd name="T41" fmla="*/ 795 h 944"/>
                    <a:gd name="T42" fmla="*/ 562 w 1176"/>
                    <a:gd name="T43" fmla="*/ 732 h 944"/>
                    <a:gd name="T44" fmla="*/ 662 w 1176"/>
                    <a:gd name="T45" fmla="*/ 698 h 944"/>
                    <a:gd name="T46" fmla="*/ 732 w 1176"/>
                    <a:gd name="T47" fmla="*/ 636 h 944"/>
                    <a:gd name="T48" fmla="*/ 965 w 1176"/>
                    <a:gd name="T49" fmla="*/ 560 h 944"/>
                    <a:gd name="T50" fmla="*/ 1176 w 1176"/>
                    <a:gd name="T51" fmla="*/ 517 h 944"/>
                    <a:gd name="T52" fmla="*/ 1165 w 1176"/>
                    <a:gd name="T53" fmla="*/ 363 h 944"/>
                    <a:gd name="T54" fmla="*/ 1096 w 1176"/>
                    <a:gd name="T55" fmla="*/ 252 h 944"/>
                    <a:gd name="T56" fmla="*/ 1005 w 1176"/>
                    <a:gd name="T57" fmla="*/ 235 h 944"/>
                    <a:gd name="T58" fmla="*/ 935 w 1176"/>
                    <a:gd name="T59" fmla="*/ 263 h 944"/>
                    <a:gd name="T60" fmla="*/ 914 w 1176"/>
                    <a:gd name="T61" fmla="*/ 211 h 944"/>
                    <a:gd name="T62" fmla="*/ 844 w 1176"/>
                    <a:gd name="T63" fmla="*/ 121 h 944"/>
                    <a:gd name="T64" fmla="*/ 809 w 1176"/>
                    <a:gd name="T65" fmla="*/ 38 h 944"/>
                    <a:gd name="T66" fmla="*/ 710 w 1176"/>
                    <a:gd name="T67" fmla="*/ 34 h 944"/>
                    <a:gd name="T68" fmla="*/ 589 w 1176"/>
                    <a:gd name="T69" fmla="*/ 3 h 944"/>
                    <a:gd name="T70" fmla="*/ 489 w 1176"/>
                    <a:gd name="T71"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76" h="944">
                      <a:moveTo>
                        <a:pt x="489" y="0"/>
                      </a:moveTo>
                      <a:lnTo>
                        <a:pt x="509" y="71"/>
                      </a:lnTo>
                      <a:lnTo>
                        <a:pt x="494" y="143"/>
                      </a:lnTo>
                      <a:lnTo>
                        <a:pt x="446" y="248"/>
                      </a:lnTo>
                      <a:lnTo>
                        <a:pt x="359" y="200"/>
                      </a:lnTo>
                      <a:lnTo>
                        <a:pt x="302" y="252"/>
                      </a:lnTo>
                      <a:lnTo>
                        <a:pt x="246" y="314"/>
                      </a:lnTo>
                      <a:lnTo>
                        <a:pt x="168" y="370"/>
                      </a:lnTo>
                      <a:lnTo>
                        <a:pt x="138" y="429"/>
                      </a:lnTo>
                      <a:lnTo>
                        <a:pt x="47" y="463"/>
                      </a:lnTo>
                      <a:lnTo>
                        <a:pt x="0" y="517"/>
                      </a:lnTo>
                      <a:lnTo>
                        <a:pt x="4" y="591"/>
                      </a:lnTo>
                      <a:lnTo>
                        <a:pt x="51" y="667"/>
                      </a:lnTo>
                      <a:lnTo>
                        <a:pt x="60" y="753"/>
                      </a:lnTo>
                      <a:lnTo>
                        <a:pt x="25" y="871"/>
                      </a:lnTo>
                      <a:lnTo>
                        <a:pt x="67" y="944"/>
                      </a:lnTo>
                      <a:lnTo>
                        <a:pt x="172" y="871"/>
                      </a:lnTo>
                      <a:lnTo>
                        <a:pt x="242" y="847"/>
                      </a:lnTo>
                      <a:lnTo>
                        <a:pt x="320" y="881"/>
                      </a:lnTo>
                      <a:lnTo>
                        <a:pt x="415" y="864"/>
                      </a:lnTo>
                      <a:lnTo>
                        <a:pt x="459" y="795"/>
                      </a:lnTo>
                      <a:lnTo>
                        <a:pt x="562" y="732"/>
                      </a:lnTo>
                      <a:lnTo>
                        <a:pt x="662" y="698"/>
                      </a:lnTo>
                      <a:lnTo>
                        <a:pt x="732" y="636"/>
                      </a:lnTo>
                      <a:lnTo>
                        <a:pt x="965" y="560"/>
                      </a:lnTo>
                      <a:lnTo>
                        <a:pt x="1176" y="517"/>
                      </a:lnTo>
                      <a:lnTo>
                        <a:pt x="1165" y="363"/>
                      </a:lnTo>
                      <a:lnTo>
                        <a:pt x="1096" y="252"/>
                      </a:lnTo>
                      <a:lnTo>
                        <a:pt x="1005" y="235"/>
                      </a:lnTo>
                      <a:lnTo>
                        <a:pt x="935" y="263"/>
                      </a:lnTo>
                      <a:lnTo>
                        <a:pt x="914" y="211"/>
                      </a:lnTo>
                      <a:lnTo>
                        <a:pt x="844" y="121"/>
                      </a:lnTo>
                      <a:lnTo>
                        <a:pt x="809" y="38"/>
                      </a:lnTo>
                      <a:lnTo>
                        <a:pt x="710" y="34"/>
                      </a:lnTo>
                      <a:lnTo>
                        <a:pt x="589" y="3"/>
                      </a:lnTo>
                      <a:lnTo>
                        <a:pt x="489" y="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41" name="Freeform 40"/>
                <p:cNvSpPr>
                  <a:spLocks/>
                </p:cNvSpPr>
                <p:nvPr/>
              </p:nvSpPr>
              <p:spPr bwMode="auto">
                <a:xfrm>
                  <a:off x="3518301" y="1908280"/>
                  <a:ext cx="242888" cy="117475"/>
                </a:xfrm>
                <a:custGeom>
                  <a:avLst/>
                  <a:gdLst>
                    <a:gd name="T0" fmla="*/ 78 w 1608"/>
                    <a:gd name="T1" fmla="*/ 521 h 966"/>
                    <a:gd name="T2" fmla="*/ 60 w 1608"/>
                    <a:gd name="T3" fmla="*/ 606 h 966"/>
                    <a:gd name="T4" fmla="*/ 0 w 1608"/>
                    <a:gd name="T5" fmla="*/ 732 h 966"/>
                    <a:gd name="T6" fmla="*/ 162 w 1608"/>
                    <a:gd name="T7" fmla="*/ 612 h 966"/>
                    <a:gd name="T8" fmla="*/ 162 w 1608"/>
                    <a:gd name="T9" fmla="*/ 708 h 966"/>
                    <a:gd name="T10" fmla="*/ 234 w 1608"/>
                    <a:gd name="T11" fmla="*/ 744 h 966"/>
                    <a:gd name="T12" fmla="*/ 348 w 1608"/>
                    <a:gd name="T13" fmla="*/ 648 h 966"/>
                    <a:gd name="T14" fmla="*/ 354 w 1608"/>
                    <a:gd name="T15" fmla="*/ 774 h 966"/>
                    <a:gd name="T16" fmla="*/ 342 w 1608"/>
                    <a:gd name="T17" fmla="*/ 906 h 966"/>
                    <a:gd name="T18" fmla="*/ 438 w 1608"/>
                    <a:gd name="T19" fmla="*/ 966 h 966"/>
                    <a:gd name="T20" fmla="*/ 522 w 1608"/>
                    <a:gd name="T21" fmla="*/ 852 h 966"/>
                    <a:gd name="T22" fmla="*/ 570 w 1608"/>
                    <a:gd name="T23" fmla="*/ 726 h 966"/>
                    <a:gd name="T24" fmla="*/ 606 w 1608"/>
                    <a:gd name="T25" fmla="*/ 642 h 966"/>
                    <a:gd name="T26" fmla="*/ 696 w 1608"/>
                    <a:gd name="T27" fmla="*/ 624 h 966"/>
                    <a:gd name="T28" fmla="*/ 630 w 1608"/>
                    <a:gd name="T29" fmla="*/ 696 h 966"/>
                    <a:gd name="T30" fmla="*/ 600 w 1608"/>
                    <a:gd name="T31" fmla="*/ 792 h 966"/>
                    <a:gd name="T32" fmla="*/ 708 w 1608"/>
                    <a:gd name="T33" fmla="*/ 780 h 966"/>
                    <a:gd name="T34" fmla="*/ 810 w 1608"/>
                    <a:gd name="T35" fmla="*/ 666 h 966"/>
                    <a:gd name="T36" fmla="*/ 792 w 1608"/>
                    <a:gd name="T37" fmla="*/ 582 h 966"/>
                    <a:gd name="T38" fmla="*/ 894 w 1608"/>
                    <a:gd name="T39" fmla="*/ 564 h 966"/>
                    <a:gd name="T40" fmla="*/ 930 w 1608"/>
                    <a:gd name="T41" fmla="*/ 438 h 966"/>
                    <a:gd name="T42" fmla="*/ 1056 w 1608"/>
                    <a:gd name="T43" fmla="*/ 432 h 966"/>
                    <a:gd name="T44" fmla="*/ 1014 w 1608"/>
                    <a:gd name="T45" fmla="*/ 546 h 966"/>
                    <a:gd name="T46" fmla="*/ 930 w 1608"/>
                    <a:gd name="T47" fmla="*/ 684 h 966"/>
                    <a:gd name="T48" fmla="*/ 942 w 1608"/>
                    <a:gd name="T49" fmla="*/ 846 h 966"/>
                    <a:gd name="T50" fmla="*/ 1050 w 1608"/>
                    <a:gd name="T51" fmla="*/ 882 h 966"/>
                    <a:gd name="T52" fmla="*/ 1092 w 1608"/>
                    <a:gd name="T53" fmla="*/ 804 h 966"/>
                    <a:gd name="T54" fmla="*/ 1146 w 1608"/>
                    <a:gd name="T55" fmla="*/ 666 h 966"/>
                    <a:gd name="T56" fmla="*/ 1290 w 1608"/>
                    <a:gd name="T57" fmla="*/ 708 h 966"/>
                    <a:gd name="T58" fmla="*/ 1357 w 1608"/>
                    <a:gd name="T59" fmla="*/ 624 h 966"/>
                    <a:gd name="T60" fmla="*/ 1326 w 1608"/>
                    <a:gd name="T61" fmla="*/ 456 h 966"/>
                    <a:gd name="T62" fmla="*/ 1428 w 1608"/>
                    <a:gd name="T63" fmla="*/ 498 h 966"/>
                    <a:gd name="T64" fmla="*/ 1410 w 1608"/>
                    <a:gd name="T65" fmla="*/ 390 h 966"/>
                    <a:gd name="T66" fmla="*/ 1434 w 1608"/>
                    <a:gd name="T67" fmla="*/ 276 h 966"/>
                    <a:gd name="T68" fmla="*/ 1530 w 1608"/>
                    <a:gd name="T69" fmla="*/ 258 h 966"/>
                    <a:gd name="T70" fmla="*/ 1608 w 1608"/>
                    <a:gd name="T71" fmla="*/ 192 h 966"/>
                    <a:gd name="T72" fmla="*/ 1512 w 1608"/>
                    <a:gd name="T73" fmla="*/ 6 h 966"/>
                    <a:gd name="T74" fmla="*/ 1386 w 1608"/>
                    <a:gd name="T75" fmla="*/ 12 h 966"/>
                    <a:gd name="T76" fmla="*/ 1428 w 1608"/>
                    <a:gd name="T77" fmla="*/ 138 h 966"/>
                    <a:gd name="T78" fmla="*/ 1356 w 1608"/>
                    <a:gd name="T79" fmla="*/ 108 h 966"/>
                    <a:gd name="T80" fmla="*/ 1298 w 1608"/>
                    <a:gd name="T81" fmla="*/ 79 h 966"/>
                    <a:gd name="T82" fmla="*/ 1170 w 1608"/>
                    <a:gd name="T83" fmla="*/ 30 h 966"/>
                    <a:gd name="T84" fmla="*/ 1008 w 1608"/>
                    <a:gd name="T85" fmla="*/ 0 h 966"/>
                    <a:gd name="T86" fmla="*/ 930 w 1608"/>
                    <a:gd name="T87" fmla="*/ 48 h 966"/>
                    <a:gd name="T88" fmla="*/ 798 w 1608"/>
                    <a:gd name="T89" fmla="*/ 126 h 966"/>
                    <a:gd name="T90" fmla="*/ 612 w 1608"/>
                    <a:gd name="T91" fmla="*/ 258 h 966"/>
                    <a:gd name="T92" fmla="*/ 432 w 1608"/>
                    <a:gd name="T93" fmla="*/ 330 h 966"/>
                    <a:gd name="T94" fmla="*/ 354 w 1608"/>
                    <a:gd name="T95" fmla="*/ 426 h 966"/>
                    <a:gd name="T96" fmla="*/ 264 w 1608"/>
                    <a:gd name="T97" fmla="*/ 378 h 966"/>
                    <a:gd name="T98" fmla="*/ 138 w 1608"/>
                    <a:gd name="T99" fmla="*/ 390 h 966"/>
                    <a:gd name="T100" fmla="*/ 78 w 1608"/>
                    <a:gd name="T101" fmla="*/ 521 h 9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608" h="966">
                      <a:moveTo>
                        <a:pt x="78" y="521"/>
                      </a:moveTo>
                      <a:lnTo>
                        <a:pt x="60" y="606"/>
                      </a:lnTo>
                      <a:lnTo>
                        <a:pt x="0" y="732"/>
                      </a:lnTo>
                      <a:lnTo>
                        <a:pt x="162" y="612"/>
                      </a:lnTo>
                      <a:lnTo>
                        <a:pt x="162" y="708"/>
                      </a:lnTo>
                      <a:lnTo>
                        <a:pt x="234" y="744"/>
                      </a:lnTo>
                      <a:lnTo>
                        <a:pt x="348" y="648"/>
                      </a:lnTo>
                      <a:lnTo>
                        <a:pt x="354" y="774"/>
                      </a:lnTo>
                      <a:lnTo>
                        <a:pt x="342" y="906"/>
                      </a:lnTo>
                      <a:lnTo>
                        <a:pt x="438" y="966"/>
                      </a:lnTo>
                      <a:lnTo>
                        <a:pt x="522" y="852"/>
                      </a:lnTo>
                      <a:lnTo>
                        <a:pt x="570" y="726"/>
                      </a:lnTo>
                      <a:lnTo>
                        <a:pt x="606" y="642"/>
                      </a:lnTo>
                      <a:lnTo>
                        <a:pt x="696" y="624"/>
                      </a:lnTo>
                      <a:lnTo>
                        <a:pt x="630" y="696"/>
                      </a:lnTo>
                      <a:lnTo>
                        <a:pt x="600" y="792"/>
                      </a:lnTo>
                      <a:lnTo>
                        <a:pt x="708" y="780"/>
                      </a:lnTo>
                      <a:lnTo>
                        <a:pt x="810" y="666"/>
                      </a:lnTo>
                      <a:lnTo>
                        <a:pt x="792" y="582"/>
                      </a:lnTo>
                      <a:lnTo>
                        <a:pt x="894" y="564"/>
                      </a:lnTo>
                      <a:lnTo>
                        <a:pt x="930" y="438"/>
                      </a:lnTo>
                      <a:lnTo>
                        <a:pt x="1056" y="432"/>
                      </a:lnTo>
                      <a:lnTo>
                        <a:pt x="1014" y="546"/>
                      </a:lnTo>
                      <a:lnTo>
                        <a:pt x="930" y="684"/>
                      </a:lnTo>
                      <a:lnTo>
                        <a:pt x="942" y="846"/>
                      </a:lnTo>
                      <a:lnTo>
                        <a:pt x="1050" y="882"/>
                      </a:lnTo>
                      <a:lnTo>
                        <a:pt x="1092" y="804"/>
                      </a:lnTo>
                      <a:lnTo>
                        <a:pt x="1146" y="666"/>
                      </a:lnTo>
                      <a:lnTo>
                        <a:pt x="1290" y="708"/>
                      </a:lnTo>
                      <a:lnTo>
                        <a:pt x="1357" y="624"/>
                      </a:lnTo>
                      <a:lnTo>
                        <a:pt x="1326" y="456"/>
                      </a:lnTo>
                      <a:lnTo>
                        <a:pt x="1428" y="498"/>
                      </a:lnTo>
                      <a:lnTo>
                        <a:pt x="1410" y="390"/>
                      </a:lnTo>
                      <a:lnTo>
                        <a:pt x="1434" y="276"/>
                      </a:lnTo>
                      <a:lnTo>
                        <a:pt x="1530" y="258"/>
                      </a:lnTo>
                      <a:lnTo>
                        <a:pt x="1608" y="192"/>
                      </a:lnTo>
                      <a:lnTo>
                        <a:pt x="1512" y="6"/>
                      </a:lnTo>
                      <a:lnTo>
                        <a:pt x="1386" y="12"/>
                      </a:lnTo>
                      <a:lnTo>
                        <a:pt x="1428" y="138"/>
                      </a:lnTo>
                      <a:lnTo>
                        <a:pt x="1356" y="108"/>
                      </a:lnTo>
                      <a:lnTo>
                        <a:pt x="1298" y="79"/>
                      </a:lnTo>
                      <a:lnTo>
                        <a:pt x="1170" y="30"/>
                      </a:lnTo>
                      <a:lnTo>
                        <a:pt x="1008" y="0"/>
                      </a:lnTo>
                      <a:lnTo>
                        <a:pt x="930" y="48"/>
                      </a:lnTo>
                      <a:lnTo>
                        <a:pt x="798" y="126"/>
                      </a:lnTo>
                      <a:lnTo>
                        <a:pt x="612" y="258"/>
                      </a:lnTo>
                      <a:lnTo>
                        <a:pt x="432" y="330"/>
                      </a:lnTo>
                      <a:lnTo>
                        <a:pt x="354" y="426"/>
                      </a:lnTo>
                      <a:lnTo>
                        <a:pt x="264" y="378"/>
                      </a:lnTo>
                      <a:lnTo>
                        <a:pt x="138" y="390"/>
                      </a:lnTo>
                      <a:lnTo>
                        <a:pt x="78" y="521"/>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42" name="Freeform 41"/>
                <p:cNvSpPr>
                  <a:spLocks/>
                </p:cNvSpPr>
                <p:nvPr/>
              </p:nvSpPr>
              <p:spPr bwMode="auto">
                <a:xfrm>
                  <a:off x="3827864" y="1897168"/>
                  <a:ext cx="82550" cy="65087"/>
                </a:xfrm>
                <a:custGeom>
                  <a:avLst/>
                  <a:gdLst>
                    <a:gd name="T0" fmla="*/ 192 w 546"/>
                    <a:gd name="T1" fmla="*/ 480 h 540"/>
                    <a:gd name="T2" fmla="*/ 60 w 546"/>
                    <a:gd name="T3" fmla="*/ 540 h 540"/>
                    <a:gd name="T4" fmla="*/ 0 w 546"/>
                    <a:gd name="T5" fmla="*/ 306 h 540"/>
                    <a:gd name="T6" fmla="*/ 48 w 546"/>
                    <a:gd name="T7" fmla="*/ 96 h 540"/>
                    <a:gd name="T8" fmla="*/ 137 w 546"/>
                    <a:gd name="T9" fmla="*/ 21 h 540"/>
                    <a:gd name="T10" fmla="*/ 306 w 546"/>
                    <a:gd name="T11" fmla="*/ 18 h 540"/>
                    <a:gd name="T12" fmla="*/ 432 w 546"/>
                    <a:gd name="T13" fmla="*/ 42 h 540"/>
                    <a:gd name="T14" fmla="*/ 546 w 546"/>
                    <a:gd name="T15" fmla="*/ 0 h 540"/>
                    <a:gd name="T16" fmla="*/ 486 w 546"/>
                    <a:gd name="T17" fmla="*/ 234 h 540"/>
                    <a:gd name="T18" fmla="*/ 420 w 546"/>
                    <a:gd name="T19" fmla="*/ 504 h 540"/>
                    <a:gd name="T20" fmla="*/ 192 w 546"/>
                    <a:gd name="T21" fmla="*/ 48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6" h="540">
                      <a:moveTo>
                        <a:pt x="192" y="480"/>
                      </a:moveTo>
                      <a:lnTo>
                        <a:pt x="60" y="540"/>
                      </a:lnTo>
                      <a:lnTo>
                        <a:pt x="0" y="306"/>
                      </a:lnTo>
                      <a:lnTo>
                        <a:pt x="48" y="96"/>
                      </a:lnTo>
                      <a:lnTo>
                        <a:pt x="137" y="21"/>
                      </a:lnTo>
                      <a:lnTo>
                        <a:pt x="306" y="18"/>
                      </a:lnTo>
                      <a:lnTo>
                        <a:pt x="432" y="42"/>
                      </a:lnTo>
                      <a:lnTo>
                        <a:pt x="546" y="0"/>
                      </a:lnTo>
                      <a:lnTo>
                        <a:pt x="486" y="234"/>
                      </a:lnTo>
                      <a:lnTo>
                        <a:pt x="420" y="504"/>
                      </a:lnTo>
                      <a:lnTo>
                        <a:pt x="192" y="48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43" name="Freeform 42"/>
                <p:cNvSpPr>
                  <a:spLocks/>
                </p:cNvSpPr>
                <p:nvPr/>
              </p:nvSpPr>
              <p:spPr bwMode="auto">
                <a:xfrm>
                  <a:off x="3850089" y="1838430"/>
                  <a:ext cx="85725" cy="53975"/>
                </a:xfrm>
                <a:custGeom>
                  <a:avLst/>
                  <a:gdLst>
                    <a:gd name="T0" fmla="*/ 432 w 571"/>
                    <a:gd name="T1" fmla="*/ 446 h 446"/>
                    <a:gd name="T2" fmla="*/ 408 w 571"/>
                    <a:gd name="T3" fmla="*/ 365 h 446"/>
                    <a:gd name="T4" fmla="*/ 365 w 571"/>
                    <a:gd name="T5" fmla="*/ 288 h 446"/>
                    <a:gd name="T6" fmla="*/ 307 w 571"/>
                    <a:gd name="T7" fmla="*/ 273 h 446"/>
                    <a:gd name="T8" fmla="*/ 278 w 571"/>
                    <a:gd name="T9" fmla="*/ 326 h 446"/>
                    <a:gd name="T10" fmla="*/ 221 w 571"/>
                    <a:gd name="T11" fmla="*/ 321 h 446"/>
                    <a:gd name="T12" fmla="*/ 192 w 571"/>
                    <a:gd name="T13" fmla="*/ 245 h 446"/>
                    <a:gd name="T14" fmla="*/ 144 w 571"/>
                    <a:gd name="T15" fmla="*/ 230 h 446"/>
                    <a:gd name="T16" fmla="*/ 43 w 571"/>
                    <a:gd name="T17" fmla="*/ 273 h 446"/>
                    <a:gd name="T18" fmla="*/ 0 w 571"/>
                    <a:gd name="T19" fmla="*/ 221 h 446"/>
                    <a:gd name="T20" fmla="*/ 110 w 571"/>
                    <a:gd name="T21" fmla="*/ 120 h 446"/>
                    <a:gd name="T22" fmla="*/ 226 w 571"/>
                    <a:gd name="T23" fmla="*/ 105 h 446"/>
                    <a:gd name="T24" fmla="*/ 331 w 571"/>
                    <a:gd name="T25" fmla="*/ 91 h 446"/>
                    <a:gd name="T26" fmla="*/ 427 w 571"/>
                    <a:gd name="T27" fmla="*/ 9 h 446"/>
                    <a:gd name="T28" fmla="*/ 571 w 571"/>
                    <a:gd name="T29" fmla="*/ 0 h 446"/>
                    <a:gd name="T30" fmla="*/ 533 w 571"/>
                    <a:gd name="T31" fmla="*/ 163 h 446"/>
                    <a:gd name="T32" fmla="*/ 509 w 571"/>
                    <a:gd name="T33" fmla="*/ 288 h 446"/>
                    <a:gd name="T34" fmla="*/ 470 w 571"/>
                    <a:gd name="T35" fmla="*/ 350 h 446"/>
                    <a:gd name="T36" fmla="*/ 432 w 571"/>
                    <a:gd name="T37" fmla="*/ 446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1" h="446">
                      <a:moveTo>
                        <a:pt x="432" y="446"/>
                      </a:moveTo>
                      <a:lnTo>
                        <a:pt x="408" y="365"/>
                      </a:lnTo>
                      <a:lnTo>
                        <a:pt x="365" y="288"/>
                      </a:lnTo>
                      <a:lnTo>
                        <a:pt x="307" y="273"/>
                      </a:lnTo>
                      <a:lnTo>
                        <a:pt x="278" y="326"/>
                      </a:lnTo>
                      <a:lnTo>
                        <a:pt x="221" y="321"/>
                      </a:lnTo>
                      <a:lnTo>
                        <a:pt x="192" y="245"/>
                      </a:lnTo>
                      <a:lnTo>
                        <a:pt x="144" y="230"/>
                      </a:lnTo>
                      <a:lnTo>
                        <a:pt x="43" y="273"/>
                      </a:lnTo>
                      <a:lnTo>
                        <a:pt x="0" y="221"/>
                      </a:lnTo>
                      <a:lnTo>
                        <a:pt x="110" y="120"/>
                      </a:lnTo>
                      <a:lnTo>
                        <a:pt x="226" y="105"/>
                      </a:lnTo>
                      <a:lnTo>
                        <a:pt x="331" y="91"/>
                      </a:lnTo>
                      <a:lnTo>
                        <a:pt x="427" y="9"/>
                      </a:lnTo>
                      <a:lnTo>
                        <a:pt x="571" y="0"/>
                      </a:lnTo>
                      <a:lnTo>
                        <a:pt x="533" y="163"/>
                      </a:lnTo>
                      <a:lnTo>
                        <a:pt x="509" y="288"/>
                      </a:lnTo>
                      <a:lnTo>
                        <a:pt x="470" y="350"/>
                      </a:lnTo>
                      <a:lnTo>
                        <a:pt x="432" y="446"/>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grpSp>
          <p:grpSp>
            <p:nvGrpSpPr>
              <p:cNvPr id="20" name="组合 98"/>
              <p:cNvGrpSpPr/>
              <p:nvPr/>
            </p:nvGrpSpPr>
            <p:grpSpPr>
              <a:xfrm>
                <a:off x="3308744" y="1477275"/>
                <a:ext cx="2616195" cy="2287589"/>
                <a:chOff x="3092851" y="1506643"/>
                <a:chExt cx="2616200" cy="2287587"/>
              </a:xfrm>
              <a:grpFill/>
            </p:grpSpPr>
            <p:sp>
              <p:nvSpPr>
                <p:cNvPr id="23" name="Freeform 22"/>
                <p:cNvSpPr>
                  <a:spLocks/>
                </p:cNvSpPr>
                <p:nvPr/>
              </p:nvSpPr>
              <p:spPr bwMode="auto">
                <a:xfrm>
                  <a:off x="3092851" y="2300393"/>
                  <a:ext cx="1695450" cy="1493837"/>
                </a:xfrm>
                <a:custGeom>
                  <a:avLst/>
                  <a:gdLst>
                    <a:gd name="T0" fmla="*/ 3030 w 4720"/>
                    <a:gd name="T1" fmla="*/ 3626 h 4156"/>
                    <a:gd name="T2" fmla="*/ 3225 w 4720"/>
                    <a:gd name="T3" fmla="*/ 3301 h 4156"/>
                    <a:gd name="T4" fmla="*/ 3490 w 4720"/>
                    <a:gd name="T5" fmla="*/ 3181 h 4156"/>
                    <a:gd name="T6" fmla="*/ 3225 w 4720"/>
                    <a:gd name="T7" fmla="*/ 3046 h 4156"/>
                    <a:gd name="T8" fmla="*/ 3055 w 4720"/>
                    <a:gd name="T9" fmla="*/ 2866 h 4156"/>
                    <a:gd name="T10" fmla="*/ 3475 w 4720"/>
                    <a:gd name="T11" fmla="*/ 3031 h 4156"/>
                    <a:gd name="T12" fmla="*/ 3720 w 4720"/>
                    <a:gd name="T13" fmla="*/ 2921 h 4156"/>
                    <a:gd name="T14" fmla="*/ 4030 w 4720"/>
                    <a:gd name="T15" fmla="*/ 2531 h 4156"/>
                    <a:gd name="T16" fmla="*/ 3475 w 4720"/>
                    <a:gd name="T17" fmla="*/ 2336 h 4156"/>
                    <a:gd name="T18" fmla="*/ 3915 w 4720"/>
                    <a:gd name="T19" fmla="*/ 2491 h 4156"/>
                    <a:gd name="T20" fmla="*/ 4155 w 4720"/>
                    <a:gd name="T21" fmla="*/ 2246 h 4156"/>
                    <a:gd name="T22" fmla="*/ 4330 w 4720"/>
                    <a:gd name="T23" fmla="*/ 2266 h 4156"/>
                    <a:gd name="T24" fmla="*/ 4405 w 4720"/>
                    <a:gd name="T25" fmla="*/ 1995 h 4156"/>
                    <a:gd name="T26" fmla="*/ 4720 w 4720"/>
                    <a:gd name="T27" fmla="*/ 1780 h 4156"/>
                    <a:gd name="T28" fmla="*/ 4695 w 4720"/>
                    <a:gd name="T29" fmla="*/ 1455 h 4156"/>
                    <a:gd name="T30" fmla="*/ 4570 w 4720"/>
                    <a:gd name="T31" fmla="*/ 1245 h 4156"/>
                    <a:gd name="T32" fmla="*/ 4110 w 4720"/>
                    <a:gd name="T33" fmla="*/ 1180 h 4156"/>
                    <a:gd name="T34" fmla="*/ 4185 w 4720"/>
                    <a:gd name="T35" fmla="*/ 1455 h 4156"/>
                    <a:gd name="T36" fmla="*/ 4000 w 4720"/>
                    <a:gd name="T37" fmla="*/ 1755 h 4156"/>
                    <a:gd name="T38" fmla="*/ 3870 w 4720"/>
                    <a:gd name="T39" fmla="*/ 1840 h 4156"/>
                    <a:gd name="T40" fmla="*/ 3825 w 4720"/>
                    <a:gd name="T41" fmla="*/ 1450 h 4156"/>
                    <a:gd name="T42" fmla="*/ 3645 w 4720"/>
                    <a:gd name="T43" fmla="*/ 1555 h 4156"/>
                    <a:gd name="T44" fmla="*/ 3475 w 4720"/>
                    <a:gd name="T45" fmla="*/ 1360 h 4156"/>
                    <a:gd name="T46" fmla="*/ 3400 w 4720"/>
                    <a:gd name="T47" fmla="*/ 1270 h 4156"/>
                    <a:gd name="T48" fmla="*/ 3280 w 4720"/>
                    <a:gd name="T49" fmla="*/ 910 h 4156"/>
                    <a:gd name="T50" fmla="*/ 3150 w 4720"/>
                    <a:gd name="T51" fmla="*/ 600 h 4156"/>
                    <a:gd name="T52" fmla="*/ 3195 w 4720"/>
                    <a:gd name="T53" fmla="*/ 360 h 4156"/>
                    <a:gd name="T54" fmla="*/ 3585 w 4720"/>
                    <a:gd name="T55" fmla="*/ 25 h 4156"/>
                    <a:gd name="T56" fmla="*/ 3180 w 4720"/>
                    <a:gd name="T57" fmla="*/ 0 h 4156"/>
                    <a:gd name="T58" fmla="*/ 3055 w 4720"/>
                    <a:gd name="T59" fmla="*/ 300 h 4156"/>
                    <a:gd name="T60" fmla="*/ 3115 w 4720"/>
                    <a:gd name="T61" fmla="*/ 595 h 4156"/>
                    <a:gd name="T62" fmla="*/ 2895 w 4720"/>
                    <a:gd name="T63" fmla="*/ 865 h 4156"/>
                    <a:gd name="T64" fmla="*/ 2865 w 4720"/>
                    <a:gd name="T65" fmla="*/ 990 h 4156"/>
                    <a:gd name="T66" fmla="*/ 3165 w 4720"/>
                    <a:gd name="T67" fmla="*/ 1305 h 4156"/>
                    <a:gd name="T68" fmla="*/ 3085 w 4720"/>
                    <a:gd name="T69" fmla="*/ 1615 h 4156"/>
                    <a:gd name="T70" fmla="*/ 2935 w 4720"/>
                    <a:gd name="T71" fmla="*/ 1885 h 4156"/>
                    <a:gd name="T72" fmla="*/ 2865 w 4720"/>
                    <a:gd name="T73" fmla="*/ 2116 h 4156"/>
                    <a:gd name="T74" fmla="*/ 2865 w 4720"/>
                    <a:gd name="T75" fmla="*/ 1900 h 4156"/>
                    <a:gd name="T76" fmla="*/ 2785 w 4720"/>
                    <a:gd name="T77" fmla="*/ 1620 h 4156"/>
                    <a:gd name="T78" fmla="*/ 2935 w 4720"/>
                    <a:gd name="T79" fmla="*/ 1380 h 4156"/>
                    <a:gd name="T80" fmla="*/ 2670 w 4720"/>
                    <a:gd name="T81" fmla="*/ 1230 h 4156"/>
                    <a:gd name="T82" fmla="*/ 2680 w 4720"/>
                    <a:gd name="T83" fmla="*/ 1485 h 4156"/>
                    <a:gd name="T84" fmla="*/ 2740 w 4720"/>
                    <a:gd name="T85" fmla="*/ 1735 h 4156"/>
                    <a:gd name="T86" fmla="*/ 2320 w 4720"/>
                    <a:gd name="T87" fmla="*/ 1675 h 4156"/>
                    <a:gd name="T88" fmla="*/ 1710 w 4720"/>
                    <a:gd name="T89" fmla="*/ 1455 h 4156"/>
                    <a:gd name="T90" fmla="*/ 1690 w 4720"/>
                    <a:gd name="T91" fmla="*/ 1270 h 4156"/>
                    <a:gd name="T92" fmla="*/ 1320 w 4720"/>
                    <a:gd name="T93" fmla="*/ 1390 h 4156"/>
                    <a:gd name="T94" fmla="*/ 1570 w 4720"/>
                    <a:gd name="T95" fmla="*/ 1470 h 4156"/>
                    <a:gd name="T96" fmla="*/ 1405 w 4720"/>
                    <a:gd name="T97" fmla="*/ 1780 h 4156"/>
                    <a:gd name="T98" fmla="*/ 1335 w 4720"/>
                    <a:gd name="T99" fmla="*/ 2005 h 4156"/>
                    <a:gd name="T100" fmla="*/ 1285 w 4720"/>
                    <a:gd name="T101" fmla="*/ 1630 h 4156"/>
                    <a:gd name="T102" fmla="*/ 700 w 4720"/>
                    <a:gd name="T103" fmla="*/ 1425 h 4156"/>
                    <a:gd name="T104" fmla="*/ 795 w 4720"/>
                    <a:gd name="T105" fmla="*/ 1210 h 4156"/>
                    <a:gd name="T106" fmla="*/ 480 w 4720"/>
                    <a:gd name="T107" fmla="*/ 955 h 4156"/>
                    <a:gd name="T108" fmla="*/ 0 w 4720"/>
                    <a:gd name="T109" fmla="*/ 1090 h 4156"/>
                    <a:gd name="T110" fmla="*/ 853 w 4720"/>
                    <a:gd name="T111" fmla="*/ 2168 h 4156"/>
                    <a:gd name="T112" fmla="*/ 1845 w 4720"/>
                    <a:gd name="T113" fmla="*/ 2716 h 4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720" h="4156">
                      <a:moveTo>
                        <a:pt x="1561" y="4046"/>
                      </a:moveTo>
                      <a:lnTo>
                        <a:pt x="2797" y="4156"/>
                      </a:lnTo>
                      <a:lnTo>
                        <a:pt x="3030" y="3626"/>
                      </a:lnTo>
                      <a:lnTo>
                        <a:pt x="3130" y="3461"/>
                      </a:lnTo>
                      <a:lnTo>
                        <a:pt x="3220" y="3376"/>
                      </a:lnTo>
                      <a:lnTo>
                        <a:pt x="3225" y="3301"/>
                      </a:lnTo>
                      <a:lnTo>
                        <a:pt x="3285" y="3256"/>
                      </a:lnTo>
                      <a:lnTo>
                        <a:pt x="3420" y="3301"/>
                      </a:lnTo>
                      <a:lnTo>
                        <a:pt x="3490" y="3181"/>
                      </a:lnTo>
                      <a:lnTo>
                        <a:pt x="3445" y="3076"/>
                      </a:lnTo>
                      <a:lnTo>
                        <a:pt x="3355" y="3056"/>
                      </a:lnTo>
                      <a:lnTo>
                        <a:pt x="3225" y="3046"/>
                      </a:lnTo>
                      <a:lnTo>
                        <a:pt x="3255" y="3011"/>
                      </a:lnTo>
                      <a:lnTo>
                        <a:pt x="3040" y="2906"/>
                      </a:lnTo>
                      <a:lnTo>
                        <a:pt x="3055" y="2866"/>
                      </a:lnTo>
                      <a:lnTo>
                        <a:pt x="3250" y="2956"/>
                      </a:lnTo>
                      <a:lnTo>
                        <a:pt x="3385" y="2971"/>
                      </a:lnTo>
                      <a:lnTo>
                        <a:pt x="3475" y="3031"/>
                      </a:lnTo>
                      <a:lnTo>
                        <a:pt x="3595" y="3016"/>
                      </a:lnTo>
                      <a:lnTo>
                        <a:pt x="3595" y="2896"/>
                      </a:lnTo>
                      <a:lnTo>
                        <a:pt x="3720" y="2921"/>
                      </a:lnTo>
                      <a:lnTo>
                        <a:pt x="3840" y="2881"/>
                      </a:lnTo>
                      <a:lnTo>
                        <a:pt x="3975" y="2716"/>
                      </a:lnTo>
                      <a:lnTo>
                        <a:pt x="4030" y="2531"/>
                      </a:lnTo>
                      <a:lnTo>
                        <a:pt x="3805" y="2521"/>
                      </a:lnTo>
                      <a:lnTo>
                        <a:pt x="3600" y="2386"/>
                      </a:lnTo>
                      <a:lnTo>
                        <a:pt x="3475" y="2336"/>
                      </a:lnTo>
                      <a:lnTo>
                        <a:pt x="3630" y="2311"/>
                      </a:lnTo>
                      <a:lnTo>
                        <a:pt x="3780" y="2411"/>
                      </a:lnTo>
                      <a:lnTo>
                        <a:pt x="3915" y="2491"/>
                      </a:lnTo>
                      <a:lnTo>
                        <a:pt x="4035" y="2456"/>
                      </a:lnTo>
                      <a:lnTo>
                        <a:pt x="4090" y="2321"/>
                      </a:lnTo>
                      <a:lnTo>
                        <a:pt x="4155" y="2246"/>
                      </a:lnTo>
                      <a:lnTo>
                        <a:pt x="4030" y="2141"/>
                      </a:lnTo>
                      <a:lnTo>
                        <a:pt x="4225" y="2111"/>
                      </a:lnTo>
                      <a:lnTo>
                        <a:pt x="4330" y="2266"/>
                      </a:lnTo>
                      <a:lnTo>
                        <a:pt x="4435" y="2171"/>
                      </a:lnTo>
                      <a:lnTo>
                        <a:pt x="4270" y="1980"/>
                      </a:lnTo>
                      <a:lnTo>
                        <a:pt x="4405" y="1995"/>
                      </a:lnTo>
                      <a:lnTo>
                        <a:pt x="4530" y="2171"/>
                      </a:lnTo>
                      <a:lnTo>
                        <a:pt x="4665" y="1965"/>
                      </a:lnTo>
                      <a:lnTo>
                        <a:pt x="4720" y="1780"/>
                      </a:lnTo>
                      <a:lnTo>
                        <a:pt x="4590" y="1690"/>
                      </a:lnTo>
                      <a:lnTo>
                        <a:pt x="4530" y="1555"/>
                      </a:lnTo>
                      <a:lnTo>
                        <a:pt x="4695" y="1455"/>
                      </a:lnTo>
                      <a:lnTo>
                        <a:pt x="4575" y="1410"/>
                      </a:lnTo>
                      <a:lnTo>
                        <a:pt x="4620" y="1350"/>
                      </a:lnTo>
                      <a:lnTo>
                        <a:pt x="4570" y="1245"/>
                      </a:lnTo>
                      <a:lnTo>
                        <a:pt x="4450" y="1225"/>
                      </a:lnTo>
                      <a:lnTo>
                        <a:pt x="4335" y="1165"/>
                      </a:lnTo>
                      <a:lnTo>
                        <a:pt x="4110" y="1180"/>
                      </a:lnTo>
                      <a:lnTo>
                        <a:pt x="4150" y="1330"/>
                      </a:lnTo>
                      <a:lnTo>
                        <a:pt x="4230" y="1380"/>
                      </a:lnTo>
                      <a:lnTo>
                        <a:pt x="4185" y="1455"/>
                      </a:lnTo>
                      <a:lnTo>
                        <a:pt x="4120" y="1465"/>
                      </a:lnTo>
                      <a:lnTo>
                        <a:pt x="4090" y="1720"/>
                      </a:lnTo>
                      <a:lnTo>
                        <a:pt x="4000" y="1755"/>
                      </a:lnTo>
                      <a:lnTo>
                        <a:pt x="4075" y="1870"/>
                      </a:lnTo>
                      <a:lnTo>
                        <a:pt x="3945" y="1960"/>
                      </a:lnTo>
                      <a:lnTo>
                        <a:pt x="3870" y="1840"/>
                      </a:lnTo>
                      <a:lnTo>
                        <a:pt x="3795" y="1650"/>
                      </a:lnTo>
                      <a:lnTo>
                        <a:pt x="3895" y="1630"/>
                      </a:lnTo>
                      <a:lnTo>
                        <a:pt x="3825" y="1450"/>
                      </a:lnTo>
                      <a:lnTo>
                        <a:pt x="3690" y="1330"/>
                      </a:lnTo>
                      <a:lnTo>
                        <a:pt x="3640" y="1420"/>
                      </a:lnTo>
                      <a:lnTo>
                        <a:pt x="3645" y="1555"/>
                      </a:lnTo>
                      <a:lnTo>
                        <a:pt x="3565" y="1645"/>
                      </a:lnTo>
                      <a:lnTo>
                        <a:pt x="3555" y="1480"/>
                      </a:lnTo>
                      <a:lnTo>
                        <a:pt x="3475" y="1360"/>
                      </a:lnTo>
                      <a:lnTo>
                        <a:pt x="3540" y="1290"/>
                      </a:lnTo>
                      <a:lnTo>
                        <a:pt x="3435" y="1215"/>
                      </a:lnTo>
                      <a:lnTo>
                        <a:pt x="3400" y="1270"/>
                      </a:lnTo>
                      <a:lnTo>
                        <a:pt x="3255" y="1170"/>
                      </a:lnTo>
                      <a:lnTo>
                        <a:pt x="3400" y="1050"/>
                      </a:lnTo>
                      <a:lnTo>
                        <a:pt x="3280" y="910"/>
                      </a:lnTo>
                      <a:lnTo>
                        <a:pt x="3265" y="795"/>
                      </a:lnTo>
                      <a:lnTo>
                        <a:pt x="3250" y="700"/>
                      </a:lnTo>
                      <a:lnTo>
                        <a:pt x="3150" y="600"/>
                      </a:lnTo>
                      <a:lnTo>
                        <a:pt x="3220" y="505"/>
                      </a:lnTo>
                      <a:lnTo>
                        <a:pt x="3240" y="445"/>
                      </a:lnTo>
                      <a:lnTo>
                        <a:pt x="3195" y="360"/>
                      </a:lnTo>
                      <a:lnTo>
                        <a:pt x="3295" y="345"/>
                      </a:lnTo>
                      <a:lnTo>
                        <a:pt x="3400" y="370"/>
                      </a:lnTo>
                      <a:lnTo>
                        <a:pt x="3585" y="25"/>
                      </a:lnTo>
                      <a:lnTo>
                        <a:pt x="3445" y="70"/>
                      </a:lnTo>
                      <a:lnTo>
                        <a:pt x="3340" y="0"/>
                      </a:lnTo>
                      <a:lnTo>
                        <a:pt x="3180" y="0"/>
                      </a:lnTo>
                      <a:lnTo>
                        <a:pt x="3150" y="105"/>
                      </a:lnTo>
                      <a:lnTo>
                        <a:pt x="3070" y="130"/>
                      </a:lnTo>
                      <a:lnTo>
                        <a:pt x="3055" y="300"/>
                      </a:lnTo>
                      <a:lnTo>
                        <a:pt x="3105" y="460"/>
                      </a:lnTo>
                      <a:lnTo>
                        <a:pt x="3070" y="525"/>
                      </a:lnTo>
                      <a:lnTo>
                        <a:pt x="3115" y="595"/>
                      </a:lnTo>
                      <a:lnTo>
                        <a:pt x="3025" y="685"/>
                      </a:lnTo>
                      <a:lnTo>
                        <a:pt x="2935" y="735"/>
                      </a:lnTo>
                      <a:lnTo>
                        <a:pt x="2895" y="865"/>
                      </a:lnTo>
                      <a:lnTo>
                        <a:pt x="2980" y="915"/>
                      </a:lnTo>
                      <a:lnTo>
                        <a:pt x="2950" y="960"/>
                      </a:lnTo>
                      <a:lnTo>
                        <a:pt x="2865" y="990"/>
                      </a:lnTo>
                      <a:lnTo>
                        <a:pt x="2905" y="1135"/>
                      </a:lnTo>
                      <a:lnTo>
                        <a:pt x="3030" y="1240"/>
                      </a:lnTo>
                      <a:lnTo>
                        <a:pt x="3165" y="1305"/>
                      </a:lnTo>
                      <a:lnTo>
                        <a:pt x="3100" y="1425"/>
                      </a:lnTo>
                      <a:lnTo>
                        <a:pt x="3175" y="1480"/>
                      </a:lnTo>
                      <a:lnTo>
                        <a:pt x="3085" y="1615"/>
                      </a:lnTo>
                      <a:lnTo>
                        <a:pt x="2970" y="1635"/>
                      </a:lnTo>
                      <a:lnTo>
                        <a:pt x="2890" y="1735"/>
                      </a:lnTo>
                      <a:lnTo>
                        <a:pt x="2935" y="1885"/>
                      </a:lnTo>
                      <a:lnTo>
                        <a:pt x="2925" y="2005"/>
                      </a:lnTo>
                      <a:lnTo>
                        <a:pt x="2845" y="1980"/>
                      </a:lnTo>
                      <a:lnTo>
                        <a:pt x="2865" y="2116"/>
                      </a:lnTo>
                      <a:lnTo>
                        <a:pt x="2830" y="2146"/>
                      </a:lnTo>
                      <a:lnTo>
                        <a:pt x="2775" y="1965"/>
                      </a:lnTo>
                      <a:lnTo>
                        <a:pt x="2865" y="1900"/>
                      </a:lnTo>
                      <a:lnTo>
                        <a:pt x="2770" y="1825"/>
                      </a:lnTo>
                      <a:lnTo>
                        <a:pt x="2865" y="1620"/>
                      </a:lnTo>
                      <a:lnTo>
                        <a:pt x="2785" y="1620"/>
                      </a:lnTo>
                      <a:lnTo>
                        <a:pt x="2755" y="1530"/>
                      </a:lnTo>
                      <a:lnTo>
                        <a:pt x="2910" y="1485"/>
                      </a:lnTo>
                      <a:lnTo>
                        <a:pt x="2935" y="1380"/>
                      </a:lnTo>
                      <a:lnTo>
                        <a:pt x="2875" y="1275"/>
                      </a:lnTo>
                      <a:lnTo>
                        <a:pt x="2710" y="1120"/>
                      </a:lnTo>
                      <a:lnTo>
                        <a:pt x="2670" y="1230"/>
                      </a:lnTo>
                      <a:lnTo>
                        <a:pt x="2595" y="1300"/>
                      </a:lnTo>
                      <a:lnTo>
                        <a:pt x="2490" y="1345"/>
                      </a:lnTo>
                      <a:lnTo>
                        <a:pt x="2680" y="1485"/>
                      </a:lnTo>
                      <a:lnTo>
                        <a:pt x="2595" y="1600"/>
                      </a:lnTo>
                      <a:lnTo>
                        <a:pt x="2640" y="1665"/>
                      </a:lnTo>
                      <a:lnTo>
                        <a:pt x="2740" y="1735"/>
                      </a:lnTo>
                      <a:lnTo>
                        <a:pt x="2670" y="1795"/>
                      </a:lnTo>
                      <a:lnTo>
                        <a:pt x="2505" y="1735"/>
                      </a:lnTo>
                      <a:lnTo>
                        <a:pt x="2320" y="1675"/>
                      </a:lnTo>
                      <a:lnTo>
                        <a:pt x="2130" y="1690"/>
                      </a:lnTo>
                      <a:lnTo>
                        <a:pt x="1800" y="1525"/>
                      </a:lnTo>
                      <a:lnTo>
                        <a:pt x="1710" y="1455"/>
                      </a:lnTo>
                      <a:lnTo>
                        <a:pt x="1645" y="1395"/>
                      </a:lnTo>
                      <a:lnTo>
                        <a:pt x="1765" y="1335"/>
                      </a:lnTo>
                      <a:lnTo>
                        <a:pt x="1690" y="1270"/>
                      </a:lnTo>
                      <a:lnTo>
                        <a:pt x="1570" y="1315"/>
                      </a:lnTo>
                      <a:lnTo>
                        <a:pt x="1440" y="1300"/>
                      </a:lnTo>
                      <a:lnTo>
                        <a:pt x="1320" y="1390"/>
                      </a:lnTo>
                      <a:lnTo>
                        <a:pt x="1410" y="1455"/>
                      </a:lnTo>
                      <a:lnTo>
                        <a:pt x="1600" y="1425"/>
                      </a:lnTo>
                      <a:lnTo>
                        <a:pt x="1570" y="1470"/>
                      </a:lnTo>
                      <a:lnTo>
                        <a:pt x="1440" y="1515"/>
                      </a:lnTo>
                      <a:lnTo>
                        <a:pt x="1405" y="1560"/>
                      </a:lnTo>
                      <a:lnTo>
                        <a:pt x="1405" y="1780"/>
                      </a:lnTo>
                      <a:lnTo>
                        <a:pt x="1335" y="1845"/>
                      </a:lnTo>
                      <a:lnTo>
                        <a:pt x="1375" y="1990"/>
                      </a:lnTo>
                      <a:lnTo>
                        <a:pt x="1335" y="2005"/>
                      </a:lnTo>
                      <a:lnTo>
                        <a:pt x="1255" y="1735"/>
                      </a:lnTo>
                      <a:lnTo>
                        <a:pt x="1335" y="1750"/>
                      </a:lnTo>
                      <a:lnTo>
                        <a:pt x="1285" y="1630"/>
                      </a:lnTo>
                      <a:lnTo>
                        <a:pt x="1170" y="1450"/>
                      </a:lnTo>
                      <a:lnTo>
                        <a:pt x="940" y="1470"/>
                      </a:lnTo>
                      <a:lnTo>
                        <a:pt x="700" y="1425"/>
                      </a:lnTo>
                      <a:lnTo>
                        <a:pt x="565" y="1305"/>
                      </a:lnTo>
                      <a:lnTo>
                        <a:pt x="625" y="1240"/>
                      </a:lnTo>
                      <a:lnTo>
                        <a:pt x="795" y="1210"/>
                      </a:lnTo>
                      <a:lnTo>
                        <a:pt x="690" y="1015"/>
                      </a:lnTo>
                      <a:lnTo>
                        <a:pt x="610" y="1020"/>
                      </a:lnTo>
                      <a:lnTo>
                        <a:pt x="480" y="955"/>
                      </a:lnTo>
                      <a:lnTo>
                        <a:pt x="405" y="850"/>
                      </a:lnTo>
                      <a:lnTo>
                        <a:pt x="286" y="686"/>
                      </a:lnTo>
                      <a:lnTo>
                        <a:pt x="0" y="1090"/>
                      </a:lnTo>
                      <a:lnTo>
                        <a:pt x="556" y="2036"/>
                      </a:lnTo>
                      <a:lnTo>
                        <a:pt x="720" y="2095"/>
                      </a:lnTo>
                      <a:lnTo>
                        <a:pt x="853" y="2168"/>
                      </a:lnTo>
                      <a:lnTo>
                        <a:pt x="910" y="2342"/>
                      </a:lnTo>
                      <a:lnTo>
                        <a:pt x="1330" y="2515"/>
                      </a:lnTo>
                      <a:lnTo>
                        <a:pt x="1845" y="2716"/>
                      </a:lnTo>
                      <a:lnTo>
                        <a:pt x="1785" y="3104"/>
                      </a:lnTo>
                      <a:lnTo>
                        <a:pt x="1561" y="4046"/>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4" name="Freeform 23"/>
                <p:cNvSpPr>
                  <a:spLocks/>
                </p:cNvSpPr>
                <p:nvPr/>
              </p:nvSpPr>
              <p:spPr bwMode="auto">
                <a:xfrm>
                  <a:off x="4383489" y="2314680"/>
                  <a:ext cx="1325562" cy="1085850"/>
                </a:xfrm>
                <a:custGeom>
                  <a:avLst/>
                  <a:gdLst>
                    <a:gd name="T0" fmla="*/ 1755 w 3691"/>
                    <a:gd name="T1" fmla="*/ 2296 h 3021"/>
                    <a:gd name="T2" fmla="*/ 2061 w 3691"/>
                    <a:gd name="T3" fmla="*/ 2026 h 3021"/>
                    <a:gd name="T4" fmla="*/ 2196 w 3691"/>
                    <a:gd name="T5" fmla="*/ 1786 h 3021"/>
                    <a:gd name="T6" fmla="*/ 1936 w 3691"/>
                    <a:gd name="T7" fmla="*/ 1295 h 3021"/>
                    <a:gd name="T8" fmla="*/ 1620 w 3691"/>
                    <a:gd name="T9" fmla="*/ 1305 h 3021"/>
                    <a:gd name="T10" fmla="*/ 1185 w 3691"/>
                    <a:gd name="T11" fmla="*/ 840 h 3021"/>
                    <a:gd name="T12" fmla="*/ 1125 w 3691"/>
                    <a:gd name="T13" fmla="*/ 1020 h 3021"/>
                    <a:gd name="T14" fmla="*/ 755 w 3691"/>
                    <a:gd name="T15" fmla="*/ 1065 h 3021"/>
                    <a:gd name="T16" fmla="*/ 200 w 3691"/>
                    <a:gd name="T17" fmla="*/ 1005 h 3021"/>
                    <a:gd name="T18" fmla="*/ 350 w 3691"/>
                    <a:gd name="T19" fmla="*/ 815 h 3021"/>
                    <a:gd name="T20" fmla="*/ 15 w 3691"/>
                    <a:gd name="T21" fmla="*/ 725 h 3021"/>
                    <a:gd name="T22" fmla="*/ 270 w 3691"/>
                    <a:gd name="T23" fmla="*/ 20 h 3021"/>
                    <a:gd name="T24" fmla="*/ 365 w 3691"/>
                    <a:gd name="T25" fmla="*/ 395 h 3021"/>
                    <a:gd name="T26" fmla="*/ 575 w 3691"/>
                    <a:gd name="T27" fmla="*/ 695 h 3021"/>
                    <a:gd name="T28" fmla="*/ 420 w 3691"/>
                    <a:gd name="T29" fmla="*/ 500 h 3021"/>
                    <a:gd name="T30" fmla="*/ 585 w 3691"/>
                    <a:gd name="T31" fmla="*/ 395 h 3021"/>
                    <a:gd name="T32" fmla="*/ 570 w 3691"/>
                    <a:gd name="T33" fmla="*/ 315 h 3021"/>
                    <a:gd name="T34" fmla="*/ 620 w 3691"/>
                    <a:gd name="T35" fmla="*/ 210 h 3021"/>
                    <a:gd name="T36" fmla="*/ 780 w 3691"/>
                    <a:gd name="T37" fmla="*/ 35 h 3021"/>
                    <a:gd name="T38" fmla="*/ 960 w 3691"/>
                    <a:gd name="T39" fmla="*/ 515 h 3021"/>
                    <a:gd name="T40" fmla="*/ 1260 w 3691"/>
                    <a:gd name="T41" fmla="*/ 440 h 3021"/>
                    <a:gd name="T42" fmla="*/ 1170 w 3691"/>
                    <a:gd name="T43" fmla="*/ 275 h 3021"/>
                    <a:gd name="T44" fmla="*/ 980 w 3691"/>
                    <a:gd name="T45" fmla="*/ 230 h 3021"/>
                    <a:gd name="T46" fmla="*/ 975 w 3691"/>
                    <a:gd name="T47" fmla="*/ 30 h 3021"/>
                    <a:gd name="T48" fmla="*/ 1355 w 3691"/>
                    <a:gd name="T49" fmla="*/ 185 h 3021"/>
                    <a:gd name="T50" fmla="*/ 1380 w 3691"/>
                    <a:gd name="T51" fmla="*/ 440 h 3021"/>
                    <a:gd name="T52" fmla="*/ 1921 w 3691"/>
                    <a:gd name="T53" fmla="*/ 455 h 3021"/>
                    <a:gd name="T54" fmla="*/ 1906 w 3691"/>
                    <a:gd name="T55" fmla="*/ 740 h 3021"/>
                    <a:gd name="T56" fmla="*/ 1986 w 3691"/>
                    <a:gd name="T57" fmla="*/ 765 h 3021"/>
                    <a:gd name="T58" fmla="*/ 2181 w 3691"/>
                    <a:gd name="T59" fmla="*/ 630 h 3021"/>
                    <a:gd name="T60" fmla="*/ 2281 w 3691"/>
                    <a:gd name="T61" fmla="*/ 885 h 3021"/>
                    <a:gd name="T62" fmla="*/ 2521 w 3691"/>
                    <a:gd name="T63" fmla="*/ 840 h 3021"/>
                    <a:gd name="T64" fmla="*/ 2676 w 3691"/>
                    <a:gd name="T65" fmla="*/ 965 h 3021"/>
                    <a:gd name="T66" fmla="*/ 2476 w 3691"/>
                    <a:gd name="T67" fmla="*/ 1140 h 3021"/>
                    <a:gd name="T68" fmla="*/ 2986 w 3691"/>
                    <a:gd name="T69" fmla="*/ 1275 h 3021"/>
                    <a:gd name="T70" fmla="*/ 3111 w 3691"/>
                    <a:gd name="T71" fmla="*/ 1400 h 3021"/>
                    <a:gd name="T72" fmla="*/ 3346 w 3691"/>
                    <a:gd name="T73" fmla="*/ 1531 h 3021"/>
                    <a:gd name="T74" fmla="*/ 3556 w 3691"/>
                    <a:gd name="T75" fmla="*/ 1641 h 3021"/>
                    <a:gd name="T76" fmla="*/ 3646 w 3691"/>
                    <a:gd name="T77" fmla="*/ 2016 h 3021"/>
                    <a:gd name="T78" fmla="*/ 3301 w 3691"/>
                    <a:gd name="T79" fmla="*/ 1656 h 3021"/>
                    <a:gd name="T80" fmla="*/ 2976 w 3691"/>
                    <a:gd name="T81" fmla="*/ 1686 h 3021"/>
                    <a:gd name="T82" fmla="*/ 2791 w 3691"/>
                    <a:gd name="T83" fmla="*/ 1851 h 3021"/>
                    <a:gd name="T84" fmla="*/ 3076 w 3691"/>
                    <a:gd name="T85" fmla="*/ 2016 h 3021"/>
                    <a:gd name="T86" fmla="*/ 3516 w 3691"/>
                    <a:gd name="T87" fmla="*/ 2341 h 3021"/>
                    <a:gd name="T88" fmla="*/ 3181 w 3691"/>
                    <a:gd name="T89" fmla="*/ 2526 h 3021"/>
                    <a:gd name="T90" fmla="*/ 3681 w 3691"/>
                    <a:gd name="T91" fmla="*/ 2926 h 3021"/>
                    <a:gd name="T92" fmla="*/ 3226 w 3691"/>
                    <a:gd name="T93" fmla="*/ 2986 h 3021"/>
                    <a:gd name="T94" fmla="*/ 2916 w 3691"/>
                    <a:gd name="T95" fmla="*/ 2881 h 3021"/>
                    <a:gd name="T96" fmla="*/ 2671 w 3691"/>
                    <a:gd name="T97" fmla="*/ 2776 h 3021"/>
                    <a:gd name="T98" fmla="*/ 2511 w 3691"/>
                    <a:gd name="T99" fmla="*/ 2686 h 3021"/>
                    <a:gd name="T100" fmla="*/ 2086 w 3691"/>
                    <a:gd name="T101" fmla="*/ 2371 h 3021"/>
                    <a:gd name="T102" fmla="*/ 1971 w 3691"/>
                    <a:gd name="T103" fmla="*/ 2641 h 3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691" h="3021">
                      <a:moveTo>
                        <a:pt x="1760" y="2666"/>
                      </a:moveTo>
                      <a:lnTo>
                        <a:pt x="1685" y="2496"/>
                      </a:lnTo>
                      <a:lnTo>
                        <a:pt x="1755" y="2296"/>
                      </a:lnTo>
                      <a:lnTo>
                        <a:pt x="1981" y="2286"/>
                      </a:lnTo>
                      <a:lnTo>
                        <a:pt x="2241" y="2181"/>
                      </a:lnTo>
                      <a:lnTo>
                        <a:pt x="2061" y="2026"/>
                      </a:lnTo>
                      <a:lnTo>
                        <a:pt x="2161" y="1911"/>
                      </a:lnTo>
                      <a:lnTo>
                        <a:pt x="2206" y="1816"/>
                      </a:lnTo>
                      <a:lnTo>
                        <a:pt x="2196" y="1786"/>
                      </a:lnTo>
                      <a:lnTo>
                        <a:pt x="2251" y="1656"/>
                      </a:lnTo>
                      <a:lnTo>
                        <a:pt x="2146" y="1490"/>
                      </a:lnTo>
                      <a:lnTo>
                        <a:pt x="1936" y="1295"/>
                      </a:lnTo>
                      <a:lnTo>
                        <a:pt x="1830" y="1365"/>
                      </a:lnTo>
                      <a:lnTo>
                        <a:pt x="1790" y="1250"/>
                      </a:lnTo>
                      <a:lnTo>
                        <a:pt x="1620" y="1305"/>
                      </a:lnTo>
                      <a:lnTo>
                        <a:pt x="1700" y="1160"/>
                      </a:lnTo>
                      <a:lnTo>
                        <a:pt x="1370" y="935"/>
                      </a:lnTo>
                      <a:lnTo>
                        <a:pt x="1185" y="840"/>
                      </a:lnTo>
                      <a:lnTo>
                        <a:pt x="980" y="855"/>
                      </a:lnTo>
                      <a:lnTo>
                        <a:pt x="1275" y="1010"/>
                      </a:lnTo>
                      <a:lnTo>
                        <a:pt x="1125" y="1020"/>
                      </a:lnTo>
                      <a:lnTo>
                        <a:pt x="815" y="975"/>
                      </a:lnTo>
                      <a:lnTo>
                        <a:pt x="945" y="1070"/>
                      </a:lnTo>
                      <a:lnTo>
                        <a:pt x="755" y="1065"/>
                      </a:lnTo>
                      <a:lnTo>
                        <a:pt x="435" y="1065"/>
                      </a:lnTo>
                      <a:lnTo>
                        <a:pt x="375" y="945"/>
                      </a:lnTo>
                      <a:lnTo>
                        <a:pt x="200" y="1005"/>
                      </a:lnTo>
                      <a:lnTo>
                        <a:pt x="80" y="845"/>
                      </a:lnTo>
                      <a:lnTo>
                        <a:pt x="120" y="810"/>
                      </a:lnTo>
                      <a:lnTo>
                        <a:pt x="350" y="815"/>
                      </a:lnTo>
                      <a:lnTo>
                        <a:pt x="350" y="800"/>
                      </a:lnTo>
                      <a:lnTo>
                        <a:pt x="240" y="725"/>
                      </a:lnTo>
                      <a:lnTo>
                        <a:pt x="15" y="725"/>
                      </a:lnTo>
                      <a:lnTo>
                        <a:pt x="0" y="440"/>
                      </a:lnTo>
                      <a:lnTo>
                        <a:pt x="80" y="230"/>
                      </a:lnTo>
                      <a:lnTo>
                        <a:pt x="270" y="20"/>
                      </a:lnTo>
                      <a:lnTo>
                        <a:pt x="455" y="45"/>
                      </a:lnTo>
                      <a:lnTo>
                        <a:pt x="290" y="335"/>
                      </a:lnTo>
                      <a:lnTo>
                        <a:pt x="365" y="395"/>
                      </a:lnTo>
                      <a:lnTo>
                        <a:pt x="390" y="530"/>
                      </a:lnTo>
                      <a:lnTo>
                        <a:pt x="500" y="690"/>
                      </a:lnTo>
                      <a:lnTo>
                        <a:pt x="575" y="695"/>
                      </a:lnTo>
                      <a:lnTo>
                        <a:pt x="575" y="605"/>
                      </a:lnTo>
                      <a:lnTo>
                        <a:pt x="495" y="585"/>
                      </a:lnTo>
                      <a:lnTo>
                        <a:pt x="420" y="500"/>
                      </a:lnTo>
                      <a:lnTo>
                        <a:pt x="525" y="440"/>
                      </a:lnTo>
                      <a:lnTo>
                        <a:pt x="605" y="525"/>
                      </a:lnTo>
                      <a:lnTo>
                        <a:pt x="585" y="395"/>
                      </a:lnTo>
                      <a:lnTo>
                        <a:pt x="440" y="350"/>
                      </a:lnTo>
                      <a:lnTo>
                        <a:pt x="435" y="245"/>
                      </a:lnTo>
                      <a:lnTo>
                        <a:pt x="570" y="315"/>
                      </a:lnTo>
                      <a:lnTo>
                        <a:pt x="600" y="240"/>
                      </a:lnTo>
                      <a:lnTo>
                        <a:pt x="510" y="165"/>
                      </a:lnTo>
                      <a:lnTo>
                        <a:pt x="620" y="210"/>
                      </a:lnTo>
                      <a:lnTo>
                        <a:pt x="600" y="90"/>
                      </a:lnTo>
                      <a:lnTo>
                        <a:pt x="665" y="20"/>
                      </a:lnTo>
                      <a:lnTo>
                        <a:pt x="780" y="35"/>
                      </a:lnTo>
                      <a:lnTo>
                        <a:pt x="935" y="270"/>
                      </a:lnTo>
                      <a:lnTo>
                        <a:pt x="885" y="435"/>
                      </a:lnTo>
                      <a:lnTo>
                        <a:pt x="960" y="515"/>
                      </a:lnTo>
                      <a:lnTo>
                        <a:pt x="1020" y="405"/>
                      </a:lnTo>
                      <a:lnTo>
                        <a:pt x="1235" y="525"/>
                      </a:lnTo>
                      <a:lnTo>
                        <a:pt x="1260" y="440"/>
                      </a:lnTo>
                      <a:lnTo>
                        <a:pt x="1305" y="380"/>
                      </a:lnTo>
                      <a:lnTo>
                        <a:pt x="1070" y="365"/>
                      </a:lnTo>
                      <a:lnTo>
                        <a:pt x="1170" y="275"/>
                      </a:lnTo>
                      <a:lnTo>
                        <a:pt x="1155" y="210"/>
                      </a:lnTo>
                      <a:lnTo>
                        <a:pt x="1020" y="255"/>
                      </a:lnTo>
                      <a:lnTo>
                        <a:pt x="980" y="230"/>
                      </a:lnTo>
                      <a:lnTo>
                        <a:pt x="860" y="65"/>
                      </a:lnTo>
                      <a:lnTo>
                        <a:pt x="905" y="0"/>
                      </a:lnTo>
                      <a:lnTo>
                        <a:pt x="975" y="30"/>
                      </a:lnTo>
                      <a:lnTo>
                        <a:pt x="1110" y="5"/>
                      </a:lnTo>
                      <a:lnTo>
                        <a:pt x="1215" y="60"/>
                      </a:lnTo>
                      <a:lnTo>
                        <a:pt x="1355" y="185"/>
                      </a:lnTo>
                      <a:lnTo>
                        <a:pt x="1200" y="225"/>
                      </a:lnTo>
                      <a:lnTo>
                        <a:pt x="1535" y="320"/>
                      </a:lnTo>
                      <a:lnTo>
                        <a:pt x="1380" y="440"/>
                      </a:lnTo>
                      <a:lnTo>
                        <a:pt x="1755" y="660"/>
                      </a:lnTo>
                      <a:lnTo>
                        <a:pt x="1815" y="435"/>
                      </a:lnTo>
                      <a:lnTo>
                        <a:pt x="1921" y="455"/>
                      </a:lnTo>
                      <a:lnTo>
                        <a:pt x="1966" y="510"/>
                      </a:lnTo>
                      <a:lnTo>
                        <a:pt x="1866" y="660"/>
                      </a:lnTo>
                      <a:lnTo>
                        <a:pt x="1906" y="740"/>
                      </a:lnTo>
                      <a:lnTo>
                        <a:pt x="2026" y="545"/>
                      </a:lnTo>
                      <a:lnTo>
                        <a:pt x="2056" y="635"/>
                      </a:lnTo>
                      <a:lnTo>
                        <a:pt x="1986" y="765"/>
                      </a:lnTo>
                      <a:lnTo>
                        <a:pt x="2061" y="830"/>
                      </a:lnTo>
                      <a:lnTo>
                        <a:pt x="2071" y="695"/>
                      </a:lnTo>
                      <a:lnTo>
                        <a:pt x="2181" y="630"/>
                      </a:lnTo>
                      <a:lnTo>
                        <a:pt x="2326" y="645"/>
                      </a:lnTo>
                      <a:lnTo>
                        <a:pt x="2191" y="845"/>
                      </a:lnTo>
                      <a:lnTo>
                        <a:pt x="2281" y="885"/>
                      </a:lnTo>
                      <a:lnTo>
                        <a:pt x="2286" y="975"/>
                      </a:lnTo>
                      <a:lnTo>
                        <a:pt x="2421" y="725"/>
                      </a:lnTo>
                      <a:lnTo>
                        <a:pt x="2521" y="840"/>
                      </a:lnTo>
                      <a:lnTo>
                        <a:pt x="2281" y="980"/>
                      </a:lnTo>
                      <a:lnTo>
                        <a:pt x="2566" y="905"/>
                      </a:lnTo>
                      <a:lnTo>
                        <a:pt x="2676" y="965"/>
                      </a:lnTo>
                      <a:lnTo>
                        <a:pt x="2406" y="1040"/>
                      </a:lnTo>
                      <a:lnTo>
                        <a:pt x="2566" y="1085"/>
                      </a:lnTo>
                      <a:lnTo>
                        <a:pt x="2476" y="1140"/>
                      </a:lnTo>
                      <a:lnTo>
                        <a:pt x="2736" y="1205"/>
                      </a:lnTo>
                      <a:lnTo>
                        <a:pt x="2826" y="1320"/>
                      </a:lnTo>
                      <a:lnTo>
                        <a:pt x="2986" y="1275"/>
                      </a:lnTo>
                      <a:lnTo>
                        <a:pt x="2926" y="1370"/>
                      </a:lnTo>
                      <a:lnTo>
                        <a:pt x="3106" y="1305"/>
                      </a:lnTo>
                      <a:lnTo>
                        <a:pt x="3111" y="1400"/>
                      </a:lnTo>
                      <a:lnTo>
                        <a:pt x="3166" y="1500"/>
                      </a:lnTo>
                      <a:lnTo>
                        <a:pt x="3231" y="1415"/>
                      </a:lnTo>
                      <a:lnTo>
                        <a:pt x="3346" y="1531"/>
                      </a:lnTo>
                      <a:lnTo>
                        <a:pt x="3496" y="1455"/>
                      </a:lnTo>
                      <a:lnTo>
                        <a:pt x="3651" y="1485"/>
                      </a:lnTo>
                      <a:lnTo>
                        <a:pt x="3556" y="1641"/>
                      </a:lnTo>
                      <a:lnTo>
                        <a:pt x="3681" y="1786"/>
                      </a:lnTo>
                      <a:lnTo>
                        <a:pt x="3556" y="1836"/>
                      </a:lnTo>
                      <a:lnTo>
                        <a:pt x="3646" y="2016"/>
                      </a:lnTo>
                      <a:lnTo>
                        <a:pt x="3366" y="1936"/>
                      </a:lnTo>
                      <a:lnTo>
                        <a:pt x="3301" y="1836"/>
                      </a:lnTo>
                      <a:lnTo>
                        <a:pt x="3301" y="1656"/>
                      </a:lnTo>
                      <a:lnTo>
                        <a:pt x="3241" y="1776"/>
                      </a:lnTo>
                      <a:lnTo>
                        <a:pt x="3141" y="1791"/>
                      </a:lnTo>
                      <a:lnTo>
                        <a:pt x="2976" y="1686"/>
                      </a:lnTo>
                      <a:lnTo>
                        <a:pt x="2881" y="1726"/>
                      </a:lnTo>
                      <a:lnTo>
                        <a:pt x="2896" y="1791"/>
                      </a:lnTo>
                      <a:lnTo>
                        <a:pt x="2791" y="1851"/>
                      </a:lnTo>
                      <a:lnTo>
                        <a:pt x="2886" y="1861"/>
                      </a:lnTo>
                      <a:lnTo>
                        <a:pt x="2976" y="1951"/>
                      </a:lnTo>
                      <a:lnTo>
                        <a:pt x="3076" y="2016"/>
                      </a:lnTo>
                      <a:lnTo>
                        <a:pt x="3256" y="2191"/>
                      </a:lnTo>
                      <a:lnTo>
                        <a:pt x="3351" y="2161"/>
                      </a:lnTo>
                      <a:lnTo>
                        <a:pt x="3516" y="2341"/>
                      </a:lnTo>
                      <a:lnTo>
                        <a:pt x="3621" y="2506"/>
                      </a:lnTo>
                      <a:lnTo>
                        <a:pt x="3651" y="2661"/>
                      </a:lnTo>
                      <a:lnTo>
                        <a:pt x="3181" y="2526"/>
                      </a:lnTo>
                      <a:lnTo>
                        <a:pt x="3091" y="2601"/>
                      </a:lnTo>
                      <a:lnTo>
                        <a:pt x="3561" y="2841"/>
                      </a:lnTo>
                      <a:lnTo>
                        <a:pt x="3681" y="2926"/>
                      </a:lnTo>
                      <a:lnTo>
                        <a:pt x="3691" y="3021"/>
                      </a:lnTo>
                      <a:lnTo>
                        <a:pt x="3501" y="2976"/>
                      </a:lnTo>
                      <a:lnTo>
                        <a:pt x="3226" y="2986"/>
                      </a:lnTo>
                      <a:lnTo>
                        <a:pt x="3036" y="2866"/>
                      </a:lnTo>
                      <a:lnTo>
                        <a:pt x="2991" y="2931"/>
                      </a:lnTo>
                      <a:lnTo>
                        <a:pt x="2916" y="2881"/>
                      </a:lnTo>
                      <a:lnTo>
                        <a:pt x="2856" y="2796"/>
                      </a:lnTo>
                      <a:lnTo>
                        <a:pt x="2796" y="2881"/>
                      </a:lnTo>
                      <a:lnTo>
                        <a:pt x="2671" y="2776"/>
                      </a:lnTo>
                      <a:lnTo>
                        <a:pt x="2751" y="2686"/>
                      </a:lnTo>
                      <a:lnTo>
                        <a:pt x="2611" y="2641"/>
                      </a:lnTo>
                      <a:lnTo>
                        <a:pt x="2511" y="2686"/>
                      </a:lnTo>
                      <a:lnTo>
                        <a:pt x="2476" y="2596"/>
                      </a:lnTo>
                      <a:lnTo>
                        <a:pt x="2356" y="2511"/>
                      </a:lnTo>
                      <a:lnTo>
                        <a:pt x="2086" y="2371"/>
                      </a:lnTo>
                      <a:lnTo>
                        <a:pt x="2181" y="2511"/>
                      </a:lnTo>
                      <a:lnTo>
                        <a:pt x="2061" y="2521"/>
                      </a:lnTo>
                      <a:lnTo>
                        <a:pt x="1971" y="2641"/>
                      </a:lnTo>
                      <a:lnTo>
                        <a:pt x="1760" y="2666"/>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5" name="Freeform 24"/>
                <p:cNvSpPr>
                  <a:spLocks/>
                </p:cNvSpPr>
                <p:nvPr/>
              </p:nvSpPr>
              <p:spPr bwMode="auto">
                <a:xfrm>
                  <a:off x="4527951" y="3144943"/>
                  <a:ext cx="374650" cy="292100"/>
                </a:xfrm>
                <a:custGeom>
                  <a:avLst/>
                  <a:gdLst>
                    <a:gd name="T0" fmla="*/ 193 w 209"/>
                    <a:gd name="T1" fmla="*/ 136 h 163"/>
                    <a:gd name="T2" fmla="*/ 173 w 209"/>
                    <a:gd name="T3" fmla="*/ 123 h 163"/>
                    <a:gd name="T4" fmla="*/ 151 w 209"/>
                    <a:gd name="T5" fmla="*/ 126 h 163"/>
                    <a:gd name="T6" fmla="*/ 134 w 209"/>
                    <a:gd name="T7" fmla="*/ 100 h 163"/>
                    <a:gd name="T8" fmla="*/ 124 w 209"/>
                    <a:gd name="T9" fmla="*/ 91 h 163"/>
                    <a:gd name="T10" fmla="*/ 111 w 209"/>
                    <a:gd name="T11" fmla="*/ 100 h 163"/>
                    <a:gd name="T12" fmla="*/ 110 w 209"/>
                    <a:gd name="T13" fmla="*/ 117 h 163"/>
                    <a:gd name="T14" fmla="*/ 93 w 209"/>
                    <a:gd name="T15" fmla="*/ 127 h 163"/>
                    <a:gd name="T16" fmla="*/ 87 w 209"/>
                    <a:gd name="T17" fmla="*/ 151 h 163"/>
                    <a:gd name="T18" fmla="*/ 66 w 209"/>
                    <a:gd name="T19" fmla="*/ 163 h 163"/>
                    <a:gd name="T20" fmla="*/ 48 w 209"/>
                    <a:gd name="T21" fmla="*/ 160 h 163"/>
                    <a:gd name="T22" fmla="*/ 54 w 209"/>
                    <a:gd name="T23" fmla="*/ 130 h 163"/>
                    <a:gd name="T24" fmla="*/ 25 w 209"/>
                    <a:gd name="T25" fmla="*/ 132 h 163"/>
                    <a:gd name="T26" fmla="*/ 12 w 209"/>
                    <a:gd name="T27" fmla="*/ 144 h 163"/>
                    <a:gd name="T28" fmla="*/ 0 w 209"/>
                    <a:gd name="T29" fmla="*/ 135 h 163"/>
                    <a:gd name="T30" fmla="*/ 14 w 209"/>
                    <a:gd name="T31" fmla="*/ 114 h 163"/>
                    <a:gd name="T32" fmla="*/ 38 w 209"/>
                    <a:gd name="T33" fmla="*/ 103 h 163"/>
                    <a:gd name="T34" fmla="*/ 29 w 209"/>
                    <a:gd name="T35" fmla="*/ 79 h 163"/>
                    <a:gd name="T36" fmla="*/ 32 w 209"/>
                    <a:gd name="T37" fmla="*/ 54 h 163"/>
                    <a:gd name="T38" fmla="*/ 34 w 209"/>
                    <a:gd name="T39" fmla="*/ 0 h 163"/>
                    <a:gd name="T40" fmla="*/ 55 w 209"/>
                    <a:gd name="T41" fmla="*/ 13 h 163"/>
                    <a:gd name="T42" fmla="*/ 65 w 209"/>
                    <a:gd name="T43" fmla="*/ 33 h 163"/>
                    <a:gd name="T44" fmla="*/ 89 w 209"/>
                    <a:gd name="T45" fmla="*/ 25 h 163"/>
                    <a:gd name="T46" fmla="*/ 116 w 209"/>
                    <a:gd name="T47" fmla="*/ 43 h 163"/>
                    <a:gd name="T48" fmla="*/ 143 w 209"/>
                    <a:gd name="T49" fmla="*/ 55 h 163"/>
                    <a:gd name="T50" fmla="*/ 164 w 209"/>
                    <a:gd name="T51" fmla="*/ 76 h 163"/>
                    <a:gd name="T52" fmla="*/ 161 w 209"/>
                    <a:gd name="T53" fmla="*/ 96 h 163"/>
                    <a:gd name="T54" fmla="*/ 194 w 209"/>
                    <a:gd name="T55" fmla="*/ 93 h 163"/>
                    <a:gd name="T56" fmla="*/ 209 w 209"/>
                    <a:gd name="T57" fmla="*/ 109 h 163"/>
                    <a:gd name="T58" fmla="*/ 193 w 209"/>
                    <a:gd name="T59" fmla="*/ 136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163">
                      <a:moveTo>
                        <a:pt x="193" y="136"/>
                      </a:moveTo>
                      <a:lnTo>
                        <a:pt x="173" y="123"/>
                      </a:lnTo>
                      <a:lnTo>
                        <a:pt x="151" y="126"/>
                      </a:lnTo>
                      <a:lnTo>
                        <a:pt x="134" y="100"/>
                      </a:lnTo>
                      <a:lnTo>
                        <a:pt x="124" y="91"/>
                      </a:lnTo>
                      <a:lnTo>
                        <a:pt x="111" y="100"/>
                      </a:lnTo>
                      <a:lnTo>
                        <a:pt x="110" y="117"/>
                      </a:lnTo>
                      <a:lnTo>
                        <a:pt x="93" y="127"/>
                      </a:lnTo>
                      <a:lnTo>
                        <a:pt x="87" y="151"/>
                      </a:lnTo>
                      <a:lnTo>
                        <a:pt x="66" y="163"/>
                      </a:lnTo>
                      <a:lnTo>
                        <a:pt x="48" y="160"/>
                      </a:lnTo>
                      <a:lnTo>
                        <a:pt x="54" y="130"/>
                      </a:lnTo>
                      <a:lnTo>
                        <a:pt x="25" y="132"/>
                      </a:lnTo>
                      <a:lnTo>
                        <a:pt x="12" y="144"/>
                      </a:lnTo>
                      <a:lnTo>
                        <a:pt x="0" y="135"/>
                      </a:lnTo>
                      <a:lnTo>
                        <a:pt x="14" y="114"/>
                      </a:lnTo>
                      <a:lnTo>
                        <a:pt x="38" y="103"/>
                      </a:lnTo>
                      <a:lnTo>
                        <a:pt x="29" y="79"/>
                      </a:lnTo>
                      <a:lnTo>
                        <a:pt x="32" y="54"/>
                      </a:lnTo>
                      <a:lnTo>
                        <a:pt x="34" y="0"/>
                      </a:lnTo>
                      <a:lnTo>
                        <a:pt x="55" y="13"/>
                      </a:lnTo>
                      <a:lnTo>
                        <a:pt x="65" y="33"/>
                      </a:lnTo>
                      <a:lnTo>
                        <a:pt x="89" y="25"/>
                      </a:lnTo>
                      <a:lnTo>
                        <a:pt x="116" y="43"/>
                      </a:lnTo>
                      <a:lnTo>
                        <a:pt x="143" y="55"/>
                      </a:lnTo>
                      <a:lnTo>
                        <a:pt x="164" y="76"/>
                      </a:lnTo>
                      <a:lnTo>
                        <a:pt x="161" y="96"/>
                      </a:lnTo>
                      <a:lnTo>
                        <a:pt x="194" y="93"/>
                      </a:lnTo>
                      <a:lnTo>
                        <a:pt x="209" y="109"/>
                      </a:lnTo>
                      <a:lnTo>
                        <a:pt x="193" y="136"/>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6" name="Freeform 25"/>
                <p:cNvSpPr>
                  <a:spLocks/>
                </p:cNvSpPr>
                <p:nvPr/>
              </p:nvSpPr>
              <p:spPr bwMode="auto">
                <a:xfrm>
                  <a:off x="4729564" y="3441805"/>
                  <a:ext cx="101600" cy="90488"/>
                </a:xfrm>
                <a:custGeom>
                  <a:avLst/>
                  <a:gdLst>
                    <a:gd name="T0" fmla="*/ 25 w 57"/>
                    <a:gd name="T1" fmla="*/ 51 h 51"/>
                    <a:gd name="T2" fmla="*/ 7 w 57"/>
                    <a:gd name="T3" fmla="*/ 51 h 51"/>
                    <a:gd name="T4" fmla="*/ 0 w 57"/>
                    <a:gd name="T5" fmla="*/ 38 h 51"/>
                    <a:gd name="T6" fmla="*/ 9 w 57"/>
                    <a:gd name="T7" fmla="*/ 24 h 51"/>
                    <a:gd name="T8" fmla="*/ 5 w 57"/>
                    <a:gd name="T9" fmla="*/ 9 h 51"/>
                    <a:gd name="T10" fmla="*/ 33 w 57"/>
                    <a:gd name="T11" fmla="*/ 7 h 51"/>
                    <a:gd name="T12" fmla="*/ 54 w 57"/>
                    <a:gd name="T13" fmla="*/ 0 h 51"/>
                    <a:gd name="T14" fmla="*/ 57 w 57"/>
                    <a:gd name="T15" fmla="*/ 12 h 51"/>
                    <a:gd name="T16" fmla="*/ 43 w 57"/>
                    <a:gd name="T17" fmla="*/ 36 h 51"/>
                    <a:gd name="T18" fmla="*/ 36 w 57"/>
                    <a:gd name="T19" fmla="*/ 45 h 51"/>
                    <a:gd name="T20" fmla="*/ 25 w 57"/>
                    <a:gd name="T21"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51">
                      <a:moveTo>
                        <a:pt x="25" y="51"/>
                      </a:moveTo>
                      <a:lnTo>
                        <a:pt x="7" y="51"/>
                      </a:lnTo>
                      <a:lnTo>
                        <a:pt x="0" y="38"/>
                      </a:lnTo>
                      <a:lnTo>
                        <a:pt x="9" y="24"/>
                      </a:lnTo>
                      <a:lnTo>
                        <a:pt x="5" y="9"/>
                      </a:lnTo>
                      <a:lnTo>
                        <a:pt x="33" y="7"/>
                      </a:lnTo>
                      <a:lnTo>
                        <a:pt x="54" y="0"/>
                      </a:lnTo>
                      <a:lnTo>
                        <a:pt x="57" y="12"/>
                      </a:lnTo>
                      <a:lnTo>
                        <a:pt x="43" y="36"/>
                      </a:lnTo>
                      <a:lnTo>
                        <a:pt x="36" y="45"/>
                      </a:lnTo>
                      <a:lnTo>
                        <a:pt x="25" y="51"/>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7" name="Freeform 26"/>
                <p:cNvSpPr>
                  <a:spLocks/>
                </p:cNvSpPr>
                <p:nvPr/>
              </p:nvSpPr>
              <p:spPr bwMode="auto">
                <a:xfrm>
                  <a:off x="4061226" y="1506643"/>
                  <a:ext cx="747713" cy="765175"/>
                </a:xfrm>
                <a:custGeom>
                  <a:avLst/>
                  <a:gdLst>
                    <a:gd name="T0" fmla="*/ 645 w 2085"/>
                    <a:gd name="T1" fmla="*/ 830 h 2130"/>
                    <a:gd name="T2" fmla="*/ 755 w 2085"/>
                    <a:gd name="T3" fmla="*/ 860 h 2130"/>
                    <a:gd name="T4" fmla="*/ 815 w 2085"/>
                    <a:gd name="T5" fmla="*/ 1185 h 2130"/>
                    <a:gd name="T6" fmla="*/ 1055 w 2085"/>
                    <a:gd name="T7" fmla="*/ 1370 h 2130"/>
                    <a:gd name="T8" fmla="*/ 1020 w 2085"/>
                    <a:gd name="T9" fmla="*/ 1610 h 2130"/>
                    <a:gd name="T10" fmla="*/ 620 w 2085"/>
                    <a:gd name="T11" fmla="*/ 1515 h 2130"/>
                    <a:gd name="T12" fmla="*/ 635 w 2085"/>
                    <a:gd name="T13" fmla="*/ 1370 h 2130"/>
                    <a:gd name="T14" fmla="*/ 560 w 2085"/>
                    <a:gd name="T15" fmla="*/ 1100 h 2130"/>
                    <a:gd name="T16" fmla="*/ 455 w 2085"/>
                    <a:gd name="T17" fmla="*/ 1290 h 2130"/>
                    <a:gd name="T18" fmla="*/ 525 w 2085"/>
                    <a:gd name="T19" fmla="*/ 1655 h 2130"/>
                    <a:gd name="T20" fmla="*/ 285 w 2085"/>
                    <a:gd name="T21" fmla="*/ 1785 h 2130"/>
                    <a:gd name="T22" fmla="*/ 105 w 2085"/>
                    <a:gd name="T23" fmla="*/ 1680 h 2130"/>
                    <a:gd name="T24" fmla="*/ 165 w 2085"/>
                    <a:gd name="T25" fmla="*/ 1740 h 2130"/>
                    <a:gd name="T26" fmla="*/ 210 w 2085"/>
                    <a:gd name="T27" fmla="*/ 1940 h 2130"/>
                    <a:gd name="T28" fmla="*/ 390 w 2085"/>
                    <a:gd name="T29" fmla="*/ 1965 h 2130"/>
                    <a:gd name="T30" fmla="*/ 620 w 2085"/>
                    <a:gd name="T31" fmla="*/ 1925 h 2130"/>
                    <a:gd name="T32" fmla="*/ 690 w 2085"/>
                    <a:gd name="T33" fmla="*/ 1710 h 2130"/>
                    <a:gd name="T34" fmla="*/ 765 w 2085"/>
                    <a:gd name="T35" fmla="*/ 2070 h 2130"/>
                    <a:gd name="T36" fmla="*/ 1020 w 2085"/>
                    <a:gd name="T37" fmla="*/ 2025 h 2130"/>
                    <a:gd name="T38" fmla="*/ 1470 w 2085"/>
                    <a:gd name="T39" fmla="*/ 2075 h 2130"/>
                    <a:gd name="T40" fmla="*/ 1725 w 2085"/>
                    <a:gd name="T41" fmla="*/ 2085 h 2130"/>
                    <a:gd name="T42" fmla="*/ 1625 w 2085"/>
                    <a:gd name="T43" fmla="*/ 1760 h 2130"/>
                    <a:gd name="T44" fmla="*/ 1200 w 2085"/>
                    <a:gd name="T45" fmla="*/ 1865 h 2130"/>
                    <a:gd name="T46" fmla="*/ 965 w 2085"/>
                    <a:gd name="T47" fmla="*/ 1800 h 2130"/>
                    <a:gd name="T48" fmla="*/ 1155 w 2085"/>
                    <a:gd name="T49" fmla="*/ 1610 h 2130"/>
                    <a:gd name="T50" fmla="*/ 1545 w 2085"/>
                    <a:gd name="T51" fmla="*/ 1580 h 2130"/>
                    <a:gd name="T52" fmla="*/ 1785 w 2085"/>
                    <a:gd name="T53" fmla="*/ 1430 h 2130"/>
                    <a:gd name="T54" fmla="*/ 1485 w 2085"/>
                    <a:gd name="T55" fmla="*/ 1310 h 2130"/>
                    <a:gd name="T56" fmla="*/ 1700 w 2085"/>
                    <a:gd name="T57" fmla="*/ 1190 h 2130"/>
                    <a:gd name="T58" fmla="*/ 1770 w 2085"/>
                    <a:gd name="T59" fmla="*/ 1040 h 2130"/>
                    <a:gd name="T60" fmla="*/ 1650 w 2085"/>
                    <a:gd name="T61" fmla="*/ 1035 h 2130"/>
                    <a:gd name="T62" fmla="*/ 1860 w 2085"/>
                    <a:gd name="T63" fmla="*/ 780 h 2130"/>
                    <a:gd name="T64" fmla="*/ 1965 w 2085"/>
                    <a:gd name="T65" fmla="*/ 315 h 2130"/>
                    <a:gd name="T66" fmla="*/ 1940 w 2085"/>
                    <a:gd name="T67" fmla="*/ 240 h 2130"/>
                    <a:gd name="T68" fmla="*/ 1935 w 2085"/>
                    <a:gd name="T69" fmla="*/ 0 h 2130"/>
                    <a:gd name="T70" fmla="*/ 1500 w 2085"/>
                    <a:gd name="T71" fmla="*/ 65 h 2130"/>
                    <a:gd name="T72" fmla="*/ 1275 w 2085"/>
                    <a:gd name="T73" fmla="*/ 150 h 2130"/>
                    <a:gd name="T74" fmla="*/ 1170 w 2085"/>
                    <a:gd name="T75" fmla="*/ 330 h 2130"/>
                    <a:gd name="T76" fmla="*/ 965 w 2085"/>
                    <a:gd name="T77" fmla="*/ 485 h 2130"/>
                    <a:gd name="T78" fmla="*/ 1265 w 2085"/>
                    <a:gd name="T79" fmla="*/ 455 h 2130"/>
                    <a:gd name="T80" fmla="*/ 1340 w 2085"/>
                    <a:gd name="T81" fmla="*/ 560 h 2130"/>
                    <a:gd name="T82" fmla="*/ 1505 w 2085"/>
                    <a:gd name="T83" fmla="*/ 510 h 2130"/>
                    <a:gd name="T84" fmla="*/ 1325 w 2085"/>
                    <a:gd name="T85" fmla="*/ 665 h 2130"/>
                    <a:gd name="T86" fmla="*/ 1245 w 2085"/>
                    <a:gd name="T87" fmla="*/ 680 h 2130"/>
                    <a:gd name="T88" fmla="*/ 1440 w 2085"/>
                    <a:gd name="T89" fmla="*/ 950 h 2130"/>
                    <a:gd name="T90" fmla="*/ 1095 w 2085"/>
                    <a:gd name="T91" fmla="*/ 1081 h 2130"/>
                    <a:gd name="T92" fmla="*/ 1335 w 2085"/>
                    <a:gd name="T93" fmla="*/ 1215 h 2130"/>
                    <a:gd name="T94" fmla="*/ 1325 w 2085"/>
                    <a:gd name="T95" fmla="*/ 1410 h 2130"/>
                    <a:gd name="T96" fmla="*/ 1160 w 2085"/>
                    <a:gd name="T97" fmla="*/ 945 h 2130"/>
                    <a:gd name="T98" fmla="*/ 795 w 2085"/>
                    <a:gd name="T99" fmla="*/ 450 h 2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85" h="2130">
                      <a:moveTo>
                        <a:pt x="720" y="480"/>
                      </a:moveTo>
                      <a:lnTo>
                        <a:pt x="620" y="650"/>
                      </a:lnTo>
                      <a:lnTo>
                        <a:pt x="645" y="830"/>
                      </a:lnTo>
                      <a:lnTo>
                        <a:pt x="545" y="815"/>
                      </a:lnTo>
                      <a:lnTo>
                        <a:pt x="615" y="900"/>
                      </a:lnTo>
                      <a:lnTo>
                        <a:pt x="755" y="860"/>
                      </a:lnTo>
                      <a:lnTo>
                        <a:pt x="870" y="960"/>
                      </a:lnTo>
                      <a:lnTo>
                        <a:pt x="645" y="1020"/>
                      </a:lnTo>
                      <a:lnTo>
                        <a:pt x="815" y="1185"/>
                      </a:lnTo>
                      <a:lnTo>
                        <a:pt x="990" y="1185"/>
                      </a:lnTo>
                      <a:lnTo>
                        <a:pt x="1070" y="1285"/>
                      </a:lnTo>
                      <a:lnTo>
                        <a:pt x="1055" y="1370"/>
                      </a:lnTo>
                      <a:lnTo>
                        <a:pt x="1145" y="1415"/>
                      </a:lnTo>
                      <a:lnTo>
                        <a:pt x="965" y="1500"/>
                      </a:lnTo>
                      <a:lnTo>
                        <a:pt x="1020" y="1610"/>
                      </a:lnTo>
                      <a:lnTo>
                        <a:pt x="815" y="1610"/>
                      </a:lnTo>
                      <a:lnTo>
                        <a:pt x="680" y="1565"/>
                      </a:lnTo>
                      <a:lnTo>
                        <a:pt x="620" y="1515"/>
                      </a:lnTo>
                      <a:lnTo>
                        <a:pt x="515" y="1470"/>
                      </a:lnTo>
                      <a:lnTo>
                        <a:pt x="474" y="1345"/>
                      </a:lnTo>
                      <a:lnTo>
                        <a:pt x="635" y="1370"/>
                      </a:lnTo>
                      <a:lnTo>
                        <a:pt x="660" y="1295"/>
                      </a:lnTo>
                      <a:lnTo>
                        <a:pt x="500" y="1250"/>
                      </a:lnTo>
                      <a:lnTo>
                        <a:pt x="560" y="1100"/>
                      </a:lnTo>
                      <a:lnTo>
                        <a:pt x="440" y="1040"/>
                      </a:lnTo>
                      <a:lnTo>
                        <a:pt x="390" y="1060"/>
                      </a:lnTo>
                      <a:lnTo>
                        <a:pt x="455" y="1290"/>
                      </a:lnTo>
                      <a:lnTo>
                        <a:pt x="515" y="1470"/>
                      </a:lnTo>
                      <a:lnTo>
                        <a:pt x="390" y="1515"/>
                      </a:lnTo>
                      <a:lnTo>
                        <a:pt x="525" y="1655"/>
                      </a:lnTo>
                      <a:lnTo>
                        <a:pt x="500" y="1790"/>
                      </a:lnTo>
                      <a:lnTo>
                        <a:pt x="410" y="1875"/>
                      </a:lnTo>
                      <a:lnTo>
                        <a:pt x="285" y="1785"/>
                      </a:lnTo>
                      <a:lnTo>
                        <a:pt x="300" y="1580"/>
                      </a:lnTo>
                      <a:lnTo>
                        <a:pt x="155" y="1605"/>
                      </a:lnTo>
                      <a:lnTo>
                        <a:pt x="105" y="1680"/>
                      </a:lnTo>
                      <a:lnTo>
                        <a:pt x="0" y="1640"/>
                      </a:lnTo>
                      <a:lnTo>
                        <a:pt x="60" y="1755"/>
                      </a:lnTo>
                      <a:lnTo>
                        <a:pt x="165" y="1740"/>
                      </a:lnTo>
                      <a:lnTo>
                        <a:pt x="45" y="1955"/>
                      </a:lnTo>
                      <a:lnTo>
                        <a:pt x="165" y="1965"/>
                      </a:lnTo>
                      <a:lnTo>
                        <a:pt x="210" y="1940"/>
                      </a:lnTo>
                      <a:lnTo>
                        <a:pt x="260" y="1850"/>
                      </a:lnTo>
                      <a:lnTo>
                        <a:pt x="305" y="1830"/>
                      </a:lnTo>
                      <a:lnTo>
                        <a:pt x="390" y="1965"/>
                      </a:lnTo>
                      <a:lnTo>
                        <a:pt x="510" y="2075"/>
                      </a:lnTo>
                      <a:lnTo>
                        <a:pt x="615" y="2055"/>
                      </a:lnTo>
                      <a:lnTo>
                        <a:pt x="620" y="1925"/>
                      </a:lnTo>
                      <a:lnTo>
                        <a:pt x="540" y="1815"/>
                      </a:lnTo>
                      <a:lnTo>
                        <a:pt x="605" y="1635"/>
                      </a:lnTo>
                      <a:lnTo>
                        <a:pt x="690" y="1710"/>
                      </a:lnTo>
                      <a:lnTo>
                        <a:pt x="735" y="1815"/>
                      </a:lnTo>
                      <a:lnTo>
                        <a:pt x="705" y="1905"/>
                      </a:lnTo>
                      <a:lnTo>
                        <a:pt x="765" y="2070"/>
                      </a:lnTo>
                      <a:lnTo>
                        <a:pt x="845" y="2040"/>
                      </a:lnTo>
                      <a:lnTo>
                        <a:pt x="935" y="2130"/>
                      </a:lnTo>
                      <a:lnTo>
                        <a:pt x="1020" y="2025"/>
                      </a:lnTo>
                      <a:lnTo>
                        <a:pt x="1050" y="2120"/>
                      </a:lnTo>
                      <a:lnTo>
                        <a:pt x="1310" y="2060"/>
                      </a:lnTo>
                      <a:lnTo>
                        <a:pt x="1470" y="2075"/>
                      </a:lnTo>
                      <a:lnTo>
                        <a:pt x="1440" y="1970"/>
                      </a:lnTo>
                      <a:lnTo>
                        <a:pt x="1550" y="2060"/>
                      </a:lnTo>
                      <a:lnTo>
                        <a:pt x="1725" y="2085"/>
                      </a:lnTo>
                      <a:lnTo>
                        <a:pt x="1725" y="1955"/>
                      </a:lnTo>
                      <a:lnTo>
                        <a:pt x="1775" y="1835"/>
                      </a:lnTo>
                      <a:lnTo>
                        <a:pt x="1625" y="1760"/>
                      </a:lnTo>
                      <a:lnTo>
                        <a:pt x="1385" y="1770"/>
                      </a:lnTo>
                      <a:lnTo>
                        <a:pt x="1305" y="1820"/>
                      </a:lnTo>
                      <a:lnTo>
                        <a:pt x="1200" y="1865"/>
                      </a:lnTo>
                      <a:lnTo>
                        <a:pt x="1070" y="1880"/>
                      </a:lnTo>
                      <a:lnTo>
                        <a:pt x="965" y="1860"/>
                      </a:lnTo>
                      <a:lnTo>
                        <a:pt x="965" y="1800"/>
                      </a:lnTo>
                      <a:lnTo>
                        <a:pt x="860" y="1710"/>
                      </a:lnTo>
                      <a:lnTo>
                        <a:pt x="815" y="1611"/>
                      </a:lnTo>
                      <a:lnTo>
                        <a:pt x="1155" y="1610"/>
                      </a:lnTo>
                      <a:lnTo>
                        <a:pt x="1305" y="1610"/>
                      </a:lnTo>
                      <a:lnTo>
                        <a:pt x="1385" y="1545"/>
                      </a:lnTo>
                      <a:lnTo>
                        <a:pt x="1545" y="1580"/>
                      </a:lnTo>
                      <a:lnTo>
                        <a:pt x="1620" y="1655"/>
                      </a:lnTo>
                      <a:lnTo>
                        <a:pt x="1820" y="1505"/>
                      </a:lnTo>
                      <a:lnTo>
                        <a:pt x="1785" y="1430"/>
                      </a:lnTo>
                      <a:lnTo>
                        <a:pt x="1695" y="1445"/>
                      </a:lnTo>
                      <a:lnTo>
                        <a:pt x="1470" y="1370"/>
                      </a:lnTo>
                      <a:lnTo>
                        <a:pt x="1485" y="1310"/>
                      </a:lnTo>
                      <a:lnTo>
                        <a:pt x="1665" y="1365"/>
                      </a:lnTo>
                      <a:lnTo>
                        <a:pt x="1750" y="1285"/>
                      </a:lnTo>
                      <a:lnTo>
                        <a:pt x="1700" y="1190"/>
                      </a:lnTo>
                      <a:lnTo>
                        <a:pt x="1875" y="1160"/>
                      </a:lnTo>
                      <a:lnTo>
                        <a:pt x="1745" y="1110"/>
                      </a:lnTo>
                      <a:lnTo>
                        <a:pt x="1770" y="1040"/>
                      </a:lnTo>
                      <a:lnTo>
                        <a:pt x="1865" y="1035"/>
                      </a:lnTo>
                      <a:lnTo>
                        <a:pt x="1710" y="945"/>
                      </a:lnTo>
                      <a:lnTo>
                        <a:pt x="1650" y="1035"/>
                      </a:lnTo>
                      <a:lnTo>
                        <a:pt x="1595" y="935"/>
                      </a:lnTo>
                      <a:lnTo>
                        <a:pt x="1595" y="845"/>
                      </a:lnTo>
                      <a:lnTo>
                        <a:pt x="1860" y="780"/>
                      </a:lnTo>
                      <a:lnTo>
                        <a:pt x="1980" y="545"/>
                      </a:lnTo>
                      <a:lnTo>
                        <a:pt x="2055" y="270"/>
                      </a:lnTo>
                      <a:lnTo>
                        <a:pt x="1965" y="315"/>
                      </a:lnTo>
                      <a:lnTo>
                        <a:pt x="1880" y="395"/>
                      </a:lnTo>
                      <a:lnTo>
                        <a:pt x="1805" y="270"/>
                      </a:lnTo>
                      <a:lnTo>
                        <a:pt x="1940" y="240"/>
                      </a:lnTo>
                      <a:lnTo>
                        <a:pt x="2025" y="170"/>
                      </a:lnTo>
                      <a:lnTo>
                        <a:pt x="2085" y="60"/>
                      </a:lnTo>
                      <a:lnTo>
                        <a:pt x="1935" y="0"/>
                      </a:lnTo>
                      <a:lnTo>
                        <a:pt x="1625" y="20"/>
                      </a:lnTo>
                      <a:lnTo>
                        <a:pt x="1575" y="105"/>
                      </a:lnTo>
                      <a:lnTo>
                        <a:pt x="1500" y="65"/>
                      </a:lnTo>
                      <a:lnTo>
                        <a:pt x="1470" y="125"/>
                      </a:lnTo>
                      <a:lnTo>
                        <a:pt x="1370" y="95"/>
                      </a:lnTo>
                      <a:lnTo>
                        <a:pt x="1275" y="150"/>
                      </a:lnTo>
                      <a:lnTo>
                        <a:pt x="1245" y="275"/>
                      </a:lnTo>
                      <a:lnTo>
                        <a:pt x="1050" y="195"/>
                      </a:lnTo>
                      <a:lnTo>
                        <a:pt x="1170" y="330"/>
                      </a:lnTo>
                      <a:lnTo>
                        <a:pt x="965" y="320"/>
                      </a:lnTo>
                      <a:lnTo>
                        <a:pt x="1025" y="420"/>
                      </a:lnTo>
                      <a:lnTo>
                        <a:pt x="965" y="485"/>
                      </a:lnTo>
                      <a:lnTo>
                        <a:pt x="1070" y="515"/>
                      </a:lnTo>
                      <a:lnTo>
                        <a:pt x="1170" y="435"/>
                      </a:lnTo>
                      <a:lnTo>
                        <a:pt x="1265" y="455"/>
                      </a:lnTo>
                      <a:lnTo>
                        <a:pt x="1275" y="510"/>
                      </a:lnTo>
                      <a:lnTo>
                        <a:pt x="1170" y="585"/>
                      </a:lnTo>
                      <a:lnTo>
                        <a:pt x="1340" y="560"/>
                      </a:lnTo>
                      <a:lnTo>
                        <a:pt x="1425" y="465"/>
                      </a:lnTo>
                      <a:lnTo>
                        <a:pt x="1505" y="375"/>
                      </a:lnTo>
                      <a:lnTo>
                        <a:pt x="1505" y="510"/>
                      </a:lnTo>
                      <a:lnTo>
                        <a:pt x="1590" y="510"/>
                      </a:lnTo>
                      <a:lnTo>
                        <a:pt x="1485" y="605"/>
                      </a:lnTo>
                      <a:lnTo>
                        <a:pt x="1325" y="665"/>
                      </a:lnTo>
                      <a:lnTo>
                        <a:pt x="1500" y="815"/>
                      </a:lnTo>
                      <a:lnTo>
                        <a:pt x="1395" y="830"/>
                      </a:lnTo>
                      <a:lnTo>
                        <a:pt x="1245" y="680"/>
                      </a:lnTo>
                      <a:lnTo>
                        <a:pt x="1115" y="710"/>
                      </a:lnTo>
                      <a:lnTo>
                        <a:pt x="1350" y="1020"/>
                      </a:lnTo>
                      <a:lnTo>
                        <a:pt x="1440" y="950"/>
                      </a:lnTo>
                      <a:lnTo>
                        <a:pt x="1410" y="1080"/>
                      </a:lnTo>
                      <a:lnTo>
                        <a:pt x="1235" y="1050"/>
                      </a:lnTo>
                      <a:lnTo>
                        <a:pt x="1095" y="1081"/>
                      </a:lnTo>
                      <a:lnTo>
                        <a:pt x="1050" y="1170"/>
                      </a:lnTo>
                      <a:lnTo>
                        <a:pt x="1205" y="1140"/>
                      </a:lnTo>
                      <a:lnTo>
                        <a:pt x="1335" y="1215"/>
                      </a:lnTo>
                      <a:lnTo>
                        <a:pt x="1410" y="1175"/>
                      </a:lnTo>
                      <a:lnTo>
                        <a:pt x="1415" y="1290"/>
                      </a:lnTo>
                      <a:lnTo>
                        <a:pt x="1325" y="1410"/>
                      </a:lnTo>
                      <a:lnTo>
                        <a:pt x="1245" y="1410"/>
                      </a:lnTo>
                      <a:lnTo>
                        <a:pt x="1050" y="1175"/>
                      </a:lnTo>
                      <a:lnTo>
                        <a:pt x="1160" y="945"/>
                      </a:lnTo>
                      <a:lnTo>
                        <a:pt x="1050" y="825"/>
                      </a:lnTo>
                      <a:lnTo>
                        <a:pt x="995" y="705"/>
                      </a:lnTo>
                      <a:lnTo>
                        <a:pt x="795" y="450"/>
                      </a:lnTo>
                      <a:lnTo>
                        <a:pt x="720" y="480"/>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8" name="Freeform 27"/>
                <p:cNvSpPr>
                  <a:spLocks/>
                </p:cNvSpPr>
                <p:nvPr/>
              </p:nvSpPr>
              <p:spPr bwMode="auto">
                <a:xfrm>
                  <a:off x="4939114" y="3495780"/>
                  <a:ext cx="58737" cy="73025"/>
                </a:xfrm>
                <a:custGeom>
                  <a:avLst/>
                  <a:gdLst>
                    <a:gd name="T0" fmla="*/ 12 w 33"/>
                    <a:gd name="T1" fmla="*/ 41 h 41"/>
                    <a:gd name="T2" fmla="*/ 0 w 33"/>
                    <a:gd name="T3" fmla="*/ 22 h 41"/>
                    <a:gd name="T4" fmla="*/ 9 w 33"/>
                    <a:gd name="T5" fmla="*/ 0 h 41"/>
                    <a:gd name="T6" fmla="*/ 33 w 33"/>
                    <a:gd name="T7" fmla="*/ 0 h 41"/>
                    <a:gd name="T8" fmla="*/ 24 w 33"/>
                    <a:gd name="T9" fmla="*/ 30 h 41"/>
                    <a:gd name="T10" fmla="*/ 12 w 33"/>
                    <a:gd name="T11" fmla="*/ 41 h 41"/>
                  </a:gdLst>
                  <a:ahLst/>
                  <a:cxnLst>
                    <a:cxn ang="0">
                      <a:pos x="T0" y="T1"/>
                    </a:cxn>
                    <a:cxn ang="0">
                      <a:pos x="T2" y="T3"/>
                    </a:cxn>
                    <a:cxn ang="0">
                      <a:pos x="T4" y="T5"/>
                    </a:cxn>
                    <a:cxn ang="0">
                      <a:pos x="T6" y="T7"/>
                    </a:cxn>
                    <a:cxn ang="0">
                      <a:pos x="T8" y="T9"/>
                    </a:cxn>
                    <a:cxn ang="0">
                      <a:pos x="T10" y="T11"/>
                    </a:cxn>
                  </a:cxnLst>
                  <a:rect l="0" t="0" r="r" b="b"/>
                  <a:pathLst>
                    <a:path w="33" h="41">
                      <a:moveTo>
                        <a:pt x="12" y="41"/>
                      </a:moveTo>
                      <a:lnTo>
                        <a:pt x="0" y="22"/>
                      </a:lnTo>
                      <a:lnTo>
                        <a:pt x="9" y="0"/>
                      </a:lnTo>
                      <a:lnTo>
                        <a:pt x="33" y="0"/>
                      </a:lnTo>
                      <a:lnTo>
                        <a:pt x="24" y="30"/>
                      </a:lnTo>
                      <a:lnTo>
                        <a:pt x="12" y="41"/>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29" name="Freeform 28"/>
                <p:cNvSpPr>
                  <a:spLocks/>
                </p:cNvSpPr>
                <p:nvPr/>
              </p:nvSpPr>
              <p:spPr bwMode="auto">
                <a:xfrm>
                  <a:off x="3943751" y="2309918"/>
                  <a:ext cx="223838" cy="249237"/>
                </a:xfrm>
                <a:custGeom>
                  <a:avLst/>
                  <a:gdLst>
                    <a:gd name="T0" fmla="*/ 53 w 125"/>
                    <a:gd name="T1" fmla="*/ 128 h 139"/>
                    <a:gd name="T2" fmla="*/ 14 w 125"/>
                    <a:gd name="T3" fmla="*/ 79 h 139"/>
                    <a:gd name="T4" fmla="*/ 0 w 125"/>
                    <a:gd name="T5" fmla="*/ 58 h 139"/>
                    <a:gd name="T6" fmla="*/ 7 w 125"/>
                    <a:gd name="T7" fmla="*/ 37 h 139"/>
                    <a:gd name="T8" fmla="*/ 33 w 125"/>
                    <a:gd name="T9" fmla="*/ 61 h 139"/>
                    <a:gd name="T10" fmla="*/ 54 w 125"/>
                    <a:gd name="T11" fmla="*/ 36 h 139"/>
                    <a:gd name="T12" fmla="*/ 36 w 125"/>
                    <a:gd name="T13" fmla="*/ 22 h 139"/>
                    <a:gd name="T14" fmla="*/ 54 w 125"/>
                    <a:gd name="T15" fmla="*/ 1 h 139"/>
                    <a:gd name="T16" fmla="*/ 80 w 125"/>
                    <a:gd name="T17" fmla="*/ 7 h 139"/>
                    <a:gd name="T18" fmla="*/ 107 w 125"/>
                    <a:gd name="T19" fmla="*/ 0 h 139"/>
                    <a:gd name="T20" fmla="*/ 125 w 125"/>
                    <a:gd name="T21" fmla="*/ 18 h 139"/>
                    <a:gd name="T22" fmla="*/ 93 w 125"/>
                    <a:gd name="T23" fmla="*/ 45 h 139"/>
                    <a:gd name="T24" fmla="*/ 120 w 125"/>
                    <a:gd name="T25" fmla="*/ 72 h 139"/>
                    <a:gd name="T26" fmla="*/ 120 w 125"/>
                    <a:gd name="T27" fmla="*/ 90 h 139"/>
                    <a:gd name="T28" fmla="*/ 113 w 125"/>
                    <a:gd name="T29" fmla="*/ 115 h 139"/>
                    <a:gd name="T30" fmla="*/ 96 w 125"/>
                    <a:gd name="T31" fmla="*/ 120 h 139"/>
                    <a:gd name="T32" fmla="*/ 75 w 125"/>
                    <a:gd name="T33" fmla="*/ 114 h 139"/>
                    <a:gd name="T34" fmla="*/ 65 w 125"/>
                    <a:gd name="T35" fmla="*/ 139 h 139"/>
                    <a:gd name="T36" fmla="*/ 53 w 125"/>
                    <a:gd name="T37" fmla="*/ 12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139">
                      <a:moveTo>
                        <a:pt x="53" y="128"/>
                      </a:moveTo>
                      <a:lnTo>
                        <a:pt x="14" y="79"/>
                      </a:lnTo>
                      <a:lnTo>
                        <a:pt x="0" y="58"/>
                      </a:lnTo>
                      <a:lnTo>
                        <a:pt x="7" y="37"/>
                      </a:lnTo>
                      <a:lnTo>
                        <a:pt x="33" y="61"/>
                      </a:lnTo>
                      <a:lnTo>
                        <a:pt x="54" y="36"/>
                      </a:lnTo>
                      <a:lnTo>
                        <a:pt x="36" y="22"/>
                      </a:lnTo>
                      <a:lnTo>
                        <a:pt x="54" y="1"/>
                      </a:lnTo>
                      <a:lnTo>
                        <a:pt x="80" y="7"/>
                      </a:lnTo>
                      <a:lnTo>
                        <a:pt x="107" y="0"/>
                      </a:lnTo>
                      <a:lnTo>
                        <a:pt x="125" y="18"/>
                      </a:lnTo>
                      <a:lnTo>
                        <a:pt x="93" y="45"/>
                      </a:lnTo>
                      <a:lnTo>
                        <a:pt x="120" y="72"/>
                      </a:lnTo>
                      <a:lnTo>
                        <a:pt x="120" y="90"/>
                      </a:lnTo>
                      <a:lnTo>
                        <a:pt x="113" y="115"/>
                      </a:lnTo>
                      <a:lnTo>
                        <a:pt x="96" y="120"/>
                      </a:lnTo>
                      <a:lnTo>
                        <a:pt x="75" y="114"/>
                      </a:lnTo>
                      <a:lnTo>
                        <a:pt x="65" y="139"/>
                      </a:lnTo>
                      <a:lnTo>
                        <a:pt x="53" y="128"/>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0" name="Freeform 29"/>
                <p:cNvSpPr>
                  <a:spLocks/>
                </p:cNvSpPr>
                <p:nvPr/>
              </p:nvSpPr>
              <p:spPr bwMode="auto">
                <a:xfrm>
                  <a:off x="4039001" y="1806680"/>
                  <a:ext cx="146050" cy="152400"/>
                </a:xfrm>
                <a:custGeom>
                  <a:avLst/>
                  <a:gdLst>
                    <a:gd name="T0" fmla="*/ 81 w 81"/>
                    <a:gd name="T1" fmla="*/ 82 h 85"/>
                    <a:gd name="T2" fmla="*/ 60 w 81"/>
                    <a:gd name="T3" fmla="*/ 85 h 85"/>
                    <a:gd name="T4" fmla="*/ 46 w 81"/>
                    <a:gd name="T5" fmla="*/ 61 h 85"/>
                    <a:gd name="T6" fmla="*/ 22 w 81"/>
                    <a:gd name="T7" fmla="*/ 53 h 85"/>
                    <a:gd name="T8" fmla="*/ 0 w 81"/>
                    <a:gd name="T9" fmla="*/ 45 h 85"/>
                    <a:gd name="T10" fmla="*/ 24 w 81"/>
                    <a:gd name="T11" fmla="*/ 32 h 85"/>
                    <a:gd name="T12" fmla="*/ 10 w 81"/>
                    <a:gd name="T13" fmla="*/ 23 h 85"/>
                    <a:gd name="T14" fmla="*/ 0 w 81"/>
                    <a:gd name="T15" fmla="*/ 0 h 85"/>
                    <a:gd name="T16" fmla="*/ 33 w 81"/>
                    <a:gd name="T17" fmla="*/ 5 h 85"/>
                    <a:gd name="T18" fmla="*/ 40 w 81"/>
                    <a:gd name="T19" fmla="*/ 22 h 85"/>
                    <a:gd name="T20" fmla="*/ 58 w 81"/>
                    <a:gd name="T21" fmla="*/ 29 h 85"/>
                    <a:gd name="T22" fmla="*/ 70 w 81"/>
                    <a:gd name="T23" fmla="*/ 43 h 85"/>
                    <a:gd name="T24" fmla="*/ 69 w 81"/>
                    <a:gd name="T25" fmla="*/ 65 h 85"/>
                    <a:gd name="T26" fmla="*/ 81 w 81"/>
                    <a:gd name="T27" fmla="*/ 8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 h="85">
                      <a:moveTo>
                        <a:pt x="81" y="82"/>
                      </a:moveTo>
                      <a:lnTo>
                        <a:pt x="60" y="85"/>
                      </a:lnTo>
                      <a:lnTo>
                        <a:pt x="46" y="61"/>
                      </a:lnTo>
                      <a:lnTo>
                        <a:pt x="22" y="53"/>
                      </a:lnTo>
                      <a:lnTo>
                        <a:pt x="0" y="45"/>
                      </a:lnTo>
                      <a:lnTo>
                        <a:pt x="24" y="32"/>
                      </a:lnTo>
                      <a:lnTo>
                        <a:pt x="10" y="23"/>
                      </a:lnTo>
                      <a:lnTo>
                        <a:pt x="0" y="0"/>
                      </a:lnTo>
                      <a:lnTo>
                        <a:pt x="33" y="5"/>
                      </a:lnTo>
                      <a:lnTo>
                        <a:pt x="40" y="22"/>
                      </a:lnTo>
                      <a:lnTo>
                        <a:pt x="58" y="29"/>
                      </a:lnTo>
                      <a:lnTo>
                        <a:pt x="70" y="43"/>
                      </a:lnTo>
                      <a:lnTo>
                        <a:pt x="69" y="65"/>
                      </a:lnTo>
                      <a:lnTo>
                        <a:pt x="81" y="82"/>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1" name="Freeform 30"/>
                <p:cNvSpPr>
                  <a:spLocks/>
                </p:cNvSpPr>
                <p:nvPr/>
              </p:nvSpPr>
              <p:spPr bwMode="auto">
                <a:xfrm>
                  <a:off x="3319864" y="2332143"/>
                  <a:ext cx="625475" cy="450850"/>
                </a:xfrm>
                <a:custGeom>
                  <a:avLst/>
                  <a:gdLst>
                    <a:gd name="T0" fmla="*/ 880 w 1969"/>
                    <a:gd name="T1" fmla="*/ 935 h 1416"/>
                    <a:gd name="T2" fmla="*/ 546 w 1969"/>
                    <a:gd name="T3" fmla="*/ 899 h 1416"/>
                    <a:gd name="T4" fmla="*/ 516 w 1969"/>
                    <a:gd name="T5" fmla="*/ 844 h 1416"/>
                    <a:gd name="T6" fmla="*/ 0 w 1969"/>
                    <a:gd name="T7" fmla="*/ 757 h 1416"/>
                    <a:gd name="T8" fmla="*/ 49 w 1969"/>
                    <a:gd name="T9" fmla="*/ 935 h 1416"/>
                    <a:gd name="T10" fmla="*/ 228 w 1969"/>
                    <a:gd name="T11" fmla="*/ 987 h 1416"/>
                    <a:gd name="T12" fmla="*/ 341 w 1969"/>
                    <a:gd name="T13" fmla="*/ 1053 h 1416"/>
                    <a:gd name="T14" fmla="*/ 277 w 1969"/>
                    <a:gd name="T15" fmla="*/ 1156 h 1416"/>
                    <a:gd name="T16" fmla="*/ 603 w 1969"/>
                    <a:gd name="T17" fmla="*/ 1304 h 1416"/>
                    <a:gd name="T18" fmla="*/ 690 w 1969"/>
                    <a:gd name="T19" fmla="*/ 1301 h 1416"/>
                    <a:gd name="T20" fmla="*/ 986 w 1969"/>
                    <a:gd name="T21" fmla="*/ 1280 h 1416"/>
                    <a:gd name="T22" fmla="*/ 1157 w 1969"/>
                    <a:gd name="T23" fmla="*/ 1235 h 1416"/>
                    <a:gd name="T24" fmla="*/ 1256 w 1969"/>
                    <a:gd name="T25" fmla="*/ 1198 h 1416"/>
                    <a:gd name="T26" fmla="*/ 1328 w 1969"/>
                    <a:gd name="T27" fmla="*/ 1286 h 1416"/>
                    <a:gd name="T28" fmla="*/ 1370 w 1969"/>
                    <a:gd name="T29" fmla="*/ 1359 h 1416"/>
                    <a:gd name="T30" fmla="*/ 1563 w 1969"/>
                    <a:gd name="T31" fmla="*/ 1416 h 1416"/>
                    <a:gd name="T32" fmla="*/ 1768 w 1969"/>
                    <a:gd name="T33" fmla="*/ 1386 h 1416"/>
                    <a:gd name="T34" fmla="*/ 1794 w 1969"/>
                    <a:gd name="T35" fmla="*/ 1322 h 1416"/>
                    <a:gd name="T36" fmla="*/ 1745 w 1969"/>
                    <a:gd name="T37" fmla="*/ 1265 h 1416"/>
                    <a:gd name="T38" fmla="*/ 1677 w 1969"/>
                    <a:gd name="T39" fmla="*/ 1265 h 1416"/>
                    <a:gd name="T40" fmla="*/ 1692 w 1969"/>
                    <a:gd name="T41" fmla="*/ 1210 h 1416"/>
                    <a:gd name="T42" fmla="*/ 1779 w 1969"/>
                    <a:gd name="T43" fmla="*/ 1165 h 1416"/>
                    <a:gd name="T44" fmla="*/ 1836 w 1969"/>
                    <a:gd name="T45" fmla="*/ 1186 h 1416"/>
                    <a:gd name="T46" fmla="*/ 1916 w 1969"/>
                    <a:gd name="T47" fmla="*/ 1183 h 1416"/>
                    <a:gd name="T48" fmla="*/ 1969 w 1969"/>
                    <a:gd name="T49" fmla="*/ 1195 h 1416"/>
                    <a:gd name="T50" fmla="*/ 1886 w 1969"/>
                    <a:gd name="T51" fmla="*/ 1053 h 1416"/>
                    <a:gd name="T52" fmla="*/ 1700 w 1969"/>
                    <a:gd name="T53" fmla="*/ 932 h 1416"/>
                    <a:gd name="T54" fmla="*/ 1628 w 1969"/>
                    <a:gd name="T55" fmla="*/ 799 h 1416"/>
                    <a:gd name="T56" fmla="*/ 1628 w 1969"/>
                    <a:gd name="T57" fmla="*/ 717 h 1416"/>
                    <a:gd name="T58" fmla="*/ 1717 w 1969"/>
                    <a:gd name="T59" fmla="*/ 583 h 1416"/>
                    <a:gd name="T60" fmla="*/ 1684 w 1969"/>
                    <a:gd name="T61" fmla="*/ 423 h 1416"/>
                    <a:gd name="T62" fmla="*/ 1669 w 1969"/>
                    <a:gd name="T63" fmla="*/ 201 h 1416"/>
                    <a:gd name="T64" fmla="*/ 1621 w 1969"/>
                    <a:gd name="T65" fmla="*/ 96 h 1416"/>
                    <a:gd name="T66" fmla="*/ 1486 w 1969"/>
                    <a:gd name="T67" fmla="*/ 0 h 1416"/>
                    <a:gd name="T68" fmla="*/ 1401 w 1969"/>
                    <a:gd name="T69" fmla="*/ 46 h 1416"/>
                    <a:gd name="T70" fmla="*/ 1354 w 1969"/>
                    <a:gd name="T71" fmla="*/ 264 h 1416"/>
                    <a:gd name="T72" fmla="*/ 1339 w 1969"/>
                    <a:gd name="T73" fmla="*/ 424 h 1416"/>
                    <a:gd name="T74" fmla="*/ 1271 w 1969"/>
                    <a:gd name="T75" fmla="*/ 524 h 1416"/>
                    <a:gd name="T76" fmla="*/ 1239 w 1969"/>
                    <a:gd name="T77" fmla="*/ 408 h 1416"/>
                    <a:gd name="T78" fmla="*/ 1191 w 1969"/>
                    <a:gd name="T79" fmla="*/ 64 h 1416"/>
                    <a:gd name="T80" fmla="*/ 1021 w 1969"/>
                    <a:gd name="T81" fmla="*/ 533 h 1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69" h="1416">
                      <a:moveTo>
                        <a:pt x="1021" y="533"/>
                      </a:moveTo>
                      <a:lnTo>
                        <a:pt x="880" y="935"/>
                      </a:lnTo>
                      <a:lnTo>
                        <a:pt x="584" y="869"/>
                      </a:lnTo>
                      <a:lnTo>
                        <a:pt x="546" y="899"/>
                      </a:lnTo>
                      <a:lnTo>
                        <a:pt x="512" y="902"/>
                      </a:lnTo>
                      <a:lnTo>
                        <a:pt x="516" y="844"/>
                      </a:lnTo>
                      <a:lnTo>
                        <a:pt x="46" y="702"/>
                      </a:lnTo>
                      <a:lnTo>
                        <a:pt x="0" y="757"/>
                      </a:lnTo>
                      <a:lnTo>
                        <a:pt x="23" y="878"/>
                      </a:lnTo>
                      <a:lnTo>
                        <a:pt x="49" y="935"/>
                      </a:lnTo>
                      <a:lnTo>
                        <a:pt x="144" y="971"/>
                      </a:lnTo>
                      <a:lnTo>
                        <a:pt x="228" y="987"/>
                      </a:lnTo>
                      <a:lnTo>
                        <a:pt x="296" y="1014"/>
                      </a:lnTo>
                      <a:lnTo>
                        <a:pt x="341" y="1053"/>
                      </a:lnTo>
                      <a:lnTo>
                        <a:pt x="315" y="1117"/>
                      </a:lnTo>
                      <a:lnTo>
                        <a:pt x="277" y="1156"/>
                      </a:lnTo>
                      <a:lnTo>
                        <a:pt x="326" y="1247"/>
                      </a:lnTo>
                      <a:lnTo>
                        <a:pt x="603" y="1304"/>
                      </a:lnTo>
                      <a:lnTo>
                        <a:pt x="649" y="1280"/>
                      </a:lnTo>
                      <a:lnTo>
                        <a:pt x="690" y="1301"/>
                      </a:lnTo>
                      <a:lnTo>
                        <a:pt x="850" y="1322"/>
                      </a:lnTo>
                      <a:lnTo>
                        <a:pt x="986" y="1280"/>
                      </a:lnTo>
                      <a:lnTo>
                        <a:pt x="1077" y="1286"/>
                      </a:lnTo>
                      <a:lnTo>
                        <a:pt x="1157" y="1235"/>
                      </a:lnTo>
                      <a:lnTo>
                        <a:pt x="1199" y="1174"/>
                      </a:lnTo>
                      <a:lnTo>
                        <a:pt x="1256" y="1198"/>
                      </a:lnTo>
                      <a:lnTo>
                        <a:pt x="1260" y="1259"/>
                      </a:lnTo>
                      <a:lnTo>
                        <a:pt x="1328" y="1286"/>
                      </a:lnTo>
                      <a:lnTo>
                        <a:pt x="1389" y="1316"/>
                      </a:lnTo>
                      <a:lnTo>
                        <a:pt x="1370" y="1359"/>
                      </a:lnTo>
                      <a:lnTo>
                        <a:pt x="1434" y="1386"/>
                      </a:lnTo>
                      <a:lnTo>
                        <a:pt x="1563" y="1416"/>
                      </a:lnTo>
                      <a:lnTo>
                        <a:pt x="1658" y="1416"/>
                      </a:lnTo>
                      <a:lnTo>
                        <a:pt x="1768" y="1386"/>
                      </a:lnTo>
                      <a:lnTo>
                        <a:pt x="1821" y="1349"/>
                      </a:lnTo>
                      <a:lnTo>
                        <a:pt x="1794" y="1322"/>
                      </a:lnTo>
                      <a:lnTo>
                        <a:pt x="1798" y="1250"/>
                      </a:lnTo>
                      <a:lnTo>
                        <a:pt x="1745" y="1265"/>
                      </a:lnTo>
                      <a:lnTo>
                        <a:pt x="1650" y="1322"/>
                      </a:lnTo>
                      <a:lnTo>
                        <a:pt x="1677" y="1265"/>
                      </a:lnTo>
                      <a:lnTo>
                        <a:pt x="1643" y="1195"/>
                      </a:lnTo>
                      <a:lnTo>
                        <a:pt x="1692" y="1210"/>
                      </a:lnTo>
                      <a:lnTo>
                        <a:pt x="1749" y="1222"/>
                      </a:lnTo>
                      <a:lnTo>
                        <a:pt x="1779" y="1165"/>
                      </a:lnTo>
                      <a:lnTo>
                        <a:pt x="1836" y="1137"/>
                      </a:lnTo>
                      <a:lnTo>
                        <a:pt x="1836" y="1186"/>
                      </a:lnTo>
                      <a:lnTo>
                        <a:pt x="1870" y="1198"/>
                      </a:lnTo>
                      <a:lnTo>
                        <a:pt x="1916" y="1183"/>
                      </a:lnTo>
                      <a:lnTo>
                        <a:pt x="1923" y="1210"/>
                      </a:lnTo>
                      <a:lnTo>
                        <a:pt x="1969" y="1195"/>
                      </a:lnTo>
                      <a:lnTo>
                        <a:pt x="1969" y="1108"/>
                      </a:lnTo>
                      <a:lnTo>
                        <a:pt x="1886" y="1053"/>
                      </a:lnTo>
                      <a:lnTo>
                        <a:pt x="1836" y="1003"/>
                      </a:lnTo>
                      <a:lnTo>
                        <a:pt x="1700" y="932"/>
                      </a:lnTo>
                      <a:lnTo>
                        <a:pt x="1639" y="872"/>
                      </a:lnTo>
                      <a:lnTo>
                        <a:pt x="1628" y="799"/>
                      </a:lnTo>
                      <a:lnTo>
                        <a:pt x="1601" y="760"/>
                      </a:lnTo>
                      <a:lnTo>
                        <a:pt x="1628" y="717"/>
                      </a:lnTo>
                      <a:lnTo>
                        <a:pt x="1649" y="656"/>
                      </a:lnTo>
                      <a:lnTo>
                        <a:pt x="1717" y="583"/>
                      </a:lnTo>
                      <a:lnTo>
                        <a:pt x="1687" y="505"/>
                      </a:lnTo>
                      <a:lnTo>
                        <a:pt x="1684" y="423"/>
                      </a:lnTo>
                      <a:lnTo>
                        <a:pt x="1681" y="288"/>
                      </a:lnTo>
                      <a:lnTo>
                        <a:pt x="1669" y="201"/>
                      </a:lnTo>
                      <a:lnTo>
                        <a:pt x="1685" y="151"/>
                      </a:lnTo>
                      <a:lnTo>
                        <a:pt x="1621" y="96"/>
                      </a:lnTo>
                      <a:lnTo>
                        <a:pt x="1553" y="45"/>
                      </a:lnTo>
                      <a:lnTo>
                        <a:pt x="1486" y="0"/>
                      </a:lnTo>
                      <a:lnTo>
                        <a:pt x="1453" y="55"/>
                      </a:lnTo>
                      <a:lnTo>
                        <a:pt x="1401" y="46"/>
                      </a:lnTo>
                      <a:lnTo>
                        <a:pt x="1370" y="110"/>
                      </a:lnTo>
                      <a:lnTo>
                        <a:pt x="1354" y="264"/>
                      </a:lnTo>
                      <a:lnTo>
                        <a:pt x="1332" y="345"/>
                      </a:lnTo>
                      <a:lnTo>
                        <a:pt x="1339" y="424"/>
                      </a:lnTo>
                      <a:lnTo>
                        <a:pt x="1332" y="497"/>
                      </a:lnTo>
                      <a:lnTo>
                        <a:pt x="1271" y="524"/>
                      </a:lnTo>
                      <a:lnTo>
                        <a:pt x="1241" y="469"/>
                      </a:lnTo>
                      <a:lnTo>
                        <a:pt x="1239" y="408"/>
                      </a:lnTo>
                      <a:lnTo>
                        <a:pt x="1258" y="170"/>
                      </a:lnTo>
                      <a:lnTo>
                        <a:pt x="1191" y="64"/>
                      </a:lnTo>
                      <a:lnTo>
                        <a:pt x="1134" y="209"/>
                      </a:lnTo>
                      <a:lnTo>
                        <a:pt x="1021" y="533"/>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2" name="Freeform 31"/>
                <p:cNvSpPr>
                  <a:spLocks/>
                </p:cNvSpPr>
                <p:nvPr/>
              </p:nvSpPr>
              <p:spPr bwMode="auto">
                <a:xfrm>
                  <a:off x="3794526" y="2000355"/>
                  <a:ext cx="158750" cy="188913"/>
                </a:xfrm>
                <a:custGeom>
                  <a:avLst/>
                  <a:gdLst>
                    <a:gd name="T0" fmla="*/ 672 w 1051"/>
                    <a:gd name="T1" fmla="*/ 1551 h 1575"/>
                    <a:gd name="T2" fmla="*/ 547 w 1051"/>
                    <a:gd name="T3" fmla="*/ 1575 h 1575"/>
                    <a:gd name="T4" fmla="*/ 466 w 1051"/>
                    <a:gd name="T5" fmla="*/ 1488 h 1575"/>
                    <a:gd name="T6" fmla="*/ 370 w 1051"/>
                    <a:gd name="T7" fmla="*/ 1498 h 1575"/>
                    <a:gd name="T8" fmla="*/ 283 w 1051"/>
                    <a:gd name="T9" fmla="*/ 1407 h 1575"/>
                    <a:gd name="T10" fmla="*/ 144 w 1051"/>
                    <a:gd name="T11" fmla="*/ 1474 h 1575"/>
                    <a:gd name="T12" fmla="*/ 0 w 1051"/>
                    <a:gd name="T13" fmla="*/ 1462 h 1575"/>
                    <a:gd name="T14" fmla="*/ 120 w 1051"/>
                    <a:gd name="T15" fmla="*/ 967 h 1575"/>
                    <a:gd name="T16" fmla="*/ 211 w 1051"/>
                    <a:gd name="T17" fmla="*/ 980 h 1575"/>
                    <a:gd name="T18" fmla="*/ 278 w 1051"/>
                    <a:gd name="T19" fmla="*/ 1023 h 1575"/>
                    <a:gd name="T20" fmla="*/ 346 w 1051"/>
                    <a:gd name="T21" fmla="*/ 1071 h 1575"/>
                    <a:gd name="T22" fmla="*/ 384 w 1051"/>
                    <a:gd name="T23" fmla="*/ 980 h 1575"/>
                    <a:gd name="T24" fmla="*/ 350 w 1051"/>
                    <a:gd name="T25" fmla="*/ 845 h 1575"/>
                    <a:gd name="T26" fmla="*/ 249 w 1051"/>
                    <a:gd name="T27" fmla="*/ 766 h 1575"/>
                    <a:gd name="T28" fmla="*/ 475 w 1051"/>
                    <a:gd name="T29" fmla="*/ 0 h 1575"/>
                    <a:gd name="T30" fmla="*/ 600 w 1051"/>
                    <a:gd name="T31" fmla="*/ 87 h 1575"/>
                    <a:gd name="T32" fmla="*/ 682 w 1051"/>
                    <a:gd name="T33" fmla="*/ 178 h 1575"/>
                    <a:gd name="T34" fmla="*/ 605 w 1051"/>
                    <a:gd name="T35" fmla="*/ 260 h 1575"/>
                    <a:gd name="T36" fmla="*/ 595 w 1051"/>
                    <a:gd name="T37" fmla="*/ 404 h 1575"/>
                    <a:gd name="T38" fmla="*/ 662 w 1051"/>
                    <a:gd name="T39" fmla="*/ 524 h 1575"/>
                    <a:gd name="T40" fmla="*/ 586 w 1051"/>
                    <a:gd name="T41" fmla="*/ 615 h 1575"/>
                    <a:gd name="T42" fmla="*/ 595 w 1051"/>
                    <a:gd name="T43" fmla="*/ 687 h 1575"/>
                    <a:gd name="T44" fmla="*/ 658 w 1051"/>
                    <a:gd name="T45" fmla="*/ 749 h 1575"/>
                    <a:gd name="T46" fmla="*/ 624 w 1051"/>
                    <a:gd name="T47" fmla="*/ 826 h 1575"/>
                    <a:gd name="T48" fmla="*/ 648 w 1051"/>
                    <a:gd name="T49" fmla="*/ 845 h 1575"/>
                    <a:gd name="T50" fmla="*/ 734 w 1051"/>
                    <a:gd name="T51" fmla="*/ 831 h 1575"/>
                    <a:gd name="T52" fmla="*/ 763 w 1051"/>
                    <a:gd name="T53" fmla="*/ 984 h 1575"/>
                    <a:gd name="T54" fmla="*/ 802 w 1051"/>
                    <a:gd name="T55" fmla="*/ 821 h 1575"/>
                    <a:gd name="T56" fmla="*/ 878 w 1051"/>
                    <a:gd name="T57" fmla="*/ 783 h 1575"/>
                    <a:gd name="T58" fmla="*/ 994 w 1051"/>
                    <a:gd name="T59" fmla="*/ 812 h 1575"/>
                    <a:gd name="T60" fmla="*/ 1046 w 1051"/>
                    <a:gd name="T61" fmla="*/ 922 h 1575"/>
                    <a:gd name="T62" fmla="*/ 1051 w 1051"/>
                    <a:gd name="T63" fmla="*/ 1066 h 1575"/>
                    <a:gd name="T64" fmla="*/ 984 w 1051"/>
                    <a:gd name="T65" fmla="*/ 1176 h 1575"/>
                    <a:gd name="T66" fmla="*/ 931 w 1051"/>
                    <a:gd name="T67" fmla="*/ 1253 h 1575"/>
                    <a:gd name="T68" fmla="*/ 907 w 1051"/>
                    <a:gd name="T69" fmla="*/ 1378 h 1575"/>
                    <a:gd name="T70" fmla="*/ 854 w 1051"/>
                    <a:gd name="T71" fmla="*/ 1455 h 1575"/>
                    <a:gd name="T72" fmla="*/ 778 w 1051"/>
                    <a:gd name="T73" fmla="*/ 1532 h 1575"/>
                    <a:gd name="T74" fmla="*/ 672 w 1051"/>
                    <a:gd name="T75" fmla="*/ 1551 h 1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51" h="1575">
                      <a:moveTo>
                        <a:pt x="672" y="1551"/>
                      </a:moveTo>
                      <a:lnTo>
                        <a:pt x="547" y="1575"/>
                      </a:lnTo>
                      <a:lnTo>
                        <a:pt x="466" y="1488"/>
                      </a:lnTo>
                      <a:lnTo>
                        <a:pt x="370" y="1498"/>
                      </a:lnTo>
                      <a:lnTo>
                        <a:pt x="283" y="1407"/>
                      </a:lnTo>
                      <a:lnTo>
                        <a:pt x="144" y="1474"/>
                      </a:lnTo>
                      <a:lnTo>
                        <a:pt x="0" y="1462"/>
                      </a:lnTo>
                      <a:lnTo>
                        <a:pt x="120" y="967"/>
                      </a:lnTo>
                      <a:lnTo>
                        <a:pt x="211" y="980"/>
                      </a:lnTo>
                      <a:lnTo>
                        <a:pt x="278" y="1023"/>
                      </a:lnTo>
                      <a:lnTo>
                        <a:pt x="346" y="1071"/>
                      </a:lnTo>
                      <a:lnTo>
                        <a:pt x="384" y="980"/>
                      </a:lnTo>
                      <a:lnTo>
                        <a:pt x="350" y="845"/>
                      </a:lnTo>
                      <a:lnTo>
                        <a:pt x="249" y="766"/>
                      </a:lnTo>
                      <a:lnTo>
                        <a:pt x="475" y="0"/>
                      </a:lnTo>
                      <a:lnTo>
                        <a:pt x="600" y="87"/>
                      </a:lnTo>
                      <a:lnTo>
                        <a:pt x="682" y="178"/>
                      </a:lnTo>
                      <a:lnTo>
                        <a:pt x="605" y="260"/>
                      </a:lnTo>
                      <a:lnTo>
                        <a:pt x="595" y="404"/>
                      </a:lnTo>
                      <a:lnTo>
                        <a:pt x="662" y="524"/>
                      </a:lnTo>
                      <a:lnTo>
                        <a:pt x="586" y="615"/>
                      </a:lnTo>
                      <a:lnTo>
                        <a:pt x="595" y="687"/>
                      </a:lnTo>
                      <a:lnTo>
                        <a:pt x="658" y="749"/>
                      </a:lnTo>
                      <a:lnTo>
                        <a:pt x="624" y="826"/>
                      </a:lnTo>
                      <a:lnTo>
                        <a:pt x="648" y="845"/>
                      </a:lnTo>
                      <a:lnTo>
                        <a:pt x="734" y="831"/>
                      </a:lnTo>
                      <a:lnTo>
                        <a:pt x="763" y="984"/>
                      </a:lnTo>
                      <a:lnTo>
                        <a:pt x="802" y="821"/>
                      </a:lnTo>
                      <a:lnTo>
                        <a:pt x="878" y="783"/>
                      </a:lnTo>
                      <a:lnTo>
                        <a:pt x="994" y="812"/>
                      </a:lnTo>
                      <a:lnTo>
                        <a:pt x="1046" y="922"/>
                      </a:lnTo>
                      <a:lnTo>
                        <a:pt x="1051" y="1066"/>
                      </a:lnTo>
                      <a:lnTo>
                        <a:pt x="984" y="1176"/>
                      </a:lnTo>
                      <a:lnTo>
                        <a:pt x="931" y="1253"/>
                      </a:lnTo>
                      <a:lnTo>
                        <a:pt x="907" y="1378"/>
                      </a:lnTo>
                      <a:lnTo>
                        <a:pt x="854" y="1455"/>
                      </a:lnTo>
                      <a:lnTo>
                        <a:pt x="778" y="1532"/>
                      </a:lnTo>
                      <a:lnTo>
                        <a:pt x="672" y="1551"/>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3" name="Freeform 32"/>
                <p:cNvSpPr>
                  <a:spLocks/>
                </p:cNvSpPr>
                <p:nvPr/>
              </p:nvSpPr>
              <p:spPr bwMode="auto">
                <a:xfrm>
                  <a:off x="3573864" y="2011468"/>
                  <a:ext cx="69850" cy="47625"/>
                </a:xfrm>
                <a:custGeom>
                  <a:avLst/>
                  <a:gdLst>
                    <a:gd name="T0" fmla="*/ 288 w 464"/>
                    <a:gd name="T1" fmla="*/ 280 h 400"/>
                    <a:gd name="T2" fmla="*/ 136 w 464"/>
                    <a:gd name="T3" fmla="*/ 400 h 400"/>
                    <a:gd name="T4" fmla="*/ 0 w 464"/>
                    <a:gd name="T5" fmla="*/ 288 h 400"/>
                    <a:gd name="T6" fmla="*/ 96 w 464"/>
                    <a:gd name="T7" fmla="*/ 168 h 400"/>
                    <a:gd name="T8" fmla="*/ 304 w 464"/>
                    <a:gd name="T9" fmla="*/ 80 h 400"/>
                    <a:gd name="T10" fmla="*/ 432 w 464"/>
                    <a:gd name="T11" fmla="*/ 0 h 400"/>
                    <a:gd name="T12" fmla="*/ 464 w 464"/>
                    <a:gd name="T13" fmla="*/ 80 h 400"/>
                    <a:gd name="T14" fmla="*/ 368 w 464"/>
                    <a:gd name="T15" fmla="*/ 192 h 400"/>
                    <a:gd name="T16" fmla="*/ 288 w 464"/>
                    <a:gd name="T17" fmla="*/ 280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4" h="400">
                      <a:moveTo>
                        <a:pt x="288" y="280"/>
                      </a:moveTo>
                      <a:lnTo>
                        <a:pt x="136" y="400"/>
                      </a:lnTo>
                      <a:lnTo>
                        <a:pt x="0" y="288"/>
                      </a:lnTo>
                      <a:lnTo>
                        <a:pt x="96" y="168"/>
                      </a:lnTo>
                      <a:lnTo>
                        <a:pt x="304" y="80"/>
                      </a:lnTo>
                      <a:lnTo>
                        <a:pt x="432" y="0"/>
                      </a:lnTo>
                      <a:lnTo>
                        <a:pt x="464" y="80"/>
                      </a:lnTo>
                      <a:lnTo>
                        <a:pt x="368" y="192"/>
                      </a:lnTo>
                      <a:lnTo>
                        <a:pt x="288" y="280"/>
                      </a:lnTo>
                      <a:close/>
                    </a:path>
                  </a:pathLst>
                </a:custGeom>
                <a:grp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4" name="Freeform 33"/>
                <p:cNvSpPr>
                  <a:spLocks/>
                </p:cNvSpPr>
                <p:nvPr/>
              </p:nvSpPr>
              <p:spPr bwMode="auto">
                <a:xfrm>
                  <a:off x="3746901" y="1968605"/>
                  <a:ext cx="33338" cy="15875"/>
                </a:xfrm>
                <a:custGeom>
                  <a:avLst/>
                  <a:gdLst>
                    <a:gd name="T0" fmla="*/ 230 w 230"/>
                    <a:gd name="T1" fmla="*/ 103 h 140"/>
                    <a:gd name="T2" fmla="*/ 171 w 230"/>
                    <a:gd name="T3" fmla="*/ 140 h 140"/>
                    <a:gd name="T4" fmla="*/ 62 w 230"/>
                    <a:gd name="T5" fmla="*/ 122 h 140"/>
                    <a:gd name="T6" fmla="*/ 0 w 230"/>
                    <a:gd name="T7" fmla="*/ 46 h 140"/>
                    <a:gd name="T8" fmla="*/ 33 w 230"/>
                    <a:gd name="T9" fmla="*/ 0 h 140"/>
                    <a:gd name="T10" fmla="*/ 96 w 230"/>
                    <a:gd name="T11" fmla="*/ 5 h 140"/>
                    <a:gd name="T12" fmla="*/ 135 w 230"/>
                    <a:gd name="T13" fmla="*/ 4 h 140"/>
                    <a:gd name="T14" fmla="*/ 191 w 230"/>
                    <a:gd name="T15" fmla="*/ 36 h 140"/>
                    <a:gd name="T16" fmla="*/ 230 w 230"/>
                    <a:gd name="T17" fmla="*/ 103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140">
                      <a:moveTo>
                        <a:pt x="230" y="103"/>
                      </a:moveTo>
                      <a:lnTo>
                        <a:pt x="171" y="140"/>
                      </a:lnTo>
                      <a:lnTo>
                        <a:pt x="62" y="122"/>
                      </a:lnTo>
                      <a:lnTo>
                        <a:pt x="0" y="46"/>
                      </a:lnTo>
                      <a:lnTo>
                        <a:pt x="33" y="0"/>
                      </a:lnTo>
                      <a:lnTo>
                        <a:pt x="96" y="5"/>
                      </a:lnTo>
                      <a:lnTo>
                        <a:pt x="135" y="4"/>
                      </a:lnTo>
                      <a:lnTo>
                        <a:pt x="191" y="36"/>
                      </a:lnTo>
                      <a:lnTo>
                        <a:pt x="230" y="103"/>
                      </a:lnTo>
                      <a:close/>
                    </a:path>
                  </a:pathLst>
                </a:custGeom>
                <a:grp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5" name="Freeform 34"/>
                <p:cNvSpPr>
                  <a:spLocks/>
                </p:cNvSpPr>
                <p:nvPr/>
              </p:nvSpPr>
              <p:spPr bwMode="auto">
                <a:xfrm>
                  <a:off x="3732614" y="1882880"/>
                  <a:ext cx="28575" cy="25400"/>
                </a:xfrm>
                <a:custGeom>
                  <a:avLst/>
                  <a:gdLst>
                    <a:gd name="T0" fmla="*/ 177 w 191"/>
                    <a:gd name="T1" fmla="*/ 144 h 202"/>
                    <a:gd name="T2" fmla="*/ 171 w 191"/>
                    <a:gd name="T3" fmla="*/ 193 h 202"/>
                    <a:gd name="T4" fmla="*/ 105 w 191"/>
                    <a:gd name="T5" fmla="*/ 202 h 202"/>
                    <a:gd name="T6" fmla="*/ 62 w 191"/>
                    <a:gd name="T7" fmla="*/ 175 h 202"/>
                    <a:gd name="T8" fmla="*/ 0 w 191"/>
                    <a:gd name="T9" fmla="*/ 99 h 202"/>
                    <a:gd name="T10" fmla="*/ 7 w 191"/>
                    <a:gd name="T11" fmla="*/ 29 h 202"/>
                    <a:gd name="T12" fmla="*/ 67 w 191"/>
                    <a:gd name="T13" fmla="*/ 0 h 202"/>
                    <a:gd name="T14" fmla="*/ 125 w 191"/>
                    <a:gd name="T15" fmla="*/ 39 h 202"/>
                    <a:gd name="T16" fmla="*/ 191 w 191"/>
                    <a:gd name="T17" fmla="*/ 89 h 202"/>
                    <a:gd name="T18" fmla="*/ 177 w 191"/>
                    <a:gd name="T19" fmla="*/ 144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02">
                      <a:moveTo>
                        <a:pt x="177" y="144"/>
                      </a:moveTo>
                      <a:lnTo>
                        <a:pt x="171" y="193"/>
                      </a:lnTo>
                      <a:lnTo>
                        <a:pt x="105" y="202"/>
                      </a:lnTo>
                      <a:lnTo>
                        <a:pt x="62" y="175"/>
                      </a:lnTo>
                      <a:lnTo>
                        <a:pt x="0" y="99"/>
                      </a:lnTo>
                      <a:lnTo>
                        <a:pt x="7" y="29"/>
                      </a:lnTo>
                      <a:lnTo>
                        <a:pt x="67" y="0"/>
                      </a:lnTo>
                      <a:lnTo>
                        <a:pt x="125" y="39"/>
                      </a:lnTo>
                      <a:lnTo>
                        <a:pt x="191" y="89"/>
                      </a:lnTo>
                      <a:lnTo>
                        <a:pt x="177" y="144"/>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sp>
              <p:nvSpPr>
                <p:cNvPr id="36" name="Freeform 35"/>
                <p:cNvSpPr>
                  <a:spLocks/>
                </p:cNvSpPr>
                <p:nvPr/>
              </p:nvSpPr>
              <p:spPr bwMode="auto">
                <a:xfrm>
                  <a:off x="3824689" y="2292455"/>
                  <a:ext cx="82550" cy="77788"/>
                </a:xfrm>
                <a:custGeom>
                  <a:avLst/>
                  <a:gdLst>
                    <a:gd name="T0" fmla="*/ 546 w 546"/>
                    <a:gd name="T1" fmla="*/ 252 h 654"/>
                    <a:gd name="T2" fmla="*/ 450 w 546"/>
                    <a:gd name="T3" fmla="*/ 438 h 654"/>
                    <a:gd name="T4" fmla="*/ 324 w 546"/>
                    <a:gd name="T5" fmla="*/ 528 h 654"/>
                    <a:gd name="T6" fmla="*/ 330 w 546"/>
                    <a:gd name="T7" fmla="*/ 594 h 654"/>
                    <a:gd name="T8" fmla="*/ 270 w 546"/>
                    <a:gd name="T9" fmla="*/ 654 h 654"/>
                    <a:gd name="T10" fmla="*/ 168 w 546"/>
                    <a:gd name="T11" fmla="*/ 606 h 654"/>
                    <a:gd name="T12" fmla="*/ 156 w 546"/>
                    <a:gd name="T13" fmla="*/ 510 h 654"/>
                    <a:gd name="T14" fmla="*/ 130 w 546"/>
                    <a:gd name="T15" fmla="*/ 336 h 654"/>
                    <a:gd name="T16" fmla="*/ 0 w 546"/>
                    <a:gd name="T17" fmla="*/ 174 h 654"/>
                    <a:gd name="T18" fmla="*/ 144 w 546"/>
                    <a:gd name="T19" fmla="*/ 0 h 654"/>
                    <a:gd name="T20" fmla="*/ 354 w 546"/>
                    <a:gd name="T21" fmla="*/ 90 h 654"/>
                    <a:gd name="T22" fmla="*/ 546 w 546"/>
                    <a:gd name="T23" fmla="*/ 252 h 6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6" h="654">
                      <a:moveTo>
                        <a:pt x="546" y="252"/>
                      </a:moveTo>
                      <a:lnTo>
                        <a:pt x="450" y="438"/>
                      </a:lnTo>
                      <a:lnTo>
                        <a:pt x="324" y="528"/>
                      </a:lnTo>
                      <a:lnTo>
                        <a:pt x="330" y="594"/>
                      </a:lnTo>
                      <a:lnTo>
                        <a:pt x="270" y="654"/>
                      </a:lnTo>
                      <a:lnTo>
                        <a:pt x="168" y="606"/>
                      </a:lnTo>
                      <a:lnTo>
                        <a:pt x="156" y="510"/>
                      </a:lnTo>
                      <a:lnTo>
                        <a:pt x="130" y="336"/>
                      </a:lnTo>
                      <a:lnTo>
                        <a:pt x="0" y="174"/>
                      </a:lnTo>
                      <a:lnTo>
                        <a:pt x="144" y="0"/>
                      </a:lnTo>
                      <a:lnTo>
                        <a:pt x="354" y="90"/>
                      </a:lnTo>
                      <a:lnTo>
                        <a:pt x="546" y="252"/>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endParaRPr>
                </a:p>
              </p:txBody>
            </p:sp>
          </p:grpSp>
          <p:sp>
            <p:nvSpPr>
              <p:cNvPr id="21" name="Freeform 20"/>
              <p:cNvSpPr>
                <a:spLocks/>
              </p:cNvSpPr>
              <p:nvPr/>
            </p:nvSpPr>
            <p:spPr bwMode="auto">
              <a:xfrm>
                <a:off x="1973660" y="3004452"/>
                <a:ext cx="917573" cy="1757363"/>
              </a:xfrm>
              <a:custGeom>
                <a:avLst/>
                <a:gdLst>
                  <a:gd name="T0" fmla="*/ 370 w 2556"/>
                  <a:gd name="T1" fmla="*/ 2957 h 4892"/>
                  <a:gd name="T2" fmla="*/ 430 w 2556"/>
                  <a:gd name="T3" fmla="*/ 2907 h 4892"/>
                  <a:gd name="T4" fmla="*/ 370 w 2556"/>
                  <a:gd name="T5" fmla="*/ 2757 h 4892"/>
                  <a:gd name="T6" fmla="*/ 425 w 2556"/>
                  <a:gd name="T7" fmla="*/ 2507 h 4892"/>
                  <a:gd name="T8" fmla="*/ 290 w 2556"/>
                  <a:gd name="T9" fmla="*/ 2372 h 4892"/>
                  <a:gd name="T10" fmla="*/ 380 w 2556"/>
                  <a:gd name="T11" fmla="*/ 2052 h 4892"/>
                  <a:gd name="T12" fmla="*/ 590 w 2556"/>
                  <a:gd name="T13" fmla="*/ 1589 h 4892"/>
                  <a:gd name="T14" fmla="*/ 641 w 2556"/>
                  <a:gd name="T15" fmla="*/ 800 h 4892"/>
                  <a:gd name="T16" fmla="*/ 386 w 2556"/>
                  <a:gd name="T17" fmla="*/ 341 h 4892"/>
                  <a:gd name="T18" fmla="*/ 380 w 2556"/>
                  <a:gd name="T19" fmla="*/ 104 h 4892"/>
                  <a:gd name="T20" fmla="*/ 680 w 2556"/>
                  <a:gd name="T21" fmla="*/ 197 h 4892"/>
                  <a:gd name="T22" fmla="*/ 2060 w 2556"/>
                  <a:gd name="T23" fmla="*/ 1052 h 4892"/>
                  <a:gd name="T24" fmla="*/ 1706 w 2556"/>
                  <a:gd name="T25" fmla="*/ 3056 h 4892"/>
                  <a:gd name="T26" fmla="*/ 1866 w 2556"/>
                  <a:gd name="T27" fmla="*/ 3434 h 4892"/>
                  <a:gd name="T28" fmla="*/ 2007 w 2556"/>
                  <a:gd name="T29" fmla="*/ 3917 h 4892"/>
                  <a:gd name="T30" fmla="*/ 2170 w 2556"/>
                  <a:gd name="T31" fmla="*/ 4797 h 4892"/>
                  <a:gd name="T32" fmla="*/ 665 w 2556"/>
                  <a:gd name="T33" fmla="*/ 4267 h 4892"/>
                  <a:gd name="T34" fmla="*/ 490 w 2556"/>
                  <a:gd name="T35" fmla="*/ 4737 h 4892"/>
                  <a:gd name="T36" fmla="*/ 371 w 2556"/>
                  <a:gd name="T37" fmla="*/ 4691 h 4892"/>
                  <a:gd name="T38" fmla="*/ 426 w 2556"/>
                  <a:gd name="T39" fmla="*/ 4458 h 4892"/>
                  <a:gd name="T40" fmla="*/ 255 w 2556"/>
                  <a:gd name="T41" fmla="*/ 4242 h 4892"/>
                  <a:gd name="T42" fmla="*/ 275 w 2556"/>
                  <a:gd name="T43" fmla="*/ 4047 h 4892"/>
                  <a:gd name="T44" fmla="*/ 155 w 2556"/>
                  <a:gd name="T45" fmla="*/ 3857 h 4892"/>
                  <a:gd name="T46" fmla="*/ 0 w 2556"/>
                  <a:gd name="T47" fmla="*/ 3437 h 4892"/>
                  <a:gd name="T48" fmla="*/ 285 w 2556"/>
                  <a:gd name="T49" fmla="*/ 3642 h 4892"/>
                  <a:gd name="T50" fmla="*/ 350 w 2556"/>
                  <a:gd name="T51" fmla="*/ 3972 h 4892"/>
                  <a:gd name="T52" fmla="*/ 470 w 2556"/>
                  <a:gd name="T53" fmla="*/ 4332 h 4892"/>
                  <a:gd name="T54" fmla="*/ 665 w 2556"/>
                  <a:gd name="T55" fmla="*/ 4262 h 4892"/>
                  <a:gd name="T56" fmla="*/ 540 w 2556"/>
                  <a:gd name="T57" fmla="*/ 4047 h 4892"/>
                  <a:gd name="T58" fmla="*/ 480 w 2556"/>
                  <a:gd name="T59" fmla="*/ 3837 h 4892"/>
                  <a:gd name="T60" fmla="*/ 445 w 2556"/>
                  <a:gd name="T61" fmla="*/ 3672 h 4892"/>
                  <a:gd name="T62" fmla="*/ 410 w 2556"/>
                  <a:gd name="T63" fmla="*/ 3572 h 4892"/>
                  <a:gd name="T64" fmla="*/ 350 w 2556"/>
                  <a:gd name="T65" fmla="*/ 3422 h 4892"/>
                  <a:gd name="T66" fmla="*/ 260 w 2556"/>
                  <a:gd name="T67" fmla="*/ 3012 h 4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56" h="4892">
                    <a:moveTo>
                      <a:pt x="260" y="3012"/>
                    </a:moveTo>
                    <a:lnTo>
                      <a:pt x="370" y="2957"/>
                    </a:lnTo>
                    <a:lnTo>
                      <a:pt x="410" y="3072"/>
                    </a:lnTo>
                    <a:lnTo>
                      <a:pt x="430" y="2907"/>
                    </a:lnTo>
                    <a:lnTo>
                      <a:pt x="515" y="2822"/>
                    </a:lnTo>
                    <a:lnTo>
                      <a:pt x="370" y="2757"/>
                    </a:lnTo>
                    <a:lnTo>
                      <a:pt x="325" y="2592"/>
                    </a:lnTo>
                    <a:lnTo>
                      <a:pt x="425" y="2507"/>
                    </a:lnTo>
                    <a:lnTo>
                      <a:pt x="430" y="2337"/>
                    </a:lnTo>
                    <a:lnTo>
                      <a:pt x="290" y="2372"/>
                    </a:lnTo>
                    <a:lnTo>
                      <a:pt x="275" y="2252"/>
                    </a:lnTo>
                    <a:lnTo>
                      <a:pt x="380" y="2052"/>
                    </a:lnTo>
                    <a:lnTo>
                      <a:pt x="425" y="1832"/>
                    </a:lnTo>
                    <a:lnTo>
                      <a:pt x="590" y="1589"/>
                    </a:lnTo>
                    <a:lnTo>
                      <a:pt x="504" y="1325"/>
                    </a:lnTo>
                    <a:lnTo>
                      <a:pt x="641" y="800"/>
                    </a:lnTo>
                    <a:lnTo>
                      <a:pt x="648" y="297"/>
                    </a:lnTo>
                    <a:lnTo>
                      <a:pt x="386" y="341"/>
                    </a:lnTo>
                    <a:lnTo>
                      <a:pt x="341" y="257"/>
                    </a:lnTo>
                    <a:lnTo>
                      <a:pt x="380" y="104"/>
                    </a:lnTo>
                    <a:lnTo>
                      <a:pt x="444" y="0"/>
                    </a:lnTo>
                    <a:lnTo>
                      <a:pt x="680" y="197"/>
                    </a:lnTo>
                    <a:lnTo>
                      <a:pt x="1190" y="557"/>
                    </a:lnTo>
                    <a:lnTo>
                      <a:pt x="2060" y="1052"/>
                    </a:lnTo>
                    <a:lnTo>
                      <a:pt x="2556" y="1292"/>
                    </a:lnTo>
                    <a:lnTo>
                      <a:pt x="1706" y="3056"/>
                    </a:lnTo>
                    <a:lnTo>
                      <a:pt x="1715" y="3212"/>
                    </a:lnTo>
                    <a:lnTo>
                      <a:pt x="1866" y="3434"/>
                    </a:lnTo>
                    <a:lnTo>
                      <a:pt x="1836" y="3611"/>
                    </a:lnTo>
                    <a:lnTo>
                      <a:pt x="2007" y="3917"/>
                    </a:lnTo>
                    <a:lnTo>
                      <a:pt x="2210" y="4497"/>
                    </a:lnTo>
                    <a:lnTo>
                      <a:pt x="2170" y="4797"/>
                    </a:lnTo>
                    <a:lnTo>
                      <a:pt x="2095" y="4892"/>
                    </a:lnTo>
                    <a:lnTo>
                      <a:pt x="665" y="4267"/>
                    </a:lnTo>
                    <a:lnTo>
                      <a:pt x="578" y="4578"/>
                    </a:lnTo>
                    <a:lnTo>
                      <a:pt x="490" y="4737"/>
                    </a:lnTo>
                    <a:lnTo>
                      <a:pt x="368" y="4787"/>
                    </a:lnTo>
                    <a:lnTo>
                      <a:pt x="371" y="4691"/>
                    </a:lnTo>
                    <a:lnTo>
                      <a:pt x="488" y="4547"/>
                    </a:lnTo>
                    <a:lnTo>
                      <a:pt x="426" y="4458"/>
                    </a:lnTo>
                    <a:lnTo>
                      <a:pt x="320" y="4436"/>
                    </a:lnTo>
                    <a:lnTo>
                      <a:pt x="255" y="4242"/>
                    </a:lnTo>
                    <a:lnTo>
                      <a:pt x="215" y="4152"/>
                    </a:lnTo>
                    <a:lnTo>
                      <a:pt x="275" y="4047"/>
                    </a:lnTo>
                    <a:lnTo>
                      <a:pt x="135" y="4007"/>
                    </a:lnTo>
                    <a:lnTo>
                      <a:pt x="155" y="3857"/>
                    </a:lnTo>
                    <a:lnTo>
                      <a:pt x="20" y="3512"/>
                    </a:lnTo>
                    <a:lnTo>
                      <a:pt x="0" y="3437"/>
                    </a:lnTo>
                    <a:lnTo>
                      <a:pt x="95" y="3407"/>
                    </a:lnTo>
                    <a:lnTo>
                      <a:pt x="285" y="3642"/>
                    </a:lnTo>
                    <a:lnTo>
                      <a:pt x="330" y="3717"/>
                    </a:lnTo>
                    <a:lnTo>
                      <a:pt x="350" y="3972"/>
                    </a:lnTo>
                    <a:lnTo>
                      <a:pt x="440" y="4107"/>
                    </a:lnTo>
                    <a:lnTo>
                      <a:pt x="470" y="4332"/>
                    </a:lnTo>
                    <a:lnTo>
                      <a:pt x="530" y="4487"/>
                    </a:lnTo>
                    <a:lnTo>
                      <a:pt x="665" y="4262"/>
                    </a:lnTo>
                    <a:lnTo>
                      <a:pt x="645" y="4182"/>
                    </a:lnTo>
                    <a:lnTo>
                      <a:pt x="540" y="4047"/>
                    </a:lnTo>
                    <a:lnTo>
                      <a:pt x="480" y="3917"/>
                    </a:lnTo>
                    <a:lnTo>
                      <a:pt x="480" y="3837"/>
                    </a:lnTo>
                    <a:lnTo>
                      <a:pt x="570" y="3722"/>
                    </a:lnTo>
                    <a:lnTo>
                      <a:pt x="445" y="3672"/>
                    </a:lnTo>
                    <a:lnTo>
                      <a:pt x="505" y="3582"/>
                    </a:lnTo>
                    <a:lnTo>
                      <a:pt x="410" y="3572"/>
                    </a:lnTo>
                    <a:lnTo>
                      <a:pt x="440" y="3432"/>
                    </a:lnTo>
                    <a:lnTo>
                      <a:pt x="350" y="3422"/>
                    </a:lnTo>
                    <a:lnTo>
                      <a:pt x="205" y="3267"/>
                    </a:lnTo>
                    <a:lnTo>
                      <a:pt x="260" y="3012"/>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zh-CN" altLang="en-US" sz="1351" b="1" kern="0">
                  <a:solidFill>
                    <a:srgbClr val="000000"/>
                  </a:solidFill>
                </a:endParaRPr>
              </a:p>
            </p:txBody>
          </p:sp>
          <p:sp>
            <p:nvSpPr>
              <p:cNvPr id="22" name="Freeform 21"/>
              <p:cNvSpPr>
                <a:spLocks/>
              </p:cNvSpPr>
              <p:nvPr/>
            </p:nvSpPr>
            <p:spPr bwMode="auto">
              <a:xfrm>
                <a:off x="1894289" y="3696599"/>
                <a:ext cx="98425" cy="280987"/>
              </a:xfrm>
              <a:custGeom>
                <a:avLst/>
                <a:gdLst>
                  <a:gd name="T0" fmla="*/ 216 w 312"/>
                  <a:gd name="T1" fmla="*/ 83 h 883"/>
                  <a:gd name="T2" fmla="*/ 187 w 312"/>
                  <a:gd name="T3" fmla="*/ 0 h 883"/>
                  <a:gd name="T4" fmla="*/ 131 w 312"/>
                  <a:gd name="T5" fmla="*/ 36 h 883"/>
                  <a:gd name="T6" fmla="*/ 51 w 312"/>
                  <a:gd name="T7" fmla="*/ 107 h 883"/>
                  <a:gd name="T8" fmla="*/ 60 w 312"/>
                  <a:gd name="T9" fmla="*/ 197 h 883"/>
                  <a:gd name="T10" fmla="*/ 34 w 312"/>
                  <a:gd name="T11" fmla="*/ 307 h 883"/>
                  <a:gd name="T12" fmla="*/ 10 w 312"/>
                  <a:gd name="T13" fmla="*/ 466 h 883"/>
                  <a:gd name="T14" fmla="*/ 5 w 312"/>
                  <a:gd name="T15" fmla="*/ 595 h 883"/>
                  <a:gd name="T16" fmla="*/ 15 w 312"/>
                  <a:gd name="T17" fmla="*/ 682 h 883"/>
                  <a:gd name="T18" fmla="*/ 0 w 312"/>
                  <a:gd name="T19" fmla="*/ 768 h 883"/>
                  <a:gd name="T20" fmla="*/ 43 w 312"/>
                  <a:gd name="T21" fmla="*/ 797 h 883"/>
                  <a:gd name="T22" fmla="*/ 15 w 312"/>
                  <a:gd name="T23" fmla="*/ 883 h 883"/>
                  <a:gd name="T24" fmla="*/ 53 w 312"/>
                  <a:gd name="T25" fmla="*/ 883 h 883"/>
                  <a:gd name="T26" fmla="*/ 101 w 312"/>
                  <a:gd name="T27" fmla="*/ 778 h 883"/>
                  <a:gd name="T28" fmla="*/ 87 w 312"/>
                  <a:gd name="T29" fmla="*/ 658 h 883"/>
                  <a:gd name="T30" fmla="*/ 144 w 312"/>
                  <a:gd name="T31" fmla="*/ 605 h 883"/>
                  <a:gd name="T32" fmla="*/ 115 w 312"/>
                  <a:gd name="T33" fmla="*/ 523 h 883"/>
                  <a:gd name="T34" fmla="*/ 163 w 312"/>
                  <a:gd name="T35" fmla="*/ 461 h 883"/>
                  <a:gd name="T36" fmla="*/ 154 w 312"/>
                  <a:gd name="T37" fmla="*/ 398 h 883"/>
                  <a:gd name="T38" fmla="*/ 192 w 312"/>
                  <a:gd name="T39" fmla="*/ 331 h 883"/>
                  <a:gd name="T40" fmla="*/ 221 w 312"/>
                  <a:gd name="T41" fmla="*/ 280 h 883"/>
                  <a:gd name="T42" fmla="*/ 283 w 312"/>
                  <a:gd name="T43" fmla="*/ 221 h 883"/>
                  <a:gd name="T44" fmla="*/ 312 w 312"/>
                  <a:gd name="T45" fmla="*/ 168 h 883"/>
                  <a:gd name="T46" fmla="*/ 269 w 312"/>
                  <a:gd name="T47" fmla="*/ 115 h 883"/>
                  <a:gd name="T48" fmla="*/ 216 w 312"/>
                  <a:gd name="T49" fmla="*/ 83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12" h="883">
                    <a:moveTo>
                      <a:pt x="216" y="83"/>
                    </a:moveTo>
                    <a:lnTo>
                      <a:pt x="187" y="0"/>
                    </a:lnTo>
                    <a:lnTo>
                      <a:pt x="131" y="36"/>
                    </a:lnTo>
                    <a:lnTo>
                      <a:pt x="51" y="107"/>
                    </a:lnTo>
                    <a:lnTo>
                      <a:pt x="60" y="197"/>
                    </a:lnTo>
                    <a:lnTo>
                      <a:pt x="34" y="307"/>
                    </a:lnTo>
                    <a:lnTo>
                      <a:pt x="10" y="466"/>
                    </a:lnTo>
                    <a:lnTo>
                      <a:pt x="5" y="595"/>
                    </a:lnTo>
                    <a:lnTo>
                      <a:pt x="15" y="682"/>
                    </a:lnTo>
                    <a:lnTo>
                      <a:pt x="0" y="768"/>
                    </a:lnTo>
                    <a:lnTo>
                      <a:pt x="43" y="797"/>
                    </a:lnTo>
                    <a:lnTo>
                      <a:pt x="15" y="883"/>
                    </a:lnTo>
                    <a:lnTo>
                      <a:pt x="53" y="883"/>
                    </a:lnTo>
                    <a:lnTo>
                      <a:pt x="101" y="778"/>
                    </a:lnTo>
                    <a:lnTo>
                      <a:pt x="87" y="658"/>
                    </a:lnTo>
                    <a:lnTo>
                      <a:pt x="144" y="605"/>
                    </a:lnTo>
                    <a:lnTo>
                      <a:pt x="115" y="523"/>
                    </a:lnTo>
                    <a:lnTo>
                      <a:pt x="163" y="461"/>
                    </a:lnTo>
                    <a:lnTo>
                      <a:pt x="154" y="398"/>
                    </a:lnTo>
                    <a:lnTo>
                      <a:pt x="192" y="331"/>
                    </a:lnTo>
                    <a:lnTo>
                      <a:pt x="221" y="280"/>
                    </a:lnTo>
                    <a:lnTo>
                      <a:pt x="283" y="221"/>
                    </a:lnTo>
                    <a:lnTo>
                      <a:pt x="312" y="168"/>
                    </a:lnTo>
                    <a:lnTo>
                      <a:pt x="269" y="115"/>
                    </a:lnTo>
                    <a:lnTo>
                      <a:pt x="216" y="83"/>
                    </a:lnTo>
                    <a:close/>
                  </a:path>
                </a:pathLst>
              </a:custGeom>
              <a:solidFill>
                <a:schemeClr val="tx2">
                  <a:lumMod val="40000"/>
                  <a:lumOff val="60000"/>
                </a:schemeClr>
              </a:solidFill>
              <a:ln w="19050" cmpd="sng">
                <a:solidFill>
                  <a:srgbClr val="FFFFFF"/>
                </a:solidFill>
                <a:prstDash val="solid"/>
                <a:round/>
                <a:headEnd/>
                <a:tailEnd/>
              </a:ln>
              <a:effectLst>
                <a:outerShdw dist="28398" dir="6993903" algn="ctr" rotWithShape="0">
                  <a:srgbClr val="B2B2B2">
                    <a:alpha val="50000"/>
                  </a:srgbClr>
                </a:outerShdw>
              </a:effectLst>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zh-CN" altLang="en-US" sz="1351" b="1" kern="0">
                  <a:solidFill>
                    <a:srgbClr val="000000"/>
                  </a:solidFill>
                </a:endParaRPr>
              </a:p>
            </p:txBody>
          </p:sp>
        </p:grpSp>
        <p:sp>
          <p:nvSpPr>
            <p:cNvPr id="110" name="Rectangle 109"/>
            <p:cNvSpPr/>
            <p:nvPr/>
          </p:nvSpPr>
          <p:spPr>
            <a:xfrm>
              <a:off x="6332831" y="5104372"/>
              <a:ext cx="217295" cy="46912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111" name="Oval 110"/>
            <p:cNvSpPr>
              <a:spLocks noChangeArrowheads="1"/>
            </p:cNvSpPr>
            <p:nvPr/>
          </p:nvSpPr>
          <p:spPr bwMode="gray">
            <a:xfrm>
              <a:off x="7249461" y="1345911"/>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21" name="Oval 120"/>
            <p:cNvSpPr>
              <a:spLocks noChangeArrowheads="1"/>
            </p:cNvSpPr>
            <p:nvPr/>
          </p:nvSpPr>
          <p:spPr bwMode="gray">
            <a:xfrm>
              <a:off x="7788407" y="5851796"/>
              <a:ext cx="101594" cy="93268"/>
            </a:xfrm>
            <a:prstGeom prst="ellipse">
              <a:avLst/>
            </a:prstGeom>
            <a:solidFill>
              <a:srgbClr val="00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22" name="Oval 121"/>
            <p:cNvSpPr>
              <a:spLocks noChangeArrowheads="1"/>
            </p:cNvSpPr>
            <p:nvPr/>
          </p:nvSpPr>
          <p:spPr bwMode="gray">
            <a:xfrm>
              <a:off x="8021667" y="5875506"/>
              <a:ext cx="101594" cy="93268"/>
            </a:xfrm>
            <a:prstGeom prst="ellipse">
              <a:avLst/>
            </a:prstGeom>
            <a:solidFill>
              <a:srgbClr val="00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27" name="Oval 126"/>
            <p:cNvSpPr>
              <a:spLocks noChangeArrowheads="1"/>
            </p:cNvSpPr>
            <p:nvPr/>
          </p:nvSpPr>
          <p:spPr bwMode="gray">
            <a:xfrm>
              <a:off x="7803901" y="6350626"/>
              <a:ext cx="101594" cy="93268"/>
            </a:xfrm>
            <a:prstGeom prst="ellipse">
              <a:avLst/>
            </a:prstGeom>
            <a:solidFill>
              <a:srgbClr val="00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28" name="Oval 127"/>
            <p:cNvSpPr>
              <a:spLocks noChangeArrowheads="1"/>
            </p:cNvSpPr>
            <p:nvPr/>
          </p:nvSpPr>
          <p:spPr bwMode="gray">
            <a:xfrm>
              <a:off x="7871331" y="6175702"/>
              <a:ext cx="101594" cy="93268"/>
            </a:xfrm>
            <a:prstGeom prst="ellipse">
              <a:avLst/>
            </a:prstGeom>
            <a:solidFill>
              <a:srgbClr val="00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1" name="Oval 130"/>
            <p:cNvSpPr>
              <a:spLocks noChangeArrowheads="1"/>
            </p:cNvSpPr>
            <p:nvPr/>
          </p:nvSpPr>
          <p:spPr bwMode="gray">
            <a:xfrm>
              <a:off x="8699274" y="5916779"/>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2" name="Oval 131"/>
            <p:cNvSpPr>
              <a:spLocks noChangeArrowheads="1"/>
            </p:cNvSpPr>
            <p:nvPr/>
          </p:nvSpPr>
          <p:spPr bwMode="gray">
            <a:xfrm>
              <a:off x="8627309" y="5872235"/>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3" name="Oval 132"/>
            <p:cNvSpPr>
              <a:spLocks noChangeArrowheads="1"/>
            </p:cNvSpPr>
            <p:nvPr/>
          </p:nvSpPr>
          <p:spPr bwMode="gray">
            <a:xfrm>
              <a:off x="8813826" y="5582498"/>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5" name="Oval 134"/>
            <p:cNvSpPr>
              <a:spLocks noChangeArrowheads="1"/>
            </p:cNvSpPr>
            <p:nvPr/>
          </p:nvSpPr>
          <p:spPr bwMode="gray">
            <a:xfrm>
              <a:off x="9107324" y="5305080"/>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7" name="Oval 136"/>
            <p:cNvSpPr>
              <a:spLocks noChangeArrowheads="1"/>
            </p:cNvSpPr>
            <p:nvPr/>
          </p:nvSpPr>
          <p:spPr bwMode="gray">
            <a:xfrm>
              <a:off x="10262106" y="4866886"/>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8" name="Oval 137"/>
            <p:cNvSpPr>
              <a:spLocks noChangeArrowheads="1"/>
            </p:cNvSpPr>
            <p:nvPr/>
          </p:nvSpPr>
          <p:spPr bwMode="gray">
            <a:xfrm>
              <a:off x="10427056" y="4996004"/>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39" name="Oval 138"/>
            <p:cNvSpPr>
              <a:spLocks noChangeArrowheads="1"/>
            </p:cNvSpPr>
            <p:nvPr/>
          </p:nvSpPr>
          <p:spPr bwMode="gray">
            <a:xfrm>
              <a:off x="9900877" y="5430588"/>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40" name="Oval 139"/>
            <p:cNvSpPr>
              <a:spLocks noChangeArrowheads="1"/>
            </p:cNvSpPr>
            <p:nvPr/>
          </p:nvSpPr>
          <p:spPr bwMode="gray">
            <a:xfrm>
              <a:off x="9468328" y="5535534"/>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44" name="TextBox 143"/>
            <p:cNvSpPr txBox="1"/>
            <p:nvPr/>
          </p:nvSpPr>
          <p:spPr>
            <a:xfrm>
              <a:off x="3486026" y="4751762"/>
              <a:ext cx="59636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Comox</a:t>
              </a:r>
            </a:p>
          </p:txBody>
        </p:sp>
        <p:sp>
          <p:nvSpPr>
            <p:cNvPr id="145" name="TextBox 144"/>
            <p:cNvSpPr txBox="1"/>
            <p:nvPr/>
          </p:nvSpPr>
          <p:spPr>
            <a:xfrm>
              <a:off x="3649723" y="4861259"/>
              <a:ext cx="776320"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Vancouver</a:t>
              </a:r>
            </a:p>
          </p:txBody>
        </p:sp>
        <p:sp>
          <p:nvSpPr>
            <p:cNvPr id="146" name="TextBox 145"/>
            <p:cNvSpPr txBox="1"/>
            <p:nvPr/>
          </p:nvSpPr>
          <p:spPr>
            <a:xfrm>
              <a:off x="3560131" y="5020950"/>
              <a:ext cx="59636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Victoria</a:t>
              </a:r>
            </a:p>
          </p:txBody>
        </p:sp>
        <p:sp>
          <p:nvSpPr>
            <p:cNvPr id="147" name="TextBox 146"/>
            <p:cNvSpPr txBox="1"/>
            <p:nvPr/>
          </p:nvSpPr>
          <p:spPr>
            <a:xfrm>
              <a:off x="2957731" y="5021747"/>
              <a:ext cx="741075"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Esquimalt</a:t>
              </a:r>
            </a:p>
          </p:txBody>
        </p:sp>
        <p:sp>
          <p:nvSpPr>
            <p:cNvPr id="148" name="TextBox 147"/>
            <p:cNvSpPr txBox="1"/>
            <p:nvPr/>
          </p:nvSpPr>
          <p:spPr>
            <a:xfrm>
              <a:off x="4926581" y="4335114"/>
              <a:ext cx="74497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Cold Lake</a:t>
              </a:r>
            </a:p>
          </p:txBody>
        </p:sp>
        <p:sp>
          <p:nvSpPr>
            <p:cNvPr id="149" name="TextBox 148"/>
            <p:cNvSpPr txBox="1"/>
            <p:nvPr/>
          </p:nvSpPr>
          <p:spPr>
            <a:xfrm>
              <a:off x="4151638" y="4391814"/>
              <a:ext cx="91958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Edmonton</a:t>
              </a:r>
            </a:p>
          </p:txBody>
        </p:sp>
        <p:sp>
          <p:nvSpPr>
            <p:cNvPr id="151" name="TextBox 150"/>
            <p:cNvSpPr txBox="1"/>
            <p:nvPr/>
          </p:nvSpPr>
          <p:spPr>
            <a:xfrm>
              <a:off x="4509320" y="4834735"/>
              <a:ext cx="60823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Calgary</a:t>
              </a:r>
            </a:p>
          </p:txBody>
        </p:sp>
        <p:sp>
          <p:nvSpPr>
            <p:cNvPr id="152" name="TextBox 151"/>
            <p:cNvSpPr txBox="1"/>
            <p:nvPr/>
          </p:nvSpPr>
          <p:spPr>
            <a:xfrm>
              <a:off x="4288288" y="5112591"/>
              <a:ext cx="59636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Suffield</a:t>
              </a:r>
            </a:p>
          </p:txBody>
        </p:sp>
        <p:sp>
          <p:nvSpPr>
            <p:cNvPr id="156" name="Isosceles Triangle 155"/>
            <p:cNvSpPr/>
            <p:nvPr/>
          </p:nvSpPr>
          <p:spPr>
            <a:xfrm rot="8283055">
              <a:off x="6356883" y="4990000"/>
              <a:ext cx="256666" cy="186833"/>
            </a:xfrm>
            <a:prstGeom prst="triangle">
              <a:avLst>
                <a:gd name="adj" fmla="val 52070"/>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cxnSp>
          <p:nvCxnSpPr>
            <p:cNvPr id="157" name="Straight Connector 156"/>
            <p:cNvCxnSpPr/>
            <p:nvPr/>
          </p:nvCxnSpPr>
          <p:spPr>
            <a:xfrm flipH="1">
              <a:off x="6673726" y="4517687"/>
              <a:ext cx="234964" cy="222425"/>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8" name="Isosceles Triangle 157"/>
            <p:cNvSpPr/>
            <p:nvPr/>
          </p:nvSpPr>
          <p:spPr>
            <a:xfrm rot="21208730">
              <a:off x="6267064" y="5107976"/>
              <a:ext cx="192764" cy="489921"/>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159" name="TextBox 158"/>
            <p:cNvSpPr txBox="1"/>
            <p:nvPr/>
          </p:nvSpPr>
          <p:spPr>
            <a:xfrm>
              <a:off x="5666475" y="5130232"/>
              <a:ext cx="449266"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Shilo</a:t>
              </a:r>
            </a:p>
          </p:txBody>
        </p:sp>
        <p:cxnSp>
          <p:nvCxnSpPr>
            <p:cNvPr id="160" name="Straight Connector 159"/>
            <p:cNvCxnSpPr/>
            <p:nvPr/>
          </p:nvCxnSpPr>
          <p:spPr>
            <a:xfrm>
              <a:off x="6307442" y="5574905"/>
              <a:ext cx="94242" cy="43846"/>
            </a:xfrm>
            <a:prstGeom prst="line">
              <a:avLst/>
            </a:prstGeom>
            <a:ln w="5715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a:off x="6353843" y="5600750"/>
              <a:ext cx="94242" cy="43846"/>
            </a:xfrm>
            <a:prstGeom prst="line">
              <a:avLst/>
            </a:prstGeom>
            <a:ln w="5715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2" name="TextBox 161"/>
            <p:cNvSpPr txBox="1"/>
            <p:nvPr/>
          </p:nvSpPr>
          <p:spPr>
            <a:xfrm>
              <a:off x="7236555" y="5731956"/>
              <a:ext cx="642812"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Sudbury</a:t>
              </a:r>
            </a:p>
          </p:txBody>
        </p:sp>
        <p:sp>
          <p:nvSpPr>
            <p:cNvPr id="163" name="TextBox 162"/>
            <p:cNvSpPr txBox="1"/>
            <p:nvPr/>
          </p:nvSpPr>
          <p:spPr>
            <a:xfrm>
              <a:off x="7371270" y="5902122"/>
              <a:ext cx="761743"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North Bay</a:t>
              </a:r>
            </a:p>
          </p:txBody>
        </p:sp>
        <p:sp>
          <p:nvSpPr>
            <p:cNvPr id="164" name="TextBox 163"/>
            <p:cNvSpPr txBox="1"/>
            <p:nvPr/>
          </p:nvSpPr>
          <p:spPr>
            <a:xfrm>
              <a:off x="7288098" y="6026756"/>
              <a:ext cx="642812"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Borden</a:t>
              </a:r>
            </a:p>
          </p:txBody>
        </p:sp>
        <p:sp>
          <p:nvSpPr>
            <p:cNvPr id="165" name="TextBox 164"/>
            <p:cNvSpPr txBox="1"/>
            <p:nvPr/>
          </p:nvSpPr>
          <p:spPr>
            <a:xfrm>
              <a:off x="7139863" y="6153748"/>
              <a:ext cx="642812"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Meaford</a:t>
              </a:r>
            </a:p>
          </p:txBody>
        </p:sp>
        <p:sp>
          <p:nvSpPr>
            <p:cNvPr id="166" name="TextBox 165"/>
            <p:cNvSpPr txBox="1"/>
            <p:nvPr/>
          </p:nvSpPr>
          <p:spPr>
            <a:xfrm>
              <a:off x="7231688" y="6314103"/>
              <a:ext cx="642812"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London</a:t>
              </a:r>
            </a:p>
          </p:txBody>
        </p:sp>
        <p:sp>
          <p:nvSpPr>
            <p:cNvPr id="167" name="TextBox 166"/>
            <p:cNvSpPr txBox="1"/>
            <p:nvPr/>
          </p:nvSpPr>
          <p:spPr>
            <a:xfrm>
              <a:off x="7900382" y="6329426"/>
              <a:ext cx="68711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Hamilton</a:t>
              </a:r>
            </a:p>
          </p:txBody>
        </p:sp>
        <p:sp>
          <p:nvSpPr>
            <p:cNvPr id="168" name="TextBox 167"/>
            <p:cNvSpPr txBox="1"/>
            <p:nvPr/>
          </p:nvSpPr>
          <p:spPr>
            <a:xfrm>
              <a:off x="8067095" y="6196040"/>
              <a:ext cx="530366"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Toronto</a:t>
              </a:r>
            </a:p>
          </p:txBody>
        </p:sp>
        <p:cxnSp>
          <p:nvCxnSpPr>
            <p:cNvPr id="171" name="Straight Connector 170"/>
            <p:cNvCxnSpPr/>
            <p:nvPr/>
          </p:nvCxnSpPr>
          <p:spPr>
            <a:xfrm flipV="1">
              <a:off x="7708000" y="6226642"/>
              <a:ext cx="212326" cy="395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72" name="TextBox 171"/>
            <p:cNvSpPr txBox="1"/>
            <p:nvPr/>
          </p:nvSpPr>
          <p:spPr>
            <a:xfrm>
              <a:off x="8592522" y="6032179"/>
              <a:ext cx="68711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Kingston</a:t>
              </a:r>
            </a:p>
          </p:txBody>
        </p:sp>
        <p:sp>
          <p:nvSpPr>
            <p:cNvPr id="174" name="TextBox 173"/>
            <p:cNvSpPr txBox="1"/>
            <p:nvPr/>
          </p:nvSpPr>
          <p:spPr>
            <a:xfrm>
              <a:off x="8052148" y="5940912"/>
              <a:ext cx="68711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Ottawa</a:t>
              </a:r>
            </a:p>
          </p:txBody>
        </p:sp>
        <p:sp>
          <p:nvSpPr>
            <p:cNvPr id="175" name="TextBox 174"/>
            <p:cNvSpPr txBox="1"/>
            <p:nvPr/>
          </p:nvSpPr>
          <p:spPr>
            <a:xfrm>
              <a:off x="8764322" y="5943609"/>
              <a:ext cx="56885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St. Jean</a:t>
              </a:r>
            </a:p>
          </p:txBody>
        </p:sp>
        <p:sp>
          <p:nvSpPr>
            <p:cNvPr id="176" name="TextBox 175"/>
            <p:cNvSpPr txBox="1"/>
            <p:nvPr/>
          </p:nvSpPr>
          <p:spPr>
            <a:xfrm>
              <a:off x="7778292" y="5626783"/>
              <a:ext cx="727870"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Petawawa</a:t>
              </a:r>
            </a:p>
          </p:txBody>
        </p:sp>
        <p:sp>
          <p:nvSpPr>
            <p:cNvPr id="177" name="TextBox 176"/>
            <p:cNvSpPr txBox="1"/>
            <p:nvPr/>
          </p:nvSpPr>
          <p:spPr>
            <a:xfrm>
              <a:off x="8209191" y="5759644"/>
              <a:ext cx="57721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Montreal</a:t>
              </a:r>
            </a:p>
          </p:txBody>
        </p:sp>
        <p:sp>
          <p:nvSpPr>
            <p:cNvPr id="178" name="TextBox 177"/>
            <p:cNvSpPr txBox="1"/>
            <p:nvPr/>
          </p:nvSpPr>
          <p:spPr>
            <a:xfrm>
              <a:off x="8385118" y="5630215"/>
              <a:ext cx="777404"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Longue Pointe</a:t>
              </a:r>
            </a:p>
          </p:txBody>
        </p:sp>
        <p:sp>
          <p:nvSpPr>
            <p:cNvPr id="179" name="TextBox 178"/>
            <p:cNvSpPr txBox="1"/>
            <p:nvPr/>
          </p:nvSpPr>
          <p:spPr>
            <a:xfrm>
              <a:off x="8705981" y="5810594"/>
              <a:ext cx="689570"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Sherbrooke</a:t>
              </a:r>
            </a:p>
          </p:txBody>
        </p:sp>
        <p:sp>
          <p:nvSpPr>
            <p:cNvPr id="180" name="TextBox 179"/>
            <p:cNvSpPr txBox="1"/>
            <p:nvPr/>
          </p:nvSpPr>
          <p:spPr>
            <a:xfrm>
              <a:off x="8747614" y="5391753"/>
              <a:ext cx="744191"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Quebec City</a:t>
              </a:r>
            </a:p>
          </p:txBody>
        </p:sp>
        <p:sp>
          <p:nvSpPr>
            <p:cNvPr id="181" name="TextBox 180"/>
            <p:cNvSpPr txBox="1"/>
            <p:nvPr/>
          </p:nvSpPr>
          <p:spPr>
            <a:xfrm>
              <a:off x="8265827" y="5203922"/>
              <a:ext cx="657664"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Bagotville</a:t>
              </a:r>
            </a:p>
          </p:txBody>
        </p:sp>
        <p:sp>
          <p:nvSpPr>
            <p:cNvPr id="182" name="TextBox 181"/>
            <p:cNvSpPr txBox="1"/>
            <p:nvPr/>
          </p:nvSpPr>
          <p:spPr>
            <a:xfrm>
              <a:off x="8157413" y="5460361"/>
              <a:ext cx="626041"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Valcartier</a:t>
              </a:r>
            </a:p>
          </p:txBody>
        </p:sp>
        <p:sp>
          <p:nvSpPr>
            <p:cNvPr id="183" name="TextBox 182"/>
            <p:cNvSpPr txBox="1"/>
            <p:nvPr/>
          </p:nvSpPr>
          <p:spPr>
            <a:xfrm>
              <a:off x="9111517" y="5175188"/>
              <a:ext cx="615113"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Rimouski</a:t>
              </a:r>
            </a:p>
          </p:txBody>
        </p:sp>
        <p:sp>
          <p:nvSpPr>
            <p:cNvPr id="184" name="TextBox 183"/>
            <p:cNvSpPr txBox="1"/>
            <p:nvPr/>
          </p:nvSpPr>
          <p:spPr>
            <a:xfrm>
              <a:off x="9256671" y="5380008"/>
              <a:ext cx="611278"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Moncton</a:t>
              </a:r>
            </a:p>
          </p:txBody>
        </p:sp>
        <p:sp>
          <p:nvSpPr>
            <p:cNvPr id="185" name="TextBox 184"/>
            <p:cNvSpPr txBox="1"/>
            <p:nvPr/>
          </p:nvSpPr>
          <p:spPr>
            <a:xfrm>
              <a:off x="8912622" y="5528423"/>
              <a:ext cx="650834" cy="207877"/>
            </a:xfrm>
            <a:prstGeom prst="rect">
              <a:avLst/>
            </a:prstGeom>
            <a:noFill/>
          </p:spPr>
          <p:txBody>
            <a:bodyPr wrap="square" rtlCol="0">
              <a:spAutoFit/>
            </a:bodyPr>
            <a:lstStyle/>
            <a:p>
              <a:pPr algn="r"/>
              <a:r>
                <a:rPr lang="en-CA" sz="751">
                  <a:solidFill>
                    <a:prstClr val="black"/>
                  </a:solidFill>
                  <a:latin typeface="Arial Narrow" panose="020B0606020202030204" pitchFamily="34" charset="0"/>
                </a:rPr>
                <a:t>Gagetown</a:t>
              </a:r>
            </a:p>
          </p:txBody>
        </p:sp>
        <p:sp>
          <p:nvSpPr>
            <p:cNvPr id="186" name="TextBox 185"/>
            <p:cNvSpPr txBox="1"/>
            <p:nvPr/>
          </p:nvSpPr>
          <p:spPr>
            <a:xfrm>
              <a:off x="9293453" y="5798370"/>
              <a:ext cx="707096"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Greenwood</a:t>
              </a:r>
            </a:p>
          </p:txBody>
        </p:sp>
        <p:sp>
          <p:nvSpPr>
            <p:cNvPr id="187" name="TextBox 186"/>
            <p:cNvSpPr txBox="1"/>
            <p:nvPr/>
          </p:nvSpPr>
          <p:spPr>
            <a:xfrm>
              <a:off x="9683669" y="5696789"/>
              <a:ext cx="572820"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Halifax</a:t>
              </a:r>
            </a:p>
          </p:txBody>
        </p:sp>
        <p:sp>
          <p:nvSpPr>
            <p:cNvPr id="188" name="TextBox 187"/>
            <p:cNvSpPr txBox="1"/>
            <p:nvPr/>
          </p:nvSpPr>
          <p:spPr>
            <a:xfrm>
              <a:off x="9927304" y="5345093"/>
              <a:ext cx="51623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Sydney</a:t>
              </a:r>
            </a:p>
          </p:txBody>
        </p:sp>
        <p:sp>
          <p:nvSpPr>
            <p:cNvPr id="189" name="TextBox 188"/>
            <p:cNvSpPr txBox="1"/>
            <p:nvPr/>
          </p:nvSpPr>
          <p:spPr>
            <a:xfrm>
              <a:off x="10463301" y="4906147"/>
              <a:ext cx="92585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St. John’s</a:t>
              </a:r>
            </a:p>
          </p:txBody>
        </p:sp>
        <p:sp>
          <p:nvSpPr>
            <p:cNvPr id="190" name="TextBox 189"/>
            <p:cNvSpPr txBox="1"/>
            <p:nvPr/>
          </p:nvSpPr>
          <p:spPr>
            <a:xfrm>
              <a:off x="10298198" y="4774691"/>
              <a:ext cx="92585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Gander</a:t>
              </a:r>
            </a:p>
          </p:txBody>
        </p:sp>
        <p:sp>
          <p:nvSpPr>
            <p:cNvPr id="191" name="TextBox 190"/>
            <p:cNvSpPr txBox="1"/>
            <p:nvPr/>
          </p:nvSpPr>
          <p:spPr>
            <a:xfrm>
              <a:off x="9333055" y="4275626"/>
              <a:ext cx="92585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Goose Bay</a:t>
              </a:r>
            </a:p>
          </p:txBody>
        </p:sp>
        <p:sp>
          <p:nvSpPr>
            <p:cNvPr id="192" name="TextBox 191"/>
            <p:cNvSpPr txBox="1"/>
            <p:nvPr/>
          </p:nvSpPr>
          <p:spPr>
            <a:xfrm>
              <a:off x="7276606" y="1229040"/>
              <a:ext cx="367119"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Alert</a:t>
              </a:r>
            </a:p>
          </p:txBody>
        </p:sp>
        <p:sp>
          <p:nvSpPr>
            <p:cNvPr id="197" name="Isosceles Triangle 196"/>
            <p:cNvSpPr/>
            <p:nvPr/>
          </p:nvSpPr>
          <p:spPr>
            <a:xfrm rot="8274867">
              <a:off x="6394036" y="4947826"/>
              <a:ext cx="233476" cy="142515"/>
            </a:xfrm>
            <a:prstGeom prst="triangle">
              <a:avLst>
                <a:gd name="adj" fmla="val 52070"/>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08" name="Rectangle 207"/>
            <p:cNvSpPr/>
            <p:nvPr/>
          </p:nvSpPr>
          <p:spPr>
            <a:xfrm>
              <a:off x="6455875" y="4996004"/>
              <a:ext cx="96662" cy="67993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09" name="TextBox 208"/>
            <p:cNvSpPr txBox="1"/>
            <p:nvPr/>
          </p:nvSpPr>
          <p:spPr>
            <a:xfrm>
              <a:off x="6087456" y="5261276"/>
              <a:ext cx="582962"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Winnipeg</a:t>
              </a:r>
            </a:p>
          </p:txBody>
        </p:sp>
        <p:sp>
          <p:nvSpPr>
            <p:cNvPr id="210" name="Isosceles Triangle 209"/>
            <p:cNvSpPr/>
            <p:nvPr/>
          </p:nvSpPr>
          <p:spPr>
            <a:xfrm>
              <a:off x="6424529" y="5567587"/>
              <a:ext cx="51662" cy="107672"/>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11" name="Isosceles Triangle 210"/>
            <p:cNvSpPr/>
            <p:nvPr/>
          </p:nvSpPr>
          <p:spPr>
            <a:xfrm>
              <a:off x="6404333" y="5516667"/>
              <a:ext cx="51662" cy="107672"/>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cxnSp>
          <p:nvCxnSpPr>
            <p:cNvPr id="212" name="Straight Connector 211"/>
            <p:cNvCxnSpPr/>
            <p:nvPr/>
          </p:nvCxnSpPr>
          <p:spPr>
            <a:xfrm flipV="1">
              <a:off x="6325708" y="4518489"/>
              <a:ext cx="578094" cy="570783"/>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16" name="TextBox 215"/>
            <p:cNvSpPr txBox="1"/>
            <p:nvPr/>
          </p:nvSpPr>
          <p:spPr>
            <a:xfrm>
              <a:off x="6563981" y="5510263"/>
              <a:ext cx="88276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Thunder Bay</a:t>
              </a:r>
            </a:p>
          </p:txBody>
        </p:sp>
        <p:sp>
          <p:nvSpPr>
            <p:cNvPr id="239" name="Oval 238"/>
            <p:cNvSpPr>
              <a:spLocks noChangeArrowheads="1"/>
            </p:cNvSpPr>
            <p:nvPr/>
          </p:nvSpPr>
          <p:spPr bwMode="gray">
            <a:xfrm>
              <a:off x="3462824" y="4838676"/>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41" name="Oval 240"/>
            <p:cNvSpPr>
              <a:spLocks noChangeArrowheads="1"/>
            </p:cNvSpPr>
            <p:nvPr/>
          </p:nvSpPr>
          <p:spPr bwMode="gray">
            <a:xfrm>
              <a:off x="5819300" y="5317677"/>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ltLang="zh-CN" sz="1351" kern="0">
                <a:solidFill>
                  <a:sysClr val="windowText" lastClr="000000"/>
                </a:solidFill>
                <a:latin typeface="Calibri" pitchFamily="34" charset="0"/>
              </a:endParaRPr>
            </a:p>
            <a:p>
              <a:endParaRPr lang="zh-CN" altLang="en-US" sz="1351" kern="0">
                <a:solidFill>
                  <a:sysClr val="windowText" lastClr="000000"/>
                </a:solidFill>
                <a:latin typeface="Calibri" pitchFamily="34" charset="0"/>
              </a:endParaRPr>
            </a:p>
          </p:txBody>
        </p:sp>
        <p:sp>
          <p:nvSpPr>
            <p:cNvPr id="244" name="Oval 243"/>
            <p:cNvSpPr>
              <a:spLocks noChangeArrowheads="1"/>
            </p:cNvSpPr>
            <p:nvPr/>
          </p:nvSpPr>
          <p:spPr bwMode="gray">
            <a:xfrm>
              <a:off x="4467140" y="4920360"/>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46" name="Oval 245"/>
            <p:cNvSpPr>
              <a:spLocks noChangeArrowheads="1"/>
            </p:cNvSpPr>
            <p:nvPr/>
          </p:nvSpPr>
          <p:spPr bwMode="gray">
            <a:xfrm>
              <a:off x="3615761" y="4954924"/>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47" name="Oval 246"/>
            <p:cNvSpPr>
              <a:spLocks noChangeArrowheads="1"/>
            </p:cNvSpPr>
            <p:nvPr/>
          </p:nvSpPr>
          <p:spPr bwMode="gray">
            <a:xfrm>
              <a:off x="3537992" y="5112769"/>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48" name="Oval 247"/>
            <p:cNvSpPr>
              <a:spLocks noChangeArrowheads="1"/>
            </p:cNvSpPr>
            <p:nvPr/>
          </p:nvSpPr>
          <p:spPr bwMode="gray">
            <a:xfrm>
              <a:off x="4687857" y="5181041"/>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53" name="Oval 252"/>
            <p:cNvSpPr>
              <a:spLocks noChangeArrowheads="1"/>
            </p:cNvSpPr>
            <p:nvPr/>
          </p:nvSpPr>
          <p:spPr bwMode="gray">
            <a:xfrm>
              <a:off x="6550383" y="5594971"/>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ltLang="zh-CN" sz="1351" kern="0">
                <a:solidFill>
                  <a:sysClr val="windowText" lastClr="000000"/>
                </a:solidFill>
                <a:latin typeface="Calibri" pitchFamily="34" charset="0"/>
              </a:endParaRPr>
            </a:p>
            <a:p>
              <a:endParaRPr lang="zh-CN" altLang="en-US" sz="1351" kern="0">
                <a:solidFill>
                  <a:sysClr val="windowText" lastClr="000000"/>
                </a:solidFill>
                <a:latin typeface="Calibri" pitchFamily="34" charset="0"/>
              </a:endParaRPr>
            </a:p>
          </p:txBody>
        </p:sp>
        <p:sp>
          <p:nvSpPr>
            <p:cNvPr id="262" name="Oval 261"/>
            <p:cNvSpPr>
              <a:spLocks noChangeArrowheads="1"/>
            </p:cNvSpPr>
            <p:nvPr/>
          </p:nvSpPr>
          <p:spPr bwMode="gray">
            <a:xfrm>
              <a:off x="8602123" y="5940416"/>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69" name="Isosceles Triangle 268"/>
            <p:cNvSpPr/>
            <p:nvPr/>
          </p:nvSpPr>
          <p:spPr>
            <a:xfrm>
              <a:off x="8296800" y="6084805"/>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70" name="Isosceles Triangle 269"/>
            <p:cNvSpPr/>
            <p:nvPr/>
          </p:nvSpPr>
          <p:spPr>
            <a:xfrm>
              <a:off x="8371967" y="5921213"/>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169" name="TextBox 168"/>
            <p:cNvSpPr txBox="1"/>
            <p:nvPr/>
          </p:nvSpPr>
          <p:spPr>
            <a:xfrm>
              <a:off x="8390972" y="6122793"/>
              <a:ext cx="549424"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Trenton</a:t>
              </a:r>
            </a:p>
          </p:txBody>
        </p:sp>
        <p:sp>
          <p:nvSpPr>
            <p:cNvPr id="194" name="Oval 193"/>
            <p:cNvSpPr>
              <a:spLocks noChangeArrowheads="1"/>
            </p:cNvSpPr>
            <p:nvPr/>
          </p:nvSpPr>
          <p:spPr bwMode="gray">
            <a:xfrm>
              <a:off x="3768826" y="3132918"/>
              <a:ext cx="101594"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196" name="TextBox 195"/>
            <p:cNvSpPr txBox="1"/>
            <p:nvPr/>
          </p:nvSpPr>
          <p:spPr>
            <a:xfrm>
              <a:off x="3832955" y="3073204"/>
              <a:ext cx="1052358"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Whitehorse</a:t>
              </a:r>
            </a:p>
          </p:txBody>
        </p:sp>
        <p:sp>
          <p:nvSpPr>
            <p:cNvPr id="198" name="Oval 197"/>
            <p:cNvSpPr>
              <a:spLocks noChangeArrowheads="1"/>
            </p:cNvSpPr>
            <p:nvPr/>
          </p:nvSpPr>
          <p:spPr bwMode="gray">
            <a:xfrm>
              <a:off x="9675284" y="5678019"/>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13" name="Isosceles Triangle 212"/>
            <p:cNvSpPr/>
            <p:nvPr/>
          </p:nvSpPr>
          <p:spPr>
            <a:xfrm>
              <a:off x="8155988" y="5881482"/>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14" name="Isosceles Triangle 213"/>
            <p:cNvSpPr/>
            <p:nvPr/>
          </p:nvSpPr>
          <p:spPr>
            <a:xfrm>
              <a:off x="8171751" y="6144504"/>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cxnSp>
          <p:nvCxnSpPr>
            <p:cNvPr id="215" name="Straight Connector 214"/>
            <p:cNvCxnSpPr>
              <a:cxnSpLocks/>
              <a:endCxn id="214" idx="5"/>
            </p:cNvCxnSpPr>
            <p:nvPr/>
          </p:nvCxnSpPr>
          <p:spPr>
            <a:xfrm flipH="1" flipV="1">
              <a:off x="8261274" y="6195192"/>
              <a:ext cx="195369" cy="327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a:cxnSpLocks/>
              <a:stCxn id="169" idx="0"/>
              <a:endCxn id="269" idx="5"/>
            </p:cNvCxnSpPr>
            <p:nvPr/>
          </p:nvCxnSpPr>
          <p:spPr>
            <a:xfrm flipH="1">
              <a:off x="8386323" y="6122793"/>
              <a:ext cx="279361" cy="127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Isosceles Triangle 217"/>
            <p:cNvSpPr/>
            <p:nvPr/>
          </p:nvSpPr>
          <p:spPr>
            <a:xfrm>
              <a:off x="8020031" y="6193123"/>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19" name="Isosceles Triangle 218"/>
            <p:cNvSpPr/>
            <p:nvPr/>
          </p:nvSpPr>
          <p:spPr>
            <a:xfrm>
              <a:off x="8827051" y="5314769"/>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0" name="Isosceles Triangle 219"/>
            <p:cNvSpPr/>
            <p:nvPr/>
          </p:nvSpPr>
          <p:spPr>
            <a:xfrm>
              <a:off x="8543719" y="5915017"/>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1" name="Isosceles Triangle 220"/>
            <p:cNvSpPr/>
            <p:nvPr/>
          </p:nvSpPr>
          <p:spPr>
            <a:xfrm>
              <a:off x="7960730" y="6084805"/>
              <a:ext cx="119364" cy="101376"/>
            </a:xfrm>
            <a:prstGeom prst="triangle">
              <a:avLst/>
            </a:prstGeom>
            <a:solidFill>
              <a:srgbClr val="00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cxnSp>
          <p:nvCxnSpPr>
            <p:cNvPr id="170" name="Straight Connector 169"/>
            <p:cNvCxnSpPr/>
            <p:nvPr/>
          </p:nvCxnSpPr>
          <p:spPr>
            <a:xfrm flipV="1">
              <a:off x="7859046" y="6155096"/>
              <a:ext cx="165215" cy="713"/>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Isosceles Triangle 221"/>
            <p:cNvSpPr/>
            <p:nvPr/>
          </p:nvSpPr>
          <p:spPr>
            <a:xfrm>
              <a:off x="8698967" y="5518052"/>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3" name="Isosceles Triangle 222"/>
            <p:cNvSpPr/>
            <p:nvPr/>
          </p:nvSpPr>
          <p:spPr>
            <a:xfrm>
              <a:off x="9331293" y="5658668"/>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6" name="Isosceles Triangle 225"/>
            <p:cNvSpPr/>
            <p:nvPr/>
          </p:nvSpPr>
          <p:spPr>
            <a:xfrm>
              <a:off x="6034289" y="5316938"/>
              <a:ext cx="119364" cy="101376"/>
            </a:xfrm>
            <a:prstGeom prst="triangle">
              <a:avLst/>
            </a:prstGeom>
            <a:solidFill>
              <a:srgbClr val="CC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8" name="Isosceles Triangle 227"/>
            <p:cNvSpPr/>
            <p:nvPr/>
          </p:nvSpPr>
          <p:spPr>
            <a:xfrm>
              <a:off x="4600518" y="4539682"/>
              <a:ext cx="119364" cy="101376"/>
            </a:xfrm>
            <a:prstGeom prst="triangle">
              <a:avLst/>
            </a:prstGeom>
            <a:solidFill>
              <a:srgbClr val="CC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29" name="Isosceles Triangle 228"/>
            <p:cNvSpPr/>
            <p:nvPr/>
          </p:nvSpPr>
          <p:spPr>
            <a:xfrm>
              <a:off x="4896920" y="4450430"/>
              <a:ext cx="119364" cy="101376"/>
            </a:xfrm>
            <a:prstGeom prst="triangle">
              <a:avLst/>
            </a:prstGeom>
            <a:solidFill>
              <a:srgbClr val="CC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32" name="Isosceles Triangle 231"/>
            <p:cNvSpPr/>
            <p:nvPr/>
          </p:nvSpPr>
          <p:spPr>
            <a:xfrm>
              <a:off x="3461761" y="5083741"/>
              <a:ext cx="119364" cy="101376"/>
            </a:xfrm>
            <a:prstGeom prst="triangle">
              <a:avLst/>
            </a:prstGeom>
            <a:solidFill>
              <a:srgbClr val="CC99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237" name="Isosceles Triangle 236"/>
            <p:cNvSpPr/>
            <p:nvPr/>
          </p:nvSpPr>
          <p:spPr>
            <a:xfrm>
              <a:off x="9510983" y="5741660"/>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136" name="Oval 135"/>
            <p:cNvSpPr>
              <a:spLocks noChangeArrowheads="1"/>
            </p:cNvSpPr>
            <p:nvPr/>
          </p:nvSpPr>
          <p:spPr bwMode="gray">
            <a:xfrm>
              <a:off x="9449867" y="4472927"/>
              <a:ext cx="101594" cy="93268"/>
            </a:xfrm>
            <a:prstGeom prst="ellipse">
              <a:avLst/>
            </a:prstGeom>
            <a:solidFill>
              <a:srgbClr val="7030A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65" name="Isosceles Triangle 264"/>
            <p:cNvSpPr/>
            <p:nvPr/>
          </p:nvSpPr>
          <p:spPr>
            <a:xfrm>
              <a:off x="9623988" y="5691349"/>
              <a:ext cx="119364" cy="101376"/>
            </a:xfrm>
            <a:prstGeom prst="triangle">
              <a:avLst/>
            </a:prstGeom>
            <a:solidFill>
              <a:srgbClr val="7030A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199" name="TextBox 198"/>
            <p:cNvSpPr txBox="1"/>
            <p:nvPr/>
          </p:nvSpPr>
          <p:spPr>
            <a:xfrm>
              <a:off x="9687644" y="5573842"/>
              <a:ext cx="707966"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Shearwater</a:t>
              </a:r>
            </a:p>
          </p:txBody>
        </p:sp>
      </p:grpSp>
      <p:sp>
        <p:nvSpPr>
          <p:cNvPr id="193" name="ZoneTexte 59"/>
          <p:cNvSpPr txBox="1"/>
          <p:nvPr/>
        </p:nvSpPr>
        <p:spPr>
          <a:xfrm>
            <a:off x="1354208" y="3540205"/>
            <a:ext cx="2492813" cy="1107996"/>
          </a:xfrm>
          <a:prstGeom prst="rect">
            <a:avLst/>
          </a:prstGeom>
          <a:solidFill>
            <a:schemeClr val="bg1">
              <a:lumMod val="85000"/>
            </a:schemeClr>
          </a:solidFill>
          <a:ln>
            <a:solidFill>
              <a:schemeClr val="accent1"/>
            </a:solidFill>
          </a:ln>
        </p:spPr>
        <p:txBody>
          <a:bodyPr wrap="square" lIns="91440" tIns="45720" rIns="91440" bIns="45720" rtlCol="0" anchor="t">
            <a:spAutoFit/>
          </a:bodyPr>
          <a:lstStyle/>
          <a:p>
            <a:r>
              <a:rPr lang="en-CA" sz="1100" b="1" u="sng">
                <a:solidFill>
                  <a:prstClr val="black"/>
                </a:solidFill>
                <a:latin typeface="Calibri"/>
                <a:cs typeface="Calibri"/>
              </a:rPr>
              <a:t>West–North</a:t>
            </a:r>
          </a:p>
          <a:p>
            <a:pPr marL="170815" indent="-170815">
              <a:buFont typeface="Arial,Sans-Serif" panose="020B0604020202020204" pitchFamily="34" charset="0"/>
              <a:buChar char="•"/>
            </a:pPr>
            <a:r>
              <a:rPr lang="fr-CA" sz="1100">
                <a:solidFill>
                  <a:srgbClr val="A58E00"/>
                </a:solidFill>
                <a:latin typeface="Calibri"/>
                <a:cs typeface="Calibri"/>
              </a:rPr>
              <a:t>Edmonton (Yellowknife, Wainwright)</a:t>
            </a:r>
            <a:endParaRPr lang="en-US" sz="1100">
              <a:solidFill>
                <a:srgbClr val="A58E00"/>
              </a:solidFill>
              <a:latin typeface="Calibri"/>
              <a:cs typeface="Calibri"/>
            </a:endParaRPr>
          </a:p>
          <a:p>
            <a:pPr marL="170815" indent="-170815">
              <a:buFont typeface="Arial,Sans-Serif" panose="020B0604020202020204" pitchFamily="34" charset="0"/>
              <a:buChar char="•"/>
            </a:pPr>
            <a:r>
              <a:rPr lang="fr-CA" sz="1100" err="1">
                <a:solidFill>
                  <a:srgbClr val="A58E00"/>
                </a:solidFill>
                <a:latin typeface="Calibri"/>
                <a:cs typeface="Calibri"/>
              </a:rPr>
              <a:t>Esquimalt</a:t>
            </a:r>
            <a:r>
              <a:rPr lang="fr-CA" sz="1100">
                <a:solidFill>
                  <a:srgbClr val="A58E00"/>
                </a:solidFill>
                <a:latin typeface="Calibri"/>
                <a:cs typeface="Calibri"/>
              </a:rPr>
              <a:t> (</a:t>
            </a:r>
            <a:r>
              <a:rPr lang="fr-CA" sz="1100" err="1">
                <a:solidFill>
                  <a:srgbClr val="A58E00"/>
                </a:solidFill>
                <a:latin typeface="Calibri"/>
                <a:cs typeface="Calibri"/>
              </a:rPr>
              <a:t>Comox</a:t>
            </a:r>
            <a:r>
              <a:rPr lang="fr-CA" sz="1100">
                <a:solidFill>
                  <a:srgbClr val="A58E00"/>
                </a:solidFill>
                <a:latin typeface="Calibri"/>
                <a:cs typeface="Calibri"/>
              </a:rPr>
              <a:t>, Vancouver)</a:t>
            </a:r>
            <a:endParaRPr lang="en-US" sz="1100">
              <a:solidFill>
                <a:srgbClr val="A58E00"/>
              </a:solidFill>
              <a:latin typeface="Calibri"/>
              <a:cs typeface="Calibri"/>
            </a:endParaRPr>
          </a:p>
          <a:p>
            <a:pPr marL="170815" indent="-170815">
              <a:buFont typeface="Arial,Sans-Serif" panose="020B0604020202020204" pitchFamily="34" charset="0"/>
              <a:buChar char="•"/>
            </a:pPr>
            <a:r>
              <a:rPr lang="fr-CA" sz="1100">
                <a:solidFill>
                  <a:srgbClr val="A58E00"/>
                </a:solidFill>
                <a:latin typeface="Calibri"/>
                <a:cs typeface="Calibri"/>
              </a:rPr>
              <a:t>Winnipeg (Shilo, </a:t>
            </a:r>
            <a:r>
              <a:rPr lang="fr-CA" sz="1100" err="1">
                <a:solidFill>
                  <a:srgbClr val="A58E00"/>
                </a:solidFill>
                <a:latin typeface="Calibri"/>
                <a:cs typeface="Calibri"/>
              </a:rPr>
              <a:t>Dundurn</a:t>
            </a:r>
            <a:r>
              <a:rPr lang="fr-CA" sz="1100">
                <a:solidFill>
                  <a:srgbClr val="A58E00"/>
                </a:solidFill>
                <a:latin typeface="Calibri"/>
                <a:cs typeface="Calibri"/>
              </a:rPr>
              <a:t>, Moose </a:t>
            </a:r>
            <a:r>
              <a:rPr lang="fr-CA" sz="1100" err="1">
                <a:solidFill>
                  <a:srgbClr val="A58E00"/>
                </a:solidFill>
                <a:latin typeface="Calibri"/>
                <a:cs typeface="Calibri"/>
              </a:rPr>
              <a:t>Jaw</a:t>
            </a:r>
            <a:r>
              <a:rPr lang="fr-CA" sz="1100">
                <a:solidFill>
                  <a:srgbClr val="A58E00"/>
                </a:solidFill>
                <a:latin typeface="Calibri"/>
                <a:cs typeface="Calibri"/>
              </a:rPr>
              <a:t>, Thunder Bay)</a:t>
            </a:r>
            <a:endParaRPr lang="en-US" sz="1100">
              <a:solidFill>
                <a:srgbClr val="A58E00"/>
              </a:solidFill>
              <a:latin typeface="Calibri" panose="020F0502020204030204" pitchFamily="34" charset="0"/>
              <a:cs typeface="Calibri"/>
            </a:endParaRPr>
          </a:p>
          <a:p>
            <a:pPr marL="170815" indent="-170815">
              <a:buFont typeface="Arial,Sans-Serif" panose="020B0604020202020204" pitchFamily="34" charset="0"/>
              <a:buChar char="•"/>
            </a:pPr>
            <a:r>
              <a:rPr lang="fr-CA" sz="1100">
                <a:solidFill>
                  <a:srgbClr val="A58E00"/>
                </a:solidFill>
                <a:latin typeface="Calibri"/>
                <a:cs typeface="Calibri"/>
              </a:rPr>
              <a:t>Cold Lake</a:t>
            </a:r>
          </a:p>
        </p:txBody>
      </p:sp>
      <p:sp>
        <p:nvSpPr>
          <p:cNvPr id="205" name="ZoneTexte 25"/>
          <p:cNvSpPr txBox="1"/>
          <p:nvPr/>
        </p:nvSpPr>
        <p:spPr>
          <a:xfrm>
            <a:off x="6227156" y="3624738"/>
            <a:ext cx="2345746" cy="1277273"/>
          </a:xfrm>
          <a:prstGeom prst="rect">
            <a:avLst/>
          </a:prstGeom>
          <a:solidFill>
            <a:schemeClr val="bg1">
              <a:lumMod val="85000"/>
            </a:schemeClr>
          </a:solidFill>
          <a:ln>
            <a:solidFill>
              <a:schemeClr val="accent1"/>
            </a:solidFill>
          </a:ln>
        </p:spPr>
        <p:txBody>
          <a:bodyPr wrap="square" lIns="91440" tIns="45720" rIns="91440" bIns="45720" rtlCol="0" anchor="t">
            <a:spAutoFit/>
          </a:bodyPr>
          <a:lstStyle/>
          <a:p>
            <a:r>
              <a:rPr lang="en-CA" sz="1100" b="1" u="sng">
                <a:solidFill>
                  <a:prstClr val="black"/>
                </a:solidFill>
                <a:latin typeface="Calibri"/>
                <a:cs typeface="Calibri"/>
              </a:rPr>
              <a:t>Central</a:t>
            </a:r>
          </a:p>
          <a:p>
            <a:pPr marL="170815" indent="-170815">
              <a:buFont typeface="Arial,Sans-Serif" panose="020B0604020202020204" pitchFamily="34" charset="0"/>
              <a:buChar char="•"/>
            </a:pPr>
            <a:r>
              <a:rPr lang="en-CA" sz="1100">
                <a:solidFill>
                  <a:srgbClr val="00B050"/>
                </a:solidFill>
                <a:latin typeface="Calibri"/>
                <a:cs typeface="Calibri"/>
              </a:rPr>
              <a:t>NCR/international</a:t>
            </a:r>
            <a:endParaRPr lang="en-US" sz="1100">
              <a:solidFill>
                <a:srgbClr val="00B050"/>
              </a:solidFill>
              <a:latin typeface="Calibri"/>
              <a:cs typeface="Calibri"/>
            </a:endParaRPr>
          </a:p>
          <a:p>
            <a:pPr marL="170815" indent="-170815">
              <a:buFont typeface="Arial,Sans-Serif" panose="020B0604020202020204" pitchFamily="34" charset="0"/>
              <a:buChar char="•"/>
            </a:pPr>
            <a:r>
              <a:rPr lang="fr-CA" sz="1100">
                <a:solidFill>
                  <a:srgbClr val="00B050"/>
                </a:solidFill>
                <a:latin typeface="Calibri"/>
                <a:cs typeface="Calibri"/>
              </a:rPr>
              <a:t>Kingston (Brockville, Cornwall)</a:t>
            </a:r>
            <a:endParaRPr lang="en-US" sz="1100">
              <a:solidFill>
                <a:srgbClr val="00B050"/>
              </a:solidFill>
              <a:latin typeface="Calibri"/>
              <a:cs typeface="Calibri"/>
            </a:endParaRPr>
          </a:p>
          <a:p>
            <a:pPr marL="170815" indent="-170815">
              <a:buFont typeface="Arial,Sans-Serif" panose="020B0604020202020204" pitchFamily="34" charset="0"/>
              <a:buChar char="•"/>
            </a:pPr>
            <a:r>
              <a:rPr lang="fr-CA" sz="1100" err="1">
                <a:solidFill>
                  <a:srgbClr val="00B050"/>
                </a:solidFill>
                <a:latin typeface="Calibri"/>
                <a:cs typeface="Calibri"/>
              </a:rPr>
              <a:t>Petawawa</a:t>
            </a:r>
            <a:r>
              <a:rPr lang="fr-CA" sz="1100">
                <a:solidFill>
                  <a:srgbClr val="00B050"/>
                </a:solidFill>
                <a:latin typeface="Calibri"/>
                <a:cs typeface="Calibri"/>
              </a:rPr>
              <a:t> (North Bay)</a:t>
            </a:r>
          </a:p>
          <a:p>
            <a:pPr marL="170815" indent="-170815">
              <a:buFont typeface="Arial,Sans-Serif" panose="020B0604020202020204" pitchFamily="34" charset="0"/>
              <a:buChar char="•"/>
            </a:pPr>
            <a:r>
              <a:rPr lang="fr-CA" sz="1100">
                <a:solidFill>
                  <a:srgbClr val="00B050"/>
                </a:solidFill>
                <a:latin typeface="Calibri"/>
                <a:cs typeface="Calibri"/>
              </a:rPr>
              <a:t>Borden (</a:t>
            </a:r>
            <a:r>
              <a:rPr lang="fr-CA" sz="1100" err="1">
                <a:solidFill>
                  <a:srgbClr val="00B050"/>
                </a:solidFill>
                <a:latin typeface="Calibri"/>
                <a:cs typeface="Calibri"/>
              </a:rPr>
              <a:t>Meaford</a:t>
            </a:r>
            <a:r>
              <a:rPr lang="fr-CA" sz="1100">
                <a:solidFill>
                  <a:srgbClr val="00B050"/>
                </a:solidFill>
                <a:latin typeface="Calibri"/>
                <a:cs typeface="Calibri"/>
              </a:rPr>
              <a:t>)</a:t>
            </a:r>
            <a:endParaRPr lang="fr-CA" sz="1100">
              <a:solidFill>
                <a:srgbClr val="00B050"/>
              </a:solidFill>
              <a:latin typeface="Calibri" panose="020F0502020204030204" pitchFamily="34" charset="0"/>
              <a:cs typeface="Calibri"/>
            </a:endParaRPr>
          </a:p>
          <a:p>
            <a:pPr marL="170815" indent="-170815">
              <a:buFont typeface="Arial,Sans-Serif" panose="020B0604020202020204" pitchFamily="34" charset="0"/>
              <a:buChar char="•"/>
            </a:pPr>
            <a:r>
              <a:rPr lang="fr-CA" sz="1100">
                <a:solidFill>
                  <a:srgbClr val="00B050"/>
                </a:solidFill>
                <a:latin typeface="Calibri"/>
                <a:cs typeface="Calibri"/>
              </a:rPr>
              <a:t>Trenton</a:t>
            </a:r>
          </a:p>
          <a:p>
            <a:pPr marL="170815" indent="-170815">
              <a:buFont typeface="Arial,Sans-Serif" panose="020B0604020202020204" pitchFamily="34" charset="0"/>
              <a:buChar char="•"/>
            </a:pPr>
            <a:r>
              <a:rPr lang="fr-CA" sz="1100">
                <a:solidFill>
                  <a:srgbClr val="00B050"/>
                </a:solidFill>
                <a:latin typeface="Calibri"/>
                <a:cs typeface="Calibri"/>
              </a:rPr>
              <a:t>Toronto (London, Windsor)</a:t>
            </a:r>
            <a:endParaRPr lang="fr-CA" sz="1100">
              <a:solidFill>
                <a:srgbClr val="00B050"/>
              </a:solidFill>
              <a:latin typeface="Calibri" panose="020F0502020204030204" pitchFamily="34" charset="0"/>
              <a:cs typeface="Calibri"/>
            </a:endParaRPr>
          </a:p>
        </p:txBody>
      </p:sp>
      <p:sp>
        <p:nvSpPr>
          <p:cNvPr id="238" name="ZoneTexte 71"/>
          <p:cNvSpPr txBox="1"/>
          <p:nvPr/>
        </p:nvSpPr>
        <p:spPr>
          <a:xfrm>
            <a:off x="9336545" y="2987464"/>
            <a:ext cx="2352783" cy="1284253"/>
          </a:xfrm>
          <a:prstGeom prst="rect">
            <a:avLst/>
          </a:prstGeom>
          <a:solidFill>
            <a:schemeClr val="bg1">
              <a:lumMod val="85000"/>
            </a:schemeClr>
          </a:solidFill>
          <a:ln>
            <a:solidFill>
              <a:schemeClr val="accent1"/>
            </a:solidFill>
          </a:ln>
        </p:spPr>
        <p:txBody>
          <a:bodyPr wrap="square" lIns="91440" tIns="45720" rIns="91440" bIns="45720" rtlCol="0" anchor="t">
            <a:noAutofit/>
          </a:bodyPr>
          <a:lstStyle/>
          <a:p>
            <a:r>
              <a:rPr lang="en-CA" sz="1100" b="1" u="sng">
                <a:solidFill>
                  <a:prstClr val="black"/>
                </a:solidFill>
                <a:latin typeface="Calibri"/>
                <a:cs typeface="Calibri"/>
              </a:rPr>
              <a:t>East </a:t>
            </a:r>
            <a:endParaRPr lang="en-CA" sz="1100" b="1" u="sng">
              <a:solidFill>
                <a:prstClr val="black"/>
              </a:solidFill>
              <a:latin typeface="Calibri" panose="020F0502020204030204" pitchFamily="34" charset="0"/>
            </a:endParaRPr>
          </a:p>
          <a:p>
            <a:pPr marL="170815" indent="-170815">
              <a:buFont typeface="Arial,Sans-Serif" panose="020B0604020202020204" pitchFamily="34" charset="0"/>
              <a:buChar char="•"/>
            </a:pPr>
            <a:r>
              <a:rPr lang="fr-CA" sz="1100">
                <a:solidFill>
                  <a:srgbClr val="7030A0"/>
                </a:solidFill>
                <a:latin typeface="Calibri"/>
                <a:cs typeface="Calibri"/>
              </a:rPr>
              <a:t>Valcartier</a:t>
            </a:r>
          </a:p>
          <a:p>
            <a:pPr marL="170815" indent="-170815">
              <a:buFont typeface="Arial,Sans-Serif" panose="020B0604020202020204" pitchFamily="34" charset="0"/>
              <a:buChar char="•"/>
            </a:pPr>
            <a:r>
              <a:rPr lang="fr-CA" sz="1100">
                <a:solidFill>
                  <a:srgbClr val="7030A0"/>
                </a:solidFill>
                <a:latin typeface="Calibri"/>
                <a:cs typeface="Calibri"/>
              </a:rPr>
              <a:t>Montréal (St-Jean)</a:t>
            </a:r>
            <a:endParaRPr lang="fr-CA" sz="1100">
              <a:solidFill>
                <a:srgbClr val="7030A0"/>
              </a:solidFill>
              <a:latin typeface="Calibri" panose="020F0502020204030204" pitchFamily="34" charset="0"/>
              <a:cs typeface="Calibri"/>
            </a:endParaRPr>
          </a:p>
          <a:p>
            <a:pPr marL="170815" indent="-170815">
              <a:buFont typeface="Arial,Sans-Serif" panose="020B0604020202020204" pitchFamily="34" charset="0"/>
              <a:buChar char="•"/>
            </a:pPr>
            <a:r>
              <a:rPr lang="fr-CA" sz="1100" err="1">
                <a:solidFill>
                  <a:srgbClr val="7030A0"/>
                </a:solidFill>
                <a:latin typeface="Calibri"/>
                <a:cs typeface="Calibri"/>
              </a:rPr>
              <a:t>Bagotville</a:t>
            </a:r>
            <a:endParaRPr lang="fr-CA" sz="1100">
              <a:solidFill>
                <a:srgbClr val="7030A0"/>
              </a:solidFill>
              <a:latin typeface="Calibri"/>
              <a:cs typeface="Calibri"/>
            </a:endParaRPr>
          </a:p>
          <a:p>
            <a:pPr marL="170815" indent="-170815">
              <a:buFont typeface="Arial,Sans-Serif" panose="020B0604020202020204" pitchFamily="34" charset="0"/>
              <a:buChar char="•"/>
            </a:pPr>
            <a:r>
              <a:rPr lang="fr-CA" sz="1100">
                <a:solidFill>
                  <a:srgbClr val="7030A0"/>
                </a:solidFill>
                <a:latin typeface="Calibri"/>
                <a:cs typeface="Calibri"/>
              </a:rPr>
              <a:t>Halifax (St-John's, Yarmouth)</a:t>
            </a:r>
            <a:endParaRPr lang="en-US" sz="1100">
              <a:solidFill>
                <a:srgbClr val="7030A0"/>
              </a:solidFill>
              <a:latin typeface="Calibri"/>
              <a:cs typeface="Calibri"/>
            </a:endParaRPr>
          </a:p>
          <a:p>
            <a:pPr marL="170815" indent="-170815">
              <a:buFont typeface="Arial,Sans-Serif" panose="020B0604020202020204" pitchFamily="34" charset="0"/>
              <a:buChar char="•"/>
            </a:pPr>
            <a:r>
              <a:rPr lang="fr-CA" sz="1100">
                <a:solidFill>
                  <a:srgbClr val="7030A0"/>
                </a:solidFill>
                <a:latin typeface="Calibri"/>
                <a:cs typeface="Calibri"/>
              </a:rPr>
              <a:t>Gagetown (NB., PEI)</a:t>
            </a:r>
            <a:endParaRPr lang="en-US" sz="1100">
              <a:solidFill>
                <a:srgbClr val="7030A0"/>
              </a:solidFill>
              <a:latin typeface="Calibri" panose="020F0502020204030204" pitchFamily="34" charset="0"/>
              <a:cs typeface="Calibri"/>
            </a:endParaRPr>
          </a:p>
          <a:p>
            <a:pPr marL="170815" indent="-170815">
              <a:buFont typeface="Arial,Sans-Serif" panose="020B0604020202020204" pitchFamily="34" charset="0"/>
              <a:buChar char="•"/>
            </a:pPr>
            <a:r>
              <a:rPr lang="fr-CA" sz="1100">
                <a:solidFill>
                  <a:srgbClr val="7030A0"/>
                </a:solidFill>
                <a:latin typeface="Calibri"/>
                <a:cs typeface="Calibri"/>
              </a:rPr>
              <a:t>Greenwood (Gander, Goose Bay)</a:t>
            </a:r>
            <a:endParaRPr lang="en-US" sz="1100">
              <a:solidFill>
                <a:srgbClr val="7030A0"/>
              </a:solidFill>
              <a:latin typeface="Calibri" panose="020F0502020204030204" pitchFamily="34" charset="0"/>
              <a:cs typeface="Calibri"/>
            </a:endParaRPr>
          </a:p>
          <a:p>
            <a:pPr marL="128270" indent="-128270">
              <a:buFont typeface="Arial" panose="020B0604020202020204" pitchFamily="34" charset="0"/>
              <a:buChar char="•"/>
            </a:pPr>
            <a:endParaRPr lang="en-CA" sz="1100" b="1">
              <a:solidFill>
                <a:srgbClr val="7030A0"/>
              </a:solidFill>
              <a:latin typeface="Calibri" panose="020F0502020204030204" pitchFamily="34" charset="0"/>
              <a:cs typeface="Calibri"/>
            </a:endParaRPr>
          </a:p>
        </p:txBody>
      </p:sp>
      <p:sp>
        <p:nvSpPr>
          <p:cNvPr id="4" name="Rounded Rectangle 3"/>
          <p:cNvSpPr/>
          <p:nvPr/>
        </p:nvSpPr>
        <p:spPr bwMode="auto">
          <a:xfrm>
            <a:off x="8092905" y="2688937"/>
            <a:ext cx="955335" cy="306611"/>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68580" tIns="34291" rIns="68580" bIns="34291" numCol="1" rtlCol="0" anchor="t" anchorCtr="0" compatLnSpc="1">
            <a:prstTxWarp prst="textNoShape">
              <a:avLst/>
            </a:prstTxWarp>
            <a:spAutoFit/>
          </a:bodyPr>
          <a:lstStyle/>
          <a:p>
            <a:pPr eaLnBrk="0" fontAlgn="base" hangingPunct="0">
              <a:spcBef>
                <a:spcPct val="50000"/>
              </a:spcBef>
              <a:spcAft>
                <a:spcPct val="0"/>
              </a:spcAft>
            </a:pPr>
            <a:endParaRPr lang="en-CA" sz="1351">
              <a:latin typeface="Arial" charset="0"/>
            </a:endParaRPr>
          </a:p>
        </p:txBody>
      </p:sp>
      <p:sp>
        <p:nvSpPr>
          <p:cNvPr id="249" name="Oval 248"/>
          <p:cNvSpPr>
            <a:spLocks noChangeArrowheads="1"/>
          </p:cNvSpPr>
          <p:nvPr/>
        </p:nvSpPr>
        <p:spPr bwMode="gray">
          <a:xfrm>
            <a:off x="4966611" y="3467541"/>
            <a:ext cx="101595"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54" name="TextBox 253"/>
          <p:cNvSpPr txBox="1"/>
          <p:nvPr/>
        </p:nvSpPr>
        <p:spPr>
          <a:xfrm>
            <a:off x="5032815" y="3419644"/>
            <a:ext cx="1052356"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Yellowknife</a:t>
            </a:r>
          </a:p>
        </p:txBody>
      </p:sp>
      <p:sp>
        <p:nvSpPr>
          <p:cNvPr id="256" name="Oval 255"/>
          <p:cNvSpPr>
            <a:spLocks noChangeArrowheads="1"/>
          </p:cNvSpPr>
          <p:nvPr/>
        </p:nvSpPr>
        <p:spPr bwMode="gray">
          <a:xfrm>
            <a:off x="5270349" y="5172695"/>
            <a:ext cx="101595"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57" name="TextBox 256"/>
          <p:cNvSpPr txBox="1"/>
          <p:nvPr/>
        </p:nvSpPr>
        <p:spPr>
          <a:xfrm>
            <a:off x="5206311" y="4985333"/>
            <a:ext cx="544200"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Regina</a:t>
            </a:r>
          </a:p>
        </p:txBody>
      </p:sp>
      <p:sp>
        <p:nvSpPr>
          <p:cNvPr id="261" name="TextBox 260"/>
          <p:cNvSpPr txBox="1"/>
          <p:nvPr/>
        </p:nvSpPr>
        <p:spPr>
          <a:xfrm>
            <a:off x="4679830" y="5427263"/>
            <a:ext cx="629599"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Moose Jaw</a:t>
            </a:r>
          </a:p>
        </p:txBody>
      </p:sp>
      <p:sp>
        <p:nvSpPr>
          <p:cNvPr id="264" name="Oval 263"/>
          <p:cNvSpPr>
            <a:spLocks noChangeArrowheads="1"/>
          </p:cNvSpPr>
          <p:nvPr/>
        </p:nvSpPr>
        <p:spPr bwMode="gray">
          <a:xfrm>
            <a:off x="5147380" y="5174113"/>
            <a:ext cx="101595"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66" name="Oval 265"/>
          <p:cNvSpPr>
            <a:spLocks noChangeArrowheads="1"/>
          </p:cNvSpPr>
          <p:nvPr/>
        </p:nvSpPr>
        <p:spPr bwMode="gray">
          <a:xfrm>
            <a:off x="4789669" y="4696670"/>
            <a:ext cx="101595" cy="93268"/>
          </a:xfrm>
          <a:prstGeom prst="ellipse">
            <a:avLst/>
          </a:prstGeom>
          <a:solidFill>
            <a:srgbClr val="CC9900"/>
          </a:solidFill>
          <a:ln w="12700">
            <a:solidFill>
              <a:schemeClr val="bg1">
                <a:lumMod val="95000"/>
              </a:schemeClr>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68" name="TextBox 267"/>
          <p:cNvSpPr txBox="1"/>
          <p:nvPr/>
        </p:nvSpPr>
        <p:spPr>
          <a:xfrm>
            <a:off x="4281617" y="4670291"/>
            <a:ext cx="645207"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Wainwright</a:t>
            </a:r>
          </a:p>
        </p:txBody>
      </p:sp>
      <p:sp>
        <p:nvSpPr>
          <p:cNvPr id="273" name="TextBox 272"/>
          <p:cNvSpPr txBox="1"/>
          <p:nvPr/>
        </p:nvSpPr>
        <p:spPr>
          <a:xfrm>
            <a:off x="5046041" y="4714060"/>
            <a:ext cx="595831" cy="207877"/>
          </a:xfrm>
          <a:prstGeom prst="rect">
            <a:avLst/>
          </a:prstGeom>
          <a:noFill/>
        </p:spPr>
        <p:txBody>
          <a:bodyPr wrap="square" rtlCol="0">
            <a:spAutoFit/>
          </a:bodyPr>
          <a:lstStyle/>
          <a:p>
            <a:r>
              <a:rPr lang="en-CA" sz="751">
                <a:solidFill>
                  <a:prstClr val="black"/>
                </a:solidFill>
                <a:latin typeface="Arial Narrow" panose="020B0606020202030204" pitchFamily="34" charset="0"/>
              </a:rPr>
              <a:t>Dundurn</a:t>
            </a:r>
          </a:p>
        </p:txBody>
      </p:sp>
      <p:sp>
        <p:nvSpPr>
          <p:cNvPr id="274" name="Oval 273"/>
          <p:cNvSpPr>
            <a:spLocks noChangeArrowheads="1"/>
          </p:cNvSpPr>
          <p:nvPr/>
        </p:nvSpPr>
        <p:spPr bwMode="gray">
          <a:xfrm>
            <a:off x="5188891" y="4898740"/>
            <a:ext cx="101595" cy="93268"/>
          </a:xfrm>
          <a:prstGeom prst="ellipse">
            <a:avLst/>
          </a:prstGeom>
          <a:solidFill>
            <a:srgbClr val="CC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
        <p:nvSpPr>
          <p:cNvPr id="275" name="Oval 274"/>
          <p:cNvSpPr>
            <a:spLocks noChangeArrowheads="1"/>
          </p:cNvSpPr>
          <p:nvPr/>
        </p:nvSpPr>
        <p:spPr bwMode="gray">
          <a:xfrm>
            <a:off x="7865131" y="6295813"/>
            <a:ext cx="101595" cy="93268"/>
          </a:xfrm>
          <a:prstGeom prst="ellipse">
            <a:avLst/>
          </a:prstGeom>
          <a:solidFill>
            <a:srgbClr val="009900"/>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cxnSp>
        <p:nvCxnSpPr>
          <p:cNvPr id="276" name="Straight Connector 275"/>
          <p:cNvCxnSpPr>
            <a:cxnSpLocks/>
            <a:stCxn id="175" idx="1"/>
            <a:endCxn id="262" idx="5"/>
          </p:cNvCxnSpPr>
          <p:nvPr/>
        </p:nvCxnSpPr>
        <p:spPr>
          <a:xfrm flipH="1" flipV="1">
            <a:off x="8688839" y="6020025"/>
            <a:ext cx="75483" cy="27523"/>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9101104-ADC0-0F01-38EC-921CDD7949EA}"/>
              </a:ext>
            </a:extLst>
          </p:cNvPr>
          <p:cNvCxnSpPr>
            <a:cxnSpLocks/>
            <a:endCxn id="264" idx="3"/>
          </p:cNvCxnSpPr>
          <p:nvPr/>
        </p:nvCxnSpPr>
        <p:spPr>
          <a:xfrm flipV="1">
            <a:off x="5083818" y="5253722"/>
            <a:ext cx="78440" cy="11909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DD47A23-21C2-75B0-BF7A-BEBE1BDEEA52}"/>
              </a:ext>
            </a:extLst>
          </p:cNvPr>
          <p:cNvCxnSpPr>
            <a:cxnSpLocks/>
            <a:stCxn id="176" idx="2"/>
            <a:endCxn id="213" idx="1"/>
          </p:cNvCxnSpPr>
          <p:nvPr/>
        </p:nvCxnSpPr>
        <p:spPr>
          <a:xfrm>
            <a:off x="8142227" y="5834660"/>
            <a:ext cx="43602" cy="9751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0585C32-A6CC-8AE3-AD97-915474410144}"/>
              </a:ext>
            </a:extLst>
          </p:cNvPr>
          <p:cNvCxnSpPr>
            <a:cxnSpLocks/>
            <a:stCxn id="178" idx="2"/>
          </p:cNvCxnSpPr>
          <p:nvPr/>
        </p:nvCxnSpPr>
        <p:spPr>
          <a:xfrm flipH="1">
            <a:off x="8686306" y="5838092"/>
            <a:ext cx="87514" cy="6421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431B9A74-C446-606C-7AB2-B0269ECE05F5}"/>
              </a:ext>
            </a:extLst>
          </p:cNvPr>
          <p:cNvSpPr txBox="1"/>
          <p:nvPr/>
        </p:nvSpPr>
        <p:spPr>
          <a:xfrm>
            <a:off x="9896032" y="2037063"/>
            <a:ext cx="1807579"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ea typeface="Calibri"/>
                <a:cs typeface="Calibri"/>
              </a:rPr>
              <a:t>CCMS Location</a:t>
            </a:r>
            <a:br>
              <a:rPr lang="en-US" sz="1100">
                <a:ea typeface="Calibri"/>
                <a:cs typeface="Calibri"/>
              </a:rPr>
            </a:br>
            <a:r>
              <a:rPr lang="en-US" sz="1100">
                <a:ea typeface="Calibri"/>
                <a:cs typeface="Calibri"/>
              </a:rPr>
              <a:t>Bases/Locations Supported</a:t>
            </a:r>
          </a:p>
        </p:txBody>
      </p:sp>
      <p:sp>
        <p:nvSpPr>
          <p:cNvPr id="48" name="Isosceles Triangle 47">
            <a:extLst>
              <a:ext uri="{FF2B5EF4-FFF2-40B4-BE49-F238E27FC236}">
                <a16:creationId xmlns:a16="http://schemas.microsoft.com/office/drawing/2014/main" id="{A4A781D8-3367-3858-79FE-2749C963BFB6}"/>
              </a:ext>
            </a:extLst>
          </p:cNvPr>
          <p:cNvSpPr/>
          <p:nvPr/>
        </p:nvSpPr>
        <p:spPr>
          <a:xfrm>
            <a:off x="9836133" y="2116715"/>
            <a:ext cx="119364" cy="101376"/>
          </a:xfrm>
          <a:prstGeom prst="triangle">
            <a:avLst/>
          </a:prstGeom>
          <a:solidFill>
            <a:srgbClr val="277A7A"/>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351">
              <a:solidFill>
                <a:prstClr val="white"/>
              </a:solidFill>
            </a:endParaRPr>
          </a:p>
        </p:txBody>
      </p:sp>
      <p:sp>
        <p:nvSpPr>
          <p:cNvPr id="50" name="Oval 49">
            <a:extLst>
              <a:ext uri="{FF2B5EF4-FFF2-40B4-BE49-F238E27FC236}">
                <a16:creationId xmlns:a16="http://schemas.microsoft.com/office/drawing/2014/main" id="{E3123C39-5EFF-0039-765B-72DAF25F8C75}"/>
              </a:ext>
            </a:extLst>
          </p:cNvPr>
          <p:cNvSpPr>
            <a:spLocks noChangeArrowheads="1"/>
          </p:cNvSpPr>
          <p:nvPr/>
        </p:nvSpPr>
        <p:spPr bwMode="gray">
          <a:xfrm>
            <a:off x="9856914" y="2281136"/>
            <a:ext cx="101595" cy="93268"/>
          </a:xfrm>
          <a:prstGeom prst="ellipse">
            <a:avLst/>
          </a:prstGeom>
          <a:solidFill>
            <a:srgbClr val="277A7A"/>
          </a:solidFill>
          <a:ln w="12700">
            <a:solidFill>
              <a:schemeClr val="bg1"/>
            </a:solidFill>
            <a:round/>
            <a:headEnd/>
            <a:tailEnd/>
          </a:ln>
          <a:effectLst/>
        </p:spPr>
        <p:txBody>
          <a:bodyPr wrap="none"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351" kern="0">
              <a:solidFill>
                <a:sysClr val="windowText" lastClr="000000"/>
              </a:solidFill>
              <a:latin typeface="Calibri" pitchFamily="34" charset="0"/>
            </a:endParaRPr>
          </a:p>
        </p:txBody>
      </p:sp>
    </p:spTree>
    <p:extLst>
      <p:ext uri="{BB962C8B-B14F-4D97-AF65-F5344CB8AC3E}">
        <p14:creationId xmlns:p14="http://schemas.microsoft.com/office/powerpoint/2010/main" val="1561822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p:nvPr>
        </p:nvSpPr>
        <p:spPr>
          <a:xfrm>
            <a:off x="519159" y="845661"/>
            <a:ext cx="7886700" cy="1325563"/>
          </a:xfrm>
        </p:spPr>
        <p:txBody>
          <a:bodyPr/>
          <a:lstStyle/>
          <a:p>
            <a:r>
              <a:rPr lang="en-CA">
                <a:solidFill>
                  <a:srgbClr val="0F646C"/>
                </a:solidFill>
                <a:latin typeface="Arial" panose="020B0604020202020204" pitchFamily="34" charset="0"/>
                <a:cs typeface="Arial" panose="020B0604020202020204" pitchFamily="34" charset="0"/>
              </a:rPr>
              <a:t>Contact Us (National)</a:t>
            </a:r>
          </a:p>
        </p:txBody>
      </p:sp>
      <p:sp>
        <p:nvSpPr>
          <p:cNvPr id="2" name="Rectangle 1"/>
          <p:cNvSpPr/>
          <p:nvPr/>
        </p:nvSpPr>
        <p:spPr>
          <a:xfrm>
            <a:off x="4251915" y="4246367"/>
            <a:ext cx="1848583" cy="400110"/>
          </a:xfrm>
          <a:prstGeom prst="rect">
            <a:avLst/>
          </a:prstGeom>
        </p:spPr>
        <p:txBody>
          <a:bodyPr wrap="none">
            <a:spAutoFit/>
          </a:bodyPr>
          <a:lstStyle/>
          <a:p>
            <a:r>
              <a:rPr lang="en-CA" sz="2000"/>
              <a:t>1-833-328-3351</a:t>
            </a:r>
          </a:p>
        </p:txBody>
      </p:sp>
      <p:grpSp>
        <p:nvGrpSpPr>
          <p:cNvPr id="3" name="Group 2">
            <a:extLst>
              <a:ext uri="{FF2B5EF4-FFF2-40B4-BE49-F238E27FC236}">
                <a16:creationId xmlns:a16="http://schemas.microsoft.com/office/drawing/2014/main" id="{1730C843-DCFB-93BB-8AE4-C5BC754D100C}"/>
              </a:ext>
            </a:extLst>
          </p:cNvPr>
          <p:cNvGrpSpPr>
            <a:grpSpLocks noChangeAspect="1"/>
          </p:cNvGrpSpPr>
          <p:nvPr/>
        </p:nvGrpSpPr>
        <p:grpSpPr>
          <a:xfrm>
            <a:off x="2046334" y="1946115"/>
            <a:ext cx="8289158" cy="4050830"/>
            <a:chOff x="2046333" y="1946115"/>
            <a:chExt cx="8896649" cy="4347702"/>
          </a:xfrm>
        </p:grpSpPr>
        <p:pic>
          <p:nvPicPr>
            <p:cNvPr id="8" name="Picture 2" descr="aa2fab3f-9f1d-47b1-85c7-a75da63fa935"/>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97132" y="1946115"/>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3215174" y="2198129"/>
              <a:ext cx="3253777" cy="407480"/>
            </a:xfrm>
            <a:prstGeom prst="rect">
              <a:avLst/>
            </a:prstGeom>
            <a:noFill/>
          </p:spPr>
          <p:txBody>
            <a:bodyPr wrap="none" rtlCol="0">
              <a:spAutoFit/>
            </a:bodyPr>
            <a:lstStyle/>
            <a:p>
              <a:r>
                <a:rPr lang="en-CA" sz="1867">
                  <a:latin typeface="Arial" panose="020B0604020202020204" pitchFamily="34" charset="0"/>
                  <a:cs typeface="Arial" panose="020B0604020202020204" pitchFamily="34" charset="0"/>
                </a:rPr>
                <a:t>16 Centres across Canada</a:t>
              </a:r>
            </a:p>
          </p:txBody>
        </p:sp>
        <p:pic>
          <p:nvPicPr>
            <p:cNvPr id="14" name="Picture 13" descr="Icon depicting services are available in English and in French" title="Bilingual Services Ico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4740" y="2080675"/>
              <a:ext cx="642387" cy="642387"/>
            </a:xfrm>
            <a:prstGeom prst="rect">
              <a:avLst/>
            </a:prstGeom>
          </p:spPr>
        </p:pic>
        <p:pic>
          <p:nvPicPr>
            <p:cNvPr id="5" name="Picture 2" descr="3ee7c80b-e9a8-45bc-a81c-78534ef6162b"/>
            <p:cNvPicPr>
              <a:picLocks noChangeAspect="1" noChangeArrowheads="1"/>
            </p:cNvPicPr>
            <p:nvPr/>
          </p:nvPicPr>
          <p:blipFill rotWithShape="1">
            <a:blip r:embed="rId5">
              <a:duotone>
                <a:schemeClr val="accent2">
                  <a:shade val="45000"/>
                  <a:satMod val="135000"/>
                </a:schemeClr>
                <a:prstClr val="white"/>
              </a:duotone>
              <a:extLst>
                <a:ext uri="{28A0092B-C50C-407E-A947-70E740481C1C}">
                  <a14:useLocalDpi xmlns:a14="http://schemas.microsoft.com/office/drawing/2010/main" val="0"/>
                </a:ext>
              </a:extLst>
            </a:blip>
            <a:srcRect r="79602"/>
            <a:stretch/>
          </p:blipFill>
          <p:spPr bwMode="auto">
            <a:xfrm>
              <a:off x="2178243" y="3118643"/>
              <a:ext cx="752179" cy="78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215174" y="3240809"/>
              <a:ext cx="7038840" cy="715858"/>
            </a:xfrm>
            <a:prstGeom prst="rect">
              <a:avLst/>
            </a:prstGeom>
            <a:noFill/>
          </p:spPr>
          <p:txBody>
            <a:bodyPr wrap="none" rtlCol="0">
              <a:spAutoFit/>
            </a:bodyPr>
            <a:lstStyle/>
            <a:p>
              <a:r>
                <a:rPr lang="en-CA" sz="1867">
                  <a:latin typeface="Arial" panose="020B0604020202020204" pitchFamily="34" charset="0"/>
                  <a:cs typeface="Arial" panose="020B0604020202020204" pitchFamily="34" charset="0"/>
                  <a:hlinkClick r:id="rId6"/>
                </a:rPr>
                <a:t>ICCMInquiries.DemandesrequeteGICPDGGP@forces.gc.ca</a:t>
              </a:r>
              <a:endParaRPr lang="en-CA" sz="1867">
                <a:latin typeface="Arial" panose="020B0604020202020204" pitchFamily="34" charset="0"/>
                <a:cs typeface="Arial" panose="020B0604020202020204" pitchFamily="34" charset="0"/>
              </a:endParaRPr>
            </a:p>
            <a:p>
              <a:r>
                <a:rPr lang="en-CA" sz="1867">
                  <a:latin typeface="Arial" panose="020B0604020202020204" pitchFamily="34" charset="0"/>
                  <a:cs typeface="Arial" panose="020B0604020202020204" pitchFamily="34" charset="0"/>
                </a:rPr>
                <a:t>Outlook: ++CCMS</a:t>
              </a:r>
            </a:p>
          </p:txBody>
        </p:sp>
        <p:pic>
          <p:nvPicPr>
            <p:cNvPr id="7" name="Picture 2" descr="3ee7c80b-e9a8-45bc-a81c-78534ef6162b"/>
            <p:cNvPicPr>
              <a:picLocks noChangeAspect="1" noChangeArrowheads="1"/>
            </p:cNvPicPr>
            <p:nvPr/>
          </p:nvPicPr>
          <p:blipFill rotWithShape="1">
            <a:blip r:embed="rId5">
              <a:duotone>
                <a:schemeClr val="accent2">
                  <a:shade val="45000"/>
                  <a:satMod val="135000"/>
                </a:schemeClr>
                <a:prstClr val="white"/>
              </a:duotone>
              <a:extLst>
                <a:ext uri="{28A0092B-C50C-407E-A947-70E740481C1C}">
                  <a14:useLocalDpi xmlns:a14="http://schemas.microsoft.com/office/drawing/2010/main" val="0"/>
                </a:ext>
              </a:extLst>
            </a:blip>
            <a:srcRect l="78964"/>
            <a:stretch/>
          </p:blipFill>
          <p:spPr bwMode="auto">
            <a:xfrm>
              <a:off x="2086371" y="4153397"/>
              <a:ext cx="935924" cy="944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3215174" y="4420227"/>
              <a:ext cx="1241845" cy="404657"/>
            </a:xfrm>
            <a:prstGeom prst="rect">
              <a:avLst/>
            </a:prstGeom>
            <a:noFill/>
          </p:spPr>
          <p:txBody>
            <a:bodyPr wrap="none" lIns="91440" tIns="45720" rIns="91440" bIns="45720" rtlCol="0" anchor="t">
              <a:spAutoFit/>
            </a:bodyPr>
            <a:lstStyle/>
            <a:p>
              <a:r>
                <a:rPr lang="en-CA" sz="1850">
                  <a:latin typeface="Arial"/>
                  <a:cs typeface="Arial"/>
                </a:rPr>
                <a:t>Toll Free:</a:t>
              </a:r>
            </a:p>
          </p:txBody>
        </p:sp>
        <p:pic>
          <p:nvPicPr>
            <p:cNvPr id="6" name="Picture 2" descr="3ee7c80b-e9a8-45bc-a81c-78534ef6162b"/>
            <p:cNvPicPr>
              <a:picLocks noChangeAspect="1" noChangeArrowheads="1"/>
            </p:cNvPicPr>
            <p:nvPr/>
          </p:nvPicPr>
          <p:blipFill rotWithShape="1">
            <a:blip r:embed="rId5">
              <a:duotone>
                <a:schemeClr val="accent2">
                  <a:shade val="45000"/>
                  <a:satMod val="135000"/>
                </a:schemeClr>
                <a:prstClr val="white"/>
              </a:duotone>
              <a:extLst>
                <a:ext uri="{28A0092B-C50C-407E-A947-70E740481C1C}">
                  <a14:useLocalDpi xmlns:a14="http://schemas.microsoft.com/office/drawing/2010/main" val="0"/>
                </a:ext>
              </a:extLst>
            </a:blip>
            <a:srcRect l="38379" r="38786"/>
            <a:stretch/>
          </p:blipFill>
          <p:spPr bwMode="auto">
            <a:xfrm>
              <a:off x="2046333" y="5349784"/>
              <a:ext cx="1016000" cy="944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3215173" y="5472986"/>
              <a:ext cx="7727809" cy="715858"/>
            </a:xfrm>
            <a:prstGeom prst="rect">
              <a:avLst/>
            </a:prstGeom>
            <a:noFill/>
          </p:spPr>
          <p:txBody>
            <a:bodyPr wrap="square" rtlCol="0">
              <a:spAutoFit/>
            </a:bodyPr>
            <a:lstStyle/>
            <a:p>
              <a:r>
                <a:rPr lang="en-CA" sz="1867" u="sng">
                  <a:latin typeface="Arial" panose="020B0604020202020204" pitchFamily="34" charset="0"/>
                  <a:cs typeface="Arial" panose="020B0604020202020204" pitchFamily="34" charset="0"/>
                  <a:hlinkClick r:id="rId7"/>
                </a:rPr>
                <a:t>DWAN Intranet</a:t>
              </a:r>
              <a:endParaRPr lang="en-CA" sz="1867">
                <a:latin typeface="Arial" panose="020B0604020202020204" pitchFamily="34" charset="0"/>
                <a:cs typeface="Arial" panose="020B0604020202020204" pitchFamily="34" charset="0"/>
              </a:endParaRPr>
            </a:p>
            <a:p>
              <a:r>
                <a:rPr lang="en-CA" sz="1867" u="sng">
                  <a:latin typeface="Arial" panose="020B0604020202020204" pitchFamily="34" charset="0"/>
                  <a:cs typeface="Arial" panose="020B0604020202020204" pitchFamily="34" charset="0"/>
                  <a:hlinkClick r:id="rId8"/>
                </a:rPr>
                <a:t>Internet (QR Code)</a:t>
              </a:r>
              <a:endParaRPr lang="en-CA" sz="1867">
                <a:latin typeface="Arial" panose="020B0604020202020204" pitchFamily="34" charset="0"/>
                <a:cs typeface="Arial" panose="020B0604020202020204" pitchFamily="34" charset="0"/>
              </a:endParaRPr>
            </a:p>
          </p:txBody>
        </p:sp>
        <p:pic>
          <p:nvPicPr>
            <p:cNvPr id="1026" name="Picture 2" descr="A qr code with black squares&#10;&#10;Description automatically generated">
              <a:extLst>
                <a:ext uri="{FF2B5EF4-FFF2-40B4-BE49-F238E27FC236}">
                  <a16:creationId xmlns:a16="http://schemas.microsoft.com/office/drawing/2014/main" id="{311520A1-7633-CD29-2941-295CB650258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937360" y="4415213"/>
              <a:ext cx="1869142" cy="186914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62349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9610" y="2431931"/>
            <a:ext cx="6862185" cy="1325563"/>
          </a:xfrm>
        </p:spPr>
        <p:txBody>
          <a:bodyPr>
            <a:normAutofit/>
          </a:bodyPr>
          <a:lstStyle/>
          <a:p>
            <a:pPr algn="ctr"/>
            <a:r>
              <a:rPr lang="en-CA" sz="400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475474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10762-FB15-8D8D-26DA-03411B705978}"/>
              </a:ext>
            </a:extLst>
          </p:cNvPr>
          <p:cNvSpPr>
            <a:spLocks noGrp="1"/>
          </p:cNvSpPr>
          <p:nvPr>
            <p:ph type="title"/>
          </p:nvPr>
        </p:nvSpPr>
        <p:spPr>
          <a:xfrm>
            <a:off x="376929" y="1977939"/>
            <a:ext cx="11438143" cy="1644683"/>
          </a:xfrm>
        </p:spPr>
        <p:txBody>
          <a:bodyPr>
            <a:normAutofit/>
          </a:bodyPr>
          <a:lstStyle/>
          <a:p>
            <a:r>
              <a:rPr lang="en-CA" sz="4267" dirty="0"/>
              <a:t>Having </a:t>
            </a:r>
            <a:r>
              <a:rPr lang="en-CA" sz="4267"/>
              <a:t>difficult Conversations</a:t>
            </a:r>
            <a:endParaRPr lang="en-CA" sz="4267" dirty="0"/>
          </a:p>
        </p:txBody>
      </p:sp>
      <p:sp>
        <p:nvSpPr>
          <p:cNvPr id="3" name="Subtitle 2">
            <a:extLst>
              <a:ext uri="{FF2B5EF4-FFF2-40B4-BE49-F238E27FC236}">
                <a16:creationId xmlns:a16="http://schemas.microsoft.com/office/drawing/2014/main" id="{EDE6E7D0-FFC5-1831-0ECB-B097E1C4873C}"/>
              </a:ext>
            </a:extLst>
          </p:cNvPr>
          <p:cNvSpPr>
            <a:spLocks noGrp="1"/>
          </p:cNvSpPr>
          <p:nvPr>
            <p:ph type="subTitle" idx="1"/>
          </p:nvPr>
        </p:nvSpPr>
        <p:spPr>
          <a:xfrm>
            <a:off x="1523999" y="3877316"/>
            <a:ext cx="9144000" cy="502417"/>
          </a:xfrm>
        </p:spPr>
        <p:txBody>
          <a:bodyPr/>
          <a:lstStyle/>
          <a:p>
            <a:endParaRPr lang="en-CA" dirty="0"/>
          </a:p>
          <a:p>
            <a:endParaRPr lang="en-CA" dirty="0"/>
          </a:p>
        </p:txBody>
      </p:sp>
      <p:pic>
        <p:nvPicPr>
          <p:cNvPr id="4" name="Picture 3">
            <a:extLst>
              <a:ext uri="{FF2B5EF4-FFF2-40B4-BE49-F238E27FC236}">
                <a16:creationId xmlns:a16="http://schemas.microsoft.com/office/drawing/2014/main" id="{3D4164A9-B743-13C0-1C13-F9E4D20376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6032501"/>
            <a:ext cx="3670300" cy="825500"/>
          </a:xfrm>
          <a:prstGeom prst="rect">
            <a:avLst/>
          </a:prstGeom>
          <a:noFill/>
          <a:ln>
            <a:noFill/>
          </a:ln>
        </p:spPr>
      </p:pic>
    </p:spTree>
    <p:extLst>
      <p:ext uri="{BB962C8B-B14F-4D97-AF65-F5344CB8AC3E}">
        <p14:creationId xmlns:p14="http://schemas.microsoft.com/office/powerpoint/2010/main" val="1574589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523" y="1328385"/>
            <a:ext cx="10515600" cy="973195"/>
          </a:xfrm>
        </p:spPr>
        <p:txBody>
          <a:bodyPr/>
          <a:lstStyle/>
          <a:p>
            <a:r>
              <a:rPr lang="en-CA" dirty="0"/>
              <a:t>Learning Goals</a:t>
            </a:r>
          </a:p>
        </p:txBody>
      </p:sp>
      <p:sp>
        <p:nvSpPr>
          <p:cNvPr id="4" name="Rectangle 3"/>
          <p:cNvSpPr>
            <a:spLocks noGrp="1" noChangeArrowheads="1"/>
          </p:cNvSpPr>
          <p:nvPr>
            <p:ph idx="1"/>
          </p:nvPr>
        </p:nvSpPr>
        <p:spPr>
          <a:xfrm>
            <a:off x="838200" y="2606671"/>
            <a:ext cx="10515600" cy="2426075"/>
          </a:xfrm>
        </p:spPr>
        <p:txBody>
          <a:bodyPr/>
          <a:lstStyle/>
          <a:p>
            <a:pPr eaLnBrk="1" hangingPunct="1"/>
            <a:r>
              <a:rPr lang="en-CA" altLang="en-US" dirty="0"/>
              <a:t>Better understand the purpose and benefits of assertive communication in having difficult conversations</a:t>
            </a:r>
          </a:p>
          <a:p>
            <a:pPr eaLnBrk="1" hangingPunct="1"/>
            <a:r>
              <a:rPr lang="en-CA" altLang="en-US" dirty="0"/>
              <a:t>Explore the DESC model for engaging in difficult conversations</a:t>
            </a:r>
          </a:p>
          <a:p>
            <a:pPr eaLnBrk="1" hangingPunct="1"/>
            <a:endParaRPr lang="en-CA" altLang="en-US" dirty="0"/>
          </a:p>
        </p:txBody>
      </p:sp>
      <p:pic>
        <p:nvPicPr>
          <p:cNvPr id="3" name="Picture 2">
            <a:extLst>
              <a:ext uri="{FF2B5EF4-FFF2-40B4-BE49-F238E27FC236}">
                <a16:creationId xmlns:a16="http://schemas.microsoft.com/office/drawing/2014/main" id="{A91B4108-A820-96DA-63C5-5D9AD40E88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6012701"/>
            <a:ext cx="3670300" cy="825500"/>
          </a:xfrm>
          <a:prstGeom prst="rect">
            <a:avLst/>
          </a:prstGeom>
          <a:noFill/>
          <a:ln>
            <a:noFill/>
          </a:ln>
        </p:spPr>
      </p:pic>
    </p:spTree>
    <p:extLst>
      <p:ext uri="{BB962C8B-B14F-4D97-AF65-F5344CB8AC3E}">
        <p14:creationId xmlns:p14="http://schemas.microsoft.com/office/powerpoint/2010/main" val="985590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3CA00-D69E-C651-D3D6-6CDB992FFE92}"/>
              </a:ext>
            </a:extLst>
          </p:cNvPr>
          <p:cNvSpPr>
            <a:spLocks noGrp="1"/>
          </p:cNvSpPr>
          <p:nvPr>
            <p:ph type="title"/>
          </p:nvPr>
        </p:nvSpPr>
        <p:spPr/>
        <p:txBody>
          <a:bodyPr/>
          <a:lstStyle/>
          <a:p>
            <a:r>
              <a:rPr lang="en-CA" dirty="0"/>
              <a:t>4 Types of Communication </a:t>
            </a:r>
          </a:p>
        </p:txBody>
      </p:sp>
      <p:sp>
        <p:nvSpPr>
          <p:cNvPr id="3" name="Content Placeholder 2">
            <a:extLst>
              <a:ext uri="{FF2B5EF4-FFF2-40B4-BE49-F238E27FC236}">
                <a16:creationId xmlns:a16="http://schemas.microsoft.com/office/drawing/2014/main" id="{BCE21831-84BF-394D-08F0-29A8F2106130}"/>
              </a:ext>
            </a:extLst>
          </p:cNvPr>
          <p:cNvSpPr>
            <a:spLocks noGrp="1"/>
          </p:cNvSpPr>
          <p:nvPr>
            <p:ph idx="1"/>
          </p:nvPr>
        </p:nvSpPr>
        <p:spPr/>
        <p:txBody>
          <a:bodyPr/>
          <a:lstStyle/>
          <a:p>
            <a:r>
              <a:rPr lang="en-CA" dirty="0"/>
              <a:t>Passive</a:t>
            </a:r>
          </a:p>
          <a:p>
            <a:r>
              <a:rPr lang="en-CA" dirty="0"/>
              <a:t>Aggressive</a:t>
            </a:r>
          </a:p>
          <a:p>
            <a:r>
              <a:rPr lang="en-CA" dirty="0"/>
              <a:t>Passive/Aggressive</a:t>
            </a:r>
          </a:p>
          <a:p>
            <a:r>
              <a:rPr lang="en-CA" dirty="0"/>
              <a:t>Assertive</a:t>
            </a:r>
          </a:p>
        </p:txBody>
      </p:sp>
    </p:spTree>
    <p:extLst>
      <p:ext uri="{BB962C8B-B14F-4D97-AF65-F5344CB8AC3E}">
        <p14:creationId xmlns:p14="http://schemas.microsoft.com/office/powerpoint/2010/main" val="1067647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838200" y="711522"/>
            <a:ext cx="10515600" cy="973137"/>
          </a:xfrm>
        </p:spPr>
        <p:txBody>
          <a:bodyPr anchor="t"/>
          <a:lstStyle/>
          <a:p>
            <a:pPr eaLnBrk="1" hangingPunct="1"/>
            <a:r>
              <a:rPr lang="en-CA" altLang="en-US" sz="3600" dirty="0"/>
              <a:t>Assertive Communication</a:t>
            </a:r>
          </a:p>
        </p:txBody>
      </p:sp>
      <p:sp>
        <p:nvSpPr>
          <p:cNvPr id="3" name="Content Placeholder 2"/>
          <p:cNvSpPr>
            <a:spLocks noGrp="1"/>
          </p:cNvSpPr>
          <p:nvPr>
            <p:ph idx="1"/>
          </p:nvPr>
        </p:nvSpPr>
        <p:spPr>
          <a:xfrm>
            <a:off x="598418" y="1274442"/>
            <a:ext cx="11060183" cy="3898900"/>
          </a:xfrm>
        </p:spPr>
        <p:txBody>
          <a:bodyPr>
            <a:noAutofit/>
          </a:bodyPr>
          <a:lstStyle/>
          <a:p>
            <a:pPr marL="357179" indent="-357179">
              <a:lnSpc>
                <a:spcPct val="150000"/>
              </a:lnSpc>
            </a:pPr>
            <a:r>
              <a:rPr lang="en-CA" sz="1867" dirty="0"/>
              <a:t>ability to express positive and negative ideas and feelings in an open, honest, and direct way </a:t>
            </a:r>
            <a:endParaRPr lang="en-CA" altLang="en-US" sz="1867" dirty="0"/>
          </a:p>
          <a:p>
            <a:pPr marL="357179" indent="-357179">
              <a:lnSpc>
                <a:spcPct val="150000"/>
              </a:lnSpc>
            </a:pPr>
            <a:r>
              <a:rPr lang="en-CA" altLang="en-US" sz="1867" dirty="0"/>
              <a:t>allows us to take responsibility for interests, needs and actions without judging or blaming other people</a:t>
            </a:r>
          </a:p>
          <a:p>
            <a:pPr marL="357179" indent="-357179">
              <a:lnSpc>
                <a:spcPct val="150000"/>
              </a:lnSpc>
            </a:pPr>
            <a:r>
              <a:rPr lang="en-CA" altLang="en-US" sz="1867" dirty="0"/>
              <a:t>allows us to constructively raise issues and invite another person to work together with us to find mutually satisfying solution where conflict exists.</a:t>
            </a:r>
          </a:p>
          <a:p>
            <a:pPr marL="357179" indent="-357179">
              <a:lnSpc>
                <a:spcPct val="150000"/>
              </a:lnSpc>
            </a:pPr>
            <a:r>
              <a:rPr lang="en-CA" altLang="en-US" sz="1867" dirty="0"/>
              <a:t>is preventative and protective </a:t>
            </a:r>
          </a:p>
          <a:p>
            <a:pPr marL="357179" indent="-357179">
              <a:lnSpc>
                <a:spcPct val="150000"/>
              </a:lnSpc>
            </a:pPr>
            <a:r>
              <a:rPr lang="en-CA" altLang="en-US" sz="1867" dirty="0"/>
              <a:t>contributes to a respectful workplace</a:t>
            </a:r>
          </a:p>
          <a:p>
            <a:pPr marL="357179" indent="-357179">
              <a:lnSpc>
                <a:spcPct val="150000"/>
              </a:lnSpc>
            </a:pPr>
            <a:r>
              <a:rPr lang="en-CA" altLang="en-US" sz="1867" dirty="0"/>
              <a:t>its application may be impacted by systemic and structural barriers </a:t>
            </a:r>
          </a:p>
        </p:txBody>
      </p:sp>
      <p:sp>
        <p:nvSpPr>
          <p:cNvPr id="49156" name="Slide Number Placeholder 3"/>
          <p:cNvSpPr>
            <a:spLocks noGrp="1"/>
          </p:cNvSpPr>
          <p:nvPr>
            <p:ph type="sldNum" sz="quarter" idx="4294967295"/>
          </p:nvPr>
        </p:nvSpPr>
        <p:spPr bwMode="auto">
          <a:xfrm>
            <a:off x="11658600" y="6597650"/>
            <a:ext cx="533400" cy="260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32" indent="-285744">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2971" indent="-228594">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160"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349"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537"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726"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8914"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103"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45933042-035E-4C86-80AC-D1DB9722BDC0}" type="slidenum">
              <a:rPr lang="en-CA" altLang="en-US" sz="1200">
                <a:solidFill>
                  <a:srgbClr val="CCCCCC"/>
                </a:solidFill>
                <a:latin typeface="Segoe UI Light" panose="020B0502040204020203" pitchFamily="34" charset="0"/>
              </a:rPr>
              <a:pPr>
                <a:lnSpc>
                  <a:spcPct val="100000"/>
                </a:lnSpc>
                <a:spcBef>
                  <a:spcPct val="0"/>
                </a:spcBef>
                <a:buFontTx/>
                <a:buNone/>
              </a:pPr>
              <a:t>26</a:t>
            </a:fld>
            <a:endParaRPr lang="en-CA" altLang="en-US" sz="1200" dirty="0">
              <a:solidFill>
                <a:srgbClr val="CCCCCC"/>
              </a:solidFill>
              <a:latin typeface="Segoe UI Light" panose="020B0502040204020203" pitchFamily="34" charset="0"/>
            </a:endParaRPr>
          </a:p>
        </p:txBody>
      </p:sp>
      <p:pic>
        <p:nvPicPr>
          <p:cNvPr id="2" name="Picture 1">
            <a:extLst>
              <a:ext uri="{FF2B5EF4-FFF2-40B4-BE49-F238E27FC236}">
                <a16:creationId xmlns:a16="http://schemas.microsoft.com/office/drawing/2014/main" id="{19A1ED41-C324-B9BE-0674-DAFCF354592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6032501"/>
            <a:ext cx="3670300" cy="825500"/>
          </a:xfrm>
          <a:prstGeom prst="rect">
            <a:avLst/>
          </a:prstGeom>
          <a:noFill/>
          <a:ln>
            <a:noFill/>
          </a:ln>
        </p:spPr>
      </p:pic>
    </p:spTree>
    <p:extLst>
      <p:ext uri="{BB962C8B-B14F-4D97-AF65-F5344CB8AC3E}">
        <p14:creationId xmlns:p14="http://schemas.microsoft.com/office/powerpoint/2010/main" val="263949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766764" y="912141"/>
            <a:ext cx="4513261" cy="719137"/>
          </a:xfrm>
        </p:spPr>
        <p:txBody>
          <a:bodyPr anchor="t">
            <a:normAutofit/>
          </a:bodyPr>
          <a:lstStyle/>
          <a:p>
            <a:pPr eaLnBrk="1" hangingPunct="1"/>
            <a:r>
              <a:rPr lang="en-CA" altLang="en-US" dirty="0"/>
              <a:t>DESC Model</a:t>
            </a:r>
          </a:p>
        </p:txBody>
      </p:sp>
      <p:sp>
        <p:nvSpPr>
          <p:cNvPr id="5" name="Rounded Rectangle 4"/>
          <p:cNvSpPr/>
          <p:nvPr/>
        </p:nvSpPr>
        <p:spPr>
          <a:xfrm>
            <a:off x="1276351" y="2122489"/>
            <a:ext cx="1296988"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D</a:t>
            </a:r>
          </a:p>
        </p:txBody>
      </p:sp>
      <p:sp>
        <p:nvSpPr>
          <p:cNvPr id="6" name="Rounded Rectangle 5"/>
          <p:cNvSpPr/>
          <p:nvPr/>
        </p:nvSpPr>
        <p:spPr>
          <a:xfrm>
            <a:off x="1271588" y="2986089"/>
            <a:ext cx="1295400"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E</a:t>
            </a:r>
          </a:p>
        </p:txBody>
      </p:sp>
      <p:sp>
        <p:nvSpPr>
          <p:cNvPr id="7" name="Rounded Rectangle 6"/>
          <p:cNvSpPr/>
          <p:nvPr/>
        </p:nvSpPr>
        <p:spPr>
          <a:xfrm>
            <a:off x="1271588" y="3875089"/>
            <a:ext cx="1295400"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S</a:t>
            </a:r>
          </a:p>
        </p:txBody>
      </p:sp>
      <p:sp>
        <p:nvSpPr>
          <p:cNvPr id="8" name="Rounded Rectangle 7"/>
          <p:cNvSpPr/>
          <p:nvPr/>
        </p:nvSpPr>
        <p:spPr>
          <a:xfrm>
            <a:off x="1271588" y="4724400"/>
            <a:ext cx="1295400" cy="6492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C</a:t>
            </a:r>
          </a:p>
        </p:txBody>
      </p:sp>
      <p:sp>
        <p:nvSpPr>
          <p:cNvPr id="9" name="Rectangle 8"/>
          <p:cNvSpPr/>
          <p:nvPr/>
        </p:nvSpPr>
        <p:spPr>
          <a:xfrm>
            <a:off x="5519739" y="2092326"/>
            <a:ext cx="5664200" cy="6477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en-CA" i="1" dirty="0">
                <a:latin typeface="Arial" panose="020B0604020202020204" pitchFamily="34" charset="0"/>
                <a:cs typeface="Arial" panose="020B0604020202020204" pitchFamily="34" charset="0"/>
              </a:rPr>
              <a:t>Describe the behaviour, what you are seeing, hearing, the situation</a:t>
            </a:r>
          </a:p>
        </p:txBody>
      </p:sp>
      <p:sp>
        <p:nvSpPr>
          <p:cNvPr id="10" name="Rectangle 9"/>
          <p:cNvSpPr/>
          <p:nvPr/>
        </p:nvSpPr>
        <p:spPr>
          <a:xfrm>
            <a:off x="5519739" y="2986089"/>
            <a:ext cx="5664200" cy="6477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en-CA" i="1" dirty="0">
                <a:latin typeface="Arial" panose="020B0604020202020204" pitchFamily="34" charset="0"/>
                <a:cs typeface="Arial" panose="020B0604020202020204" pitchFamily="34" charset="0"/>
              </a:rPr>
              <a:t>Express the effect the behaviour is having on you</a:t>
            </a:r>
          </a:p>
        </p:txBody>
      </p:sp>
      <p:sp>
        <p:nvSpPr>
          <p:cNvPr id="11" name="Rectangle 10"/>
          <p:cNvSpPr/>
          <p:nvPr/>
        </p:nvSpPr>
        <p:spPr>
          <a:xfrm>
            <a:off x="5526089" y="3878263"/>
            <a:ext cx="5651500" cy="6477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en-CA" i="1" dirty="0">
                <a:latin typeface="Arial" panose="020B0604020202020204" pitchFamily="34" charset="0"/>
                <a:cs typeface="Arial" panose="020B0604020202020204" pitchFamily="34" charset="0"/>
              </a:rPr>
              <a:t>State your preferred behaviour, you need</a:t>
            </a:r>
          </a:p>
        </p:txBody>
      </p:sp>
      <p:sp>
        <p:nvSpPr>
          <p:cNvPr id="12" name="Rectangle 11"/>
          <p:cNvSpPr/>
          <p:nvPr/>
        </p:nvSpPr>
        <p:spPr>
          <a:xfrm>
            <a:off x="5519739" y="4770439"/>
            <a:ext cx="5651500" cy="6492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en-CA" i="1" dirty="0">
                <a:latin typeface="Arial" panose="020B0604020202020204" pitchFamily="34" charset="0"/>
                <a:cs typeface="Arial" panose="020B0604020202020204" pitchFamily="34" charset="0"/>
              </a:rPr>
              <a:t>Comment on the positive benefits/results for you both</a:t>
            </a:r>
          </a:p>
        </p:txBody>
      </p:sp>
      <p:sp>
        <p:nvSpPr>
          <p:cNvPr id="14" name="Right Arrow 13"/>
          <p:cNvSpPr/>
          <p:nvPr/>
        </p:nvSpPr>
        <p:spPr>
          <a:xfrm>
            <a:off x="3262313" y="2092325"/>
            <a:ext cx="2017712" cy="792163"/>
          </a:xfrm>
          <a:prstGeom prst="rightArrow">
            <a:avLst>
              <a:gd name="adj1" fmla="val 62314"/>
              <a:gd name="adj2" fmla="val 50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latin typeface="Arial" panose="020B0604020202020204" pitchFamily="34" charset="0"/>
                <a:cs typeface="Arial" panose="020B0604020202020204" pitchFamily="34" charset="0"/>
              </a:rPr>
              <a:t>Describe:</a:t>
            </a:r>
          </a:p>
        </p:txBody>
      </p:sp>
      <p:sp>
        <p:nvSpPr>
          <p:cNvPr id="15" name="Right Arrow 14"/>
          <p:cNvSpPr/>
          <p:nvPr/>
        </p:nvSpPr>
        <p:spPr>
          <a:xfrm>
            <a:off x="3263900" y="2944813"/>
            <a:ext cx="2016125" cy="792163"/>
          </a:xfrm>
          <a:prstGeom prst="rightArrow">
            <a:avLst>
              <a:gd name="adj1" fmla="val 59235"/>
              <a:gd name="adj2" fmla="val 50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latin typeface="Arial" panose="020B0604020202020204" pitchFamily="34" charset="0"/>
                <a:cs typeface="Arial" panose="020B0604020202020204" pitchFamily="34" charset="0"/>
              </a:rPr>
              <a:t>Effect:</a:t>
            </a:r>
          </a:p>
        </p:txBody>
      </p:sp>
      <p:sp>
        <p:nvSpPr>
          <p:cNvPr id="16" name="Right Arrow 15"/>
          <p:cNvSpPr/>
          <p:nvPr/>
        </p:nvSpPr>
        <p:spPr>
          <a:xfrm>
            <a:off x="3262313" y="3806825"/>
            <a:ext cx="2017712" cy="792163"/>
          </a:xfrm>
          <a:prstGeom prst="rightArrow">
            <a:avLst>
              <a:gd name="adj1" fmla="val 56156"/>
              <a:gd name="adj2" fmla="val 50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latin typeface="Arial" panose="020B0604020202020204" pitchFamily="34" charset="0"/>
                <a:cs typeface="Arial" panose="020B0604020202020204" pitchFamily="34" charset="0"/>
              </a:rPr>
              <a:t>Specify:</a:t>
            </a:r>
          </a:p>
        </p:txBody>
      </p:sp>
      <p:sp>
        <p:nvSpPr>
          <p:cNvPr id="17" name="Right Arrow 16"/>
          <p:cNvSpPr/>
          <p:nvPr/>
        </p:nvSpPr>
        <p:spPr>
          <a:xfrm>
            <a:off x="3262313" y="4627563"/>
            <a:ext cx="2017712" cy="792163"/>
          </a:xfrm>
          <a:prstGeom prst="rightArrow">
            <a:avLst>
              <a:gd name="adj1" fmla="val 59235"/>
              <a:gd name="adj2" fmla="val 5000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latin typeface="Arial" panose="020B0604020202020204" pitchFamily="34" charset="0"/>
              <a:cs typeface="Arial" panose="020B0604020202020204" pitchFamily="34" charset="0"/>
            </a:endParaRPr>
          </a:p>
          <a:p>
            <a:pPr algn="ctr">
              <a:defRPr/>
            </a:pPr>
            <a:r>
              <a:rPr lang="en-CA" dirty="0">
                <a:latin typeface="Arial" panose="020B0604020202020204" pitchFamily="34" charset="0"/>
                <a:cs typeface="Arial" panose="020B0604020202020204" pitchFamily="34" charset="0"/>
              </a:rPr>
              <a:t>Consequences:</a:t>
            </a:r>
          </a:p>
        </p:txBody>
      </p:sp>
      <p:sp>
        <p:nvSpPr>
          <p:cNvPr id="18" name="Equal 17"/>
          <p:cNvSpPr/>
          <p:nvPr/>
        </p:nvSpPr>
        <p:spPr>
          <a:xfrm>
            <a:off x="2746375" y="2325688"/>
            <a:ext cx="336551" cy="3143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sp>
        <p:nvSpPr>
          <p:cNvPr id="19" name="Equal 18"/>
          <p:cNvSpPr/>
          <p:nvPr/>
        </p:nvSpPr>
        <p:spPr>
          <a:xfrm>
            <a:off x="2759075" y="3182939"/>
            <a:ext cx="336551" cy="31591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sp>
        <p:nvSpPr>
          <p:cNvPr id="20" name="Equal 19"/>
          <p:cNvSpPr/>
          <p:nvPr/>
        </p:nvSpPr>
        <p:spPr>
          <a:xfrm>
            <a:off x="2757489" y="4041776"/>
            <a:ext cx="336551" cy="3143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sp>
        <p:nvSpPr>
          <p:cNvPr id="21" name="Equal 20"/>
          <p:cNvSpPr/>
          <p:nvPr/>
        </p:nvSpPr>
        <p:spPr>
          <a:xfrm>
            <a:off x="2746375" y="4937126"/>
            <a:ext cx="338139" cy="31591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solidFill>
                <a:schemeClr val="tx1"/>
              </a:solidFill>
            </a:endParaRPr>
          </a:p>
        </p:txBody>
      </p:sp>
      <p:pic>
        <p:nvPicPr>
          <p:cNvPr id="2" name="Picture 1">
            <a:extLst>
              <a:ext uri="{FF2B5EF4-FFF2-40B4-BE49-F238E27FC236}">
                <a16:creationId xmlns:a16="http://schemas.microsoft.com/office/drawing/2014/main" id="{0995DC53-658E-3224-51E7-E02F00C65EE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689" y="6053667"/>
            <a:ext cx="3670300" cy="8255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738924" y="877797"/>
            <a:ext cx="10515600" cy="795428"/>
          </a:xfrm>
        </p:spPr>
        <p:txBody>
          <a:bodyPr anchor="t">
            <a:normAutofit/>
          </a:bodyPr>
          <a:lstStyle/>
          <a:p>
            <a:pPr eaLnBrk="1" hangingPunct="1"/>
            <a:r>
              <a:rPr lang="en-CA" altLang="en-US" dirty="0"/>
              <a:t>DESC Model</a:t>
            </a:r>
          </a:p>
        </p:txBody>
      </p:sp>
      <p:sp>
        <p:nvSpPr>
          <p:cNvPr id="56323" name="Content Placeholder 2"/>
          <p:cNvSpPr>
            <a:spLocks noGrp="1"/>
          </p:cNvSpPr>
          <p:nvPr>
            <p:ph idx="1"/>
          </p:nvPr>
        </p:nvSpPr>
        <p:spPr>
          <a:xfrm>
            <a:off x="937476" y="1384361"/>
            <a:ext cx="10515600" cy="3130551"/>
          </a:xfrm>
        </p:spPr>
        <p:txBody>
          <a:bodyPr/>
          <a:lstStyle/>
          <a:p>
            <a:pPr marL="0" indent="0">
              <a:buNone/>
            </a:pPr>
            <a:r>
              <a:rPr lang="en-CA" altLang="en-US" sz="2133" dirty="0">
                <a:latin typeface="Arial" panose="020B0604020202020204" pitchFamily="34" charset="0"/>
                <a:cs typeface="Arial" panose="020B0604020202020204" pitchFamily="34" charset="0"/>
              </a:rPr>
              <a:t>Example: </a:t>
            </a:r>
            <a:r>
              <a:rPr lang="en-CA" altLang="en-US" sz="2133" dirty="0"/>
              <a:t>You are consistently interrupted in meetings and spoken over</a:t>
            </a:r>
            <a:r>
              <a:rPr lang="en-CA" altLang="en-US" dirty="0"/>
              <a:t>.</a:t>
            </a:r>
            <a:endParaRPr lang="en-CA" altLang="en-US" dirty="0">
              <a:latin typeface="Arial" panose="020B0604020202020204" pitchFamily="34" charset="0"/>
              <a:cs typeface="Arial" panose="020B0604020202020204" pitchFamily="34" charset="0"/>
            </a:endParaRPr>
          </a:p>
          <a:p>
            <a:pPr marL="0" indent="0">
              <a:buNone/>
            </a:pPr>
            <a:endParaRPr lang="en-CA" altLang="en-US" dirty="0"/>
          </a:p>
        </p:txBody>
      </p:sp>
      <p:sp>
        <p:nvSpPr>
          <p:cNvPr id="56324" name="Slide Number Placeholder 3"/>
          <p:cNvSpPr>
            <a:spLocks noGrp="1"/>
          </p:cNvSpPr>
          <p:nvPr>
            <p:ph type="sldNum" sz="quarter" idx="4294967295"/>
          </p:nvPr>
        </p:nvSpPr>
        <p:spPr bwMode="auto">
          <a:xfrm>
            <a:off x="11658600" y="6597650"/>
            <a:ext cx="533400" cy="260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32" indent="-285744">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2971" indent="-228594">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160"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349"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537"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726"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8914"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103"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0E602E51-AFBF-4393-A1D4-76225370364E}" type="slidenum">
              <a:rPr lang="en-CA" altLang="en-US" sz="1200">
                <a:solidFill>
                  <a:srgbClr val="CCCCCC"/>
                </a:solidFill>
                <a:latin typeface="Arial" panose="020B0604020202020204" pitchFamily="34" charset="0"/>
              </a:rPr>
              <a:pPr>
                <a:lnSpc>
                  <a:spcPct val="100000"/>
                </a:lnSpc>
                <a:spcBef>
                  <a:spcPct val="0"/>
                </a:spcBef>
                <a:buFontTx/>
                <a:buNone/>
              </a:pPr>
              <a:t>28</a:t>
            </a:fld>
            <a:endParaRPr lang="en-CA" altLang="en-US" sz="1200">
              <a:solidFill>
                <a:srgbClr val="CCCCCC"/>
              </a:solidFill>
              <a:latin typeface="Arial" panose="020B0604020202020204" pitchFamily="34" charset="0"/>
            </a:endParaRPr>
          </a:p>
        </p:txBody>
      </p:sp>
      <p:sp>
        <p:nvSpPr>
          <p:cNvPr id="5" name="Rounded Rectangle 4"/>
          <p:cNvSpPr/>
          <p:nvPr/>
        </p:nvSpPr>
        <p:spPr>
          <a:xfrm>
            <a:off x="2889251" y="2195604"/>
            <a:ext cx="1296988" cy="766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D:</a:t>
            </a:r>
          </a:p>
        </p:txBody>
      </p:sp>
      <p:sp>
        <p:nvSpPr>
          <p:cNvPr id="6" name="Rounded Rectangle 5"/>
          <p:cNvSpPr/>
          <p:nvPr/>
        </p:nvSpPr>
        <p:spPr>
          <a:xfrm>
            <a:off x="2889251" y="3146426"/>
            <a:ext cx="1296988"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E:</a:t>
            </a:r>
          </a:p>
        </p:txBody>
      </p:sp>
      <p:sp>
        <p:nvSpPr>
          <p:cNvPr id="7" name="Rounded Rectangle 6"/>
          <p:cNvSpPr/>
          <p:nvPr/>
        </p:nvSpPr>
        <p:spPr>
          <a:xfrm>
            <a:off x="2892425" y="3978275"/>
            <a:ext cx="1295400"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S:</a:t>
            </a:r>
          </a:p>
        </p:txBody>
      </p:sp>
      <p:sp>
        <p:nvSpPr>
          <p:cNvPr id="8" name="Rounded Rectangle 7"/>
          <p:cNvSpPr/>
          <p:nvPr/>
        </p:nvSpPr>
        <p:spPr>
          <a:xfrm>
            <a:off x="2892425" y="4810126"/>
            <a:ext cx="1295400" cy="647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2400" dirty="0">
                <a:latin typeface="Arial" panose="020B0604020202020204" pitchFamily="34" charset="0"/>
                <a:cs typeface="Arial" panose="020B0604020202020204" pitchFamily="34" charset="0"/>
              </a:rPr>
              <a:t>C:</a:t>
            </a:r>
          </a:p>
        </p:txBody>
      </p:sp>
      <p:sp>
        <p:nvSpPr>
          <p:cNvPr id="2" name="Rounded Rectangle 1"/>
          <p:cNvSpPr/>
          <p:nvPr/>
        </p:nvSpPr>
        <p:spPr>
          <a:xfrm>
            <a:off x="4519613" y="2179789"/>
            <a:ext cx="4968875" cy="774551"/>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536561" algn="l"/>
              </a:tabLst>
              <a:defRPr/>
            </a:pPr>
            <a:r>
              <a:rPr lang="en-CA" altLang="en-US" dirty="0">
                <a:solidFill>
                  <a:schemeClr val="tx1"/>
                </a:solidFill>
                <a:latin typeface="Arial" panose="020B0604020202020204" pitchFamily="34" charset="0"/>
                <a:cs typeface="Arial" panose="020B0604020202020204" pitchFamily="34" charset="0"/>
              </a:rPr>
              <a:t>When I am interrupted,</a:t>
            </a:r>
          </a:p>
        </p:txBody>
      </p:sp>
      <p:sp>
        <p:nvSpPr>
          <p:cNvPr id="10" name="Rounded Rectangle 9"/>
          <p:cNvSpPr/>
          <p:nvPr/>
        </p:nvSpPr>
        <p:spPr>
          <a:xfrm>
            <a:off x="4538444" y="3146426"/>
            <a:ext cx="4968875" cy="6477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536561" algn="l"/>
              </a:tabLst>
              <a:defRPr/>
            </a:pPr>
            <a:r>
              <a:rPr lang="en-CA" altLang="en-US" dirty="0">
                <a:solidFill>
                  <a:schemeClr val="tx1"/>
                </a:solidFill>
                <a:latin typeface="Arial" panose="020B0604020202020204" pitchFamily="34" charset="0"/>
                <a:cs typeface="Arial" panose="020B0604020202020204" pitchFamily="34" charset="0"/>
              </a:rPr>
              <a:t>I feel disrespected.</a:t>
            </a:r>
          </a:p>
        </p:txBody>
      </p:sp>
      <p:sp>
        <p:nvSpPr>
          <p:cNvPr id="11" name="Rounded Rectangle 10"/>
          <p:cNvSpPr/>
          <p:nvPr/>
        </p:nvSpPr>
        <p:spPr>
          <a:xfrm>
            <a:off x="4498976" y="3978275"/>
            <a:ext cx="4968875" cy="6477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536561" algn="l"/>
              </a:tabLst>
              <a:defRPr/>
            </a:pPr>
            <a:r>
              <a:rPr lang="en-CA" altLang="en-US" dirty="0">
                <a:solidFill>
                  <a:schemeClr val="tx1"/>
                </a:solidFill>
                <a:latin typeface="Arial" panose="020B0604020202020204" pitchFamily="34" charset="0"/>
                <a:cs typeface="Arial" panose="020B0604020202020204" pitchFamily="34" charset="0"/>
              </a:rPr>
              <a:t>I would appreciate it if I could finish my thoughts completely,</a:t>
            </a:r>
          </a:p>
        </p:txBody>
      </p:sp>
      <p:sp>
        <p:nvSpPr>
          <p:cNvPr id="12" name="Rounded Rectangle 11"/>
          <p:cNvSpPr/>
          <p:nvPr/>
        </p:nvSpPr>
        <p:spPr>
          <a:xfrm>
            <a:off x="4498976" y="4806951"/>
            <a:ext cx="4968875" cy="6477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536561" algn="l"/>
              </a:tabLst>
              <a:defRPr/>
            </a:pPr>
            <a:r>
              <a:rPr lang="en-CA" altLang="en-US" dirty="0">
                <a:solidFill>
                  <a:schemeClr val="tx1"/>
                </a:solidFill>
                <a:latin typeface="Arial" panose="020B0604020202020204" pitchFamily="34" charset="0"/>
                <a:cs typeface="Arial" panose="020B0604020202020204" pitchFamily="34" charset="0"/>
              </a:rPr>
              <a:t>So that we can ensure collaborative solutions. </a:t>
            </a:r>
          </a:p>
        </p:txBody>
      </p:sp>
      <p:pic>
        <p:nvPicPr>
          <p:cNvPr id="3" name="Picture 2">
            <a:extLst>
              <a:ext uri="{FF2B5EF4-FFF2-40B4-BE49-F238E27FC236}">
                <a16:creationId xmlns:a16="http://schemas.microsoft.com/office/drawing/2014/main" id="{6D42A834-0EA0-8FA6-42A4-03D8E9B03E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5980205"/>
            <a:ext cx="3670300" cy="825500"/>
          </a:xfrm>
          <a:prstGeom prst="rect">
            <a:avLst/>
          </a:prstGeom>
          <a:noFill/>
          <a:ln>
            <a:noFill/>
          </a:ln>
        </p:spPr>
      </p:pic>
    </p:spTree>
    <p:extLst>
      <p:ext uri="{BB962C8B-B14F-4D97-AF65-F5344CB8AC3E}">
        <p14:creationId xmlns:p14="http://schemas.microsoft.com/office/powerpoint/2010/main" val="20661131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F84D-CD1C-36F7-8C86-9A46BA5D7F4E}"/>
              </a:ext>
            </a:extLst>
          </p:cNvPr>
          <p:cNvSpPr>
            <a:spLocks noGrp="1"/>
          </p:cNvSpPr>
          <p:nvPr>
            <p:ph type="title"/>
          </p:nvPr>
        </p:nvSpPr>
        <p:spPr/>
        <p:txBody>
          <a:bodyPr/>
          <a:lstStyle/>
          <a:p>
            <a:r>
              <a:rPr lang="en-CA"/>
              <a:t>Interests</a:t>
            </a:r>
            <a:endParaRPr lang="en-CA" dirty="0"/>
          </a:p>
        </p:txBody>
      </p:sp>
      <p:pic>
        <p:nvPicPr>
          <p:cNvPr id="4" name="Picture 2">
            <a:extLst>
              <a:ext uri="{FF2B5EF4-FFF2-40B4-BE49-F238E27FC236}">
                <a16:creationId xmlns:a16="http://schemas.microsoft.com/office/drawing/2014/main" id="{A65D04C3-2E8E-AC54-E5DD-46542ACB5CC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44302" t="22937" r="9470" b="37224"/>
          <a:stretch>
            <a:fillRect/>
          </a:stretch>
        </p:blipFill>
        <p:spPr bwMode="auto">
          <a:xfrm>
            <a:off x="3247294" y="1916570"/>
            <a:ext cx="6330461" cy="435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58E6A94A-E8B4-8511-14C0-FF1F5EC88E4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 y="6032501"/>
            <a:ext cx="3670300" cy="825500"/>
          </a:xfrm>
          <a:prstGeom prst="rect">
            <a:avLst/>
          </a:prstGeom>
          <a:noFill/>
          <a:ln>
            <a:noFill/>
          </a:ln>
        </p:spPr>
      </p:pic>
    </p:spTree>
    <p:extLst>
      <p:ext uri="{BB962C8B-B14F-4D97-AF65-F5344CB8AC3E}">
        <p14:creationId xmlns:p14="http://schemas.microsoft.com/office/powerpoint/2010/main" val="4198292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558CF-EE46-39AD-4F3F-5BF861C063E6}"/>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Our Structure</a:t>
            </a:r>
          </a:p>
        </p:txBody>
      </p:sp>
      <p:graphicFrame>
        <p:nvGraphicFramePr>
          <p:cNvPr id="4" name="Content Placeholder 3">
            <a:extLst>
              <a:ext uri="{FF2B5EF4-FFF2-40B4-BE49-F238E27FC236}">
                <a16:creationId xmlns:a16="http://schemas.microsoft.com/office/drawing/2014/main" id="{89BE952C-26AF-6358-65BA-D0FAA7FF001B}"/>
              </a:ext>
            </a:extLst>
          </p:cNvPr>
          <p:cNvGraphicFramePr>
            <a:graphicFrameLocks noGrp="1"/>
          </p:cNvGraphicFramePr>
          <p:nvPr>
            <p:ph idx="1"/>
            <p:extLst>
              <p:ext uri="{D42A27DB-BD31-4B8C-83A1-F6EECF244321}">
                <p14:modId xmlns:p14="http://schemas.microsoft.com/office/powerpoint/2010/main" val="2959853453"/>
              </p:ext>
            </p:extLst>
          </p:nvPr>
        </p:nvGraphicFramePr>
        <p:xfrm>
          <a:off x="838200" y="1920494"/>
          <a:ext cx="10515600" cy="24492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35979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67955" y="1959657"/>
          <a:ext cx="6508376" cy="4483642"/>
        </p:xfrm>
        <a:graphic>
          <a:graphicData uri="http://schemas.openxmlformats.org/drawingml/2006/table">
            <a:tbl>
              <a:tblPr firstRow="1" firstCol="1" bandRow="1"/>
              <a:tblGrid>
                <a:gridCol w="1081333">
                  <a:extLst>
                    <a:ext uri="{9D8B030D-6E8A-4147-A177-3AD203B41FA5}">
                      <a16:colId xmlns:a16="http://schemas.microsoft.com/office/drawing/2014/main" val="20000"/>
                    </a:ext>
                  </a:extLst>
                </a:gridCol>
                <a:gridCol w="5427043">
                  <a:extLst>
                    <a:ext uri="{9D8B030D-6E8A-4147-A177-3AD203B41FA5}">
                      <a16:colId xmlns:a16="http://schemas.microsoft.com/office/drawing/2014/main" val="20001"/>
                    </a:ext>
                  </a:extLst>
                </a:gridCol>
              </a:tblGrid>
              <a:tr h="329644">
                <a:tc>
                  <a:txBody>
                    <a:bodyPr/>
                    <a:lstStyle/>
                    <a:p>
                      <a:pPr>
                        <a:spcAft>
                          <a:spcPts val="0"/>
                        </a:spcAft>
                      </a:pPr>
                      <a:r>
                        <a:rPr lang="en-US" sz="1200" dirty="0">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tc>
                  <a:txBody>
                    <a:bodyPr/>
                    <a:lstStyle/>
                    <a:p>
                      <a:pPr>
                        <a:spcAft>
                          <a:spcPts val="0"/>
                        </a:spcAft>
                      </a:pPr>
                      <a:r>
                        <a:rPr lang="en-US" sz="1200" dirty="0">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extLst>
                  <a:ext uri="{0D108BD9-81ED-4DB2-BD59-A6C34878D82A}">
                    <a16:rowId xmlns:a16="http://schemas.microsoft.com/office/drawing/2014/main" val="10000"/>
                  </a:ext>
                </a:extLst>
              </a:tr>
              <a:tr h="491332">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P</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priorities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1"/>
                  </a:ext>
                </a:extLst>
              </a:tr>
              <a:tr h="43211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E</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expectations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2"/>
                  </a:ext>
                </a:extLst>
              </a:tr>
              <a:tr h="43211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A</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assumptions </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are you holding around this situation?</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3"/>
                  </a:ext>
                </a:extLst>
              </a:tr>
              <a:tr h="43211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C</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a:effectLst/>
                          <a:latin typeface="Segoe UI Light" panose="020B0502040204020203" pitchFamily="34" charset="0"/>
                          <a:ea typeface="Calibri" panose="020F0502020204030204" pitchFamily="34" charset="0"/>
                          <a:cs typeface="Segoe UI Light" panose="020B0502040204020203" pitchFamily="34" charset="0"/>
                        </a:rPr>
                        <a:t>concerns</a:t>
                      </a:r>
                      <a:r>
                        <a:rPr lang="en-US" sz="1500">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4"/>
                  </a:ext>
                </a:extLst>
              </a:tr>
              <a:tr h="43211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H</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hopes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5"/>
                  </a:ext>
                </a:extLst>
              </a:tr>
              <a:tr h="223520">
                <a:tc>
                  <a:txBody>
                    <a:bodyPr/>
                    <a:lstStyle/>
                    <a:p>
                      <a:pPr algn="ctr">
                        <a:spcAft>
                          <a:spcPts val="0"/>
                        </a:spcAft>
                      </a:pPr>
                      <a:r>
                        <a:rPr lang="en-US" sz="1500" b="1">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extLst>
                  <a:ext uri="{0D108BD9-81ED-4DB2-BD59-A6C34878D82A}">
                    <a16:rowId xmlns:a16="http://schemas.microsoft.com/office/drawing/2014/main" val="10006"/>
                  </a:ext>
                </a:extLst>
              </a:tr>
              <a:tr h="46464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B</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beliefs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7"/>
                  </a:ext>
                </a:extLst>
              </a:tr>
              <a:tr h="43211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F</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are your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fears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8"/>
                  </a:ext>
                </a:extLst>
              </a:tr>
              <a:tr h="501361">
                <a:tc>
                  <a:txBody>
                    <a:bodyPr/>
                    <a:lstStyle/>
                    <a:p>
                      <a:pPr algn="ctr">
                        <a:spcAft>
                          <a:spcPts val="0"/>
                        </a:spcAft>
                      </a:pP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V</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spcAft>
                          <a:spcPts val="0"/>
                        </a:spcAft>
                      </a:pPr>
                      <a:r>
                        <a:rPr lang="en-US" sz="1500" dirty="0">
                          <a:effectLst/>
                          <a:latin typeface="Segoe UI Light" panose="020B0502040204020203" pitchFamily="34" charset="0"/>
                          <a:ea typeface="Calibri" panose="020F0502020204030204" pitchFamily="34" charset="0"/>
                          <a:cs typeface="Segoe UI Light" panose="020B0502040204020203" pitchFamily="34" charset="0"/>
                        </a:rPr>
                        <a:t>What </a:t>
                      </a:r>
                      <a:r>
                        <a:rPr lang="en-US" sz="1500" b="1" dirty="0">
                          <a:effectLst/>
                          <a:latin typeface="Segoe UI Light" panose="020B0502040204020203" pitchFamily="34" charset="0"/>
                          <a:ea typeface="Calibri" panose="020F0502020204030204" pitchFamily="34" charset="0"/>
                          <a:cs typeface="Segoe UI Light" panose="020B0502040204020203" pitchFamily="34" charset="0"/>
                        </a:rPr>
                        <a:t>values</a:t>
                      </a:r>
                      <a:r>
                        <a:rPr lang="en-US" sz="1500" dirty="0">
                          <a:effectLst/>
                          <a:latin typeface="Segoe UI Light" panose="020B0502040204020203" pitchFamily="34" charset="0"/>
                          <a:ea typeface="Calibri" panose="020F0502020204030204" pitchFamily="34" charset="0"/>
                          <a:cs typeface="Segoe UI Light" panose="020B0502040204020203" pitchFamily="34" charset="0"/>
                        </a:rPr>
                        <a:t> might be undermined for each person in this situation?</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5B9C1"/>
                    </a:solidFill>
                  </a:tcPr>
                </a:tc>
                <a:extLst>
                  <a:ext uri="{0D108BD9-81ED-4DB2-BD59-A6C34878D82A}">
                    <a16:rowId xmlns:a16="http://schemas.microsoft.com/office/drawing/2014/main" val="10009"/>
                  </a:ext>
                </a:extLst>
              </a:tr>
              <a:tr h="307509">
                <a:tc>
                  <a:txBody>
                    <a:bodyPr/>
                    <a:lstStyle/>
                    <a:p>
                      <a:pPr algn="ctr">
                        <a:spcAft>
                          <a:spcPts val="0"/>
                        </a:spcAft>
                      </a:pPr>
                      <a:r>
                        <a:rPr lang="en-US" sz="1500" b="1">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tc>
                  <a:txBody>
                    <a:bodyPr/>
                    <a:lstStyle/>
                    <a:p>
                      <a:pPr>
                        <a:spcAft>
                          <a:spcPts val="0"/>
                        </a:spcAft>
                      </a:pPr>
                      <a:r>
                        <a:rPr lang="en-US" sz="1200" dirty="0">
                          <a:effectLst/>
                          <a:latin typeface="Segoe UI Light" panose="020B0502040204020203" pitchFamily="34" charset="0"/>
                          <a:ea typeface="Calibri" panose="020F0502020204030204" pitchFamily="34" charset="0"/>
                          <a:cs typeface="Segoe UI Light" panose="020B0502040204020203" pitchFamily="34" charset="0"/>
                        </a:rPr>
                        <a:t> </a:t>
                      </a:r>
                      <a:endParaRPr lang="en-CA" sz="1200" dirty="0">
                        <a:effectLst/>
                        <a:latin typeface="Segoe UI Light" panose="020B0502040204020203" pitchFamily="34" charset="0"/>
                        <a:ea typeface="Calibri" panose="020F0502020204030204" pitchFamily="34" charset="0"/>
                        <a:cs typeface="Segoe UI Light" panose="020B0502040204020203" pitchFamily="34" charset="0"/>
                      </a:endParaRPr>
                    </a:p>
                  </a:txBody>
                  <a:tcPr marL="67980" marR="679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7B7A"/>
                    </a:solidFill>
                  </a:tcPr>
                </a:tc>
                <a:extLst>
                  <a:ext uri="{0D108BD9-81ED-4DB2-BD59-A6C34878D82A}">
                    <a16:rowId xmlns:a16="http://schemas.microsoft.com/office/drawing/2014/main" val="10010"/>
                  </a:ext>
                </a:extLst>
              </a:tr>
            </a:tbl>
          </a:graphicData>
        </a:graphic>
      </p:graphicFrame>
      <p:sp>
        <p:nvSpPr>
          <p:cNvPr id="5" name="Title 1"/>
          <p:cNvSpPr>
            <a:spLocks noGrp="1"/>
          </p:cNvSpPr>
          <p:nvPr>
            <p:ph type="title"/>
          </p:nvPr>
        </p:nvSpPr>
        <p:spPr>
          <a:xfrm>
            <a:off x="531131" y="977041"/>
            <a:ext cx="7886700" cy="828111"/>
          </a:xfrm>
        </p:spPr>
        <p:txBody>
          <a:bodyPr/>
          <a:lstStyle/>
          <a:p>
            <a:r>
              <a:rPr lang="en-CA" dirty="0"/>
              <a:t>Framing Interests</a:t>
            </a:r>
          </a:p>
        </p:txBody>
      </p:sp>
      <p:pic>
        <p:nvPicPr>
          <p:cNvPr id="2" name="Picture 1">
            <a:extLst>
              <a:ext uri="{FF2B5EF4-FFF2-40B4-BE49-F238E27FC236}">
                <a16:creationId xmlns:a16="http://schemas.microsoft.com/office/drawing/2014/main" id="{C2A327F2-B0A7-1A26-A990-21068419B27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5993409"/>
            <a:ext cx="3388660" cy="825500"/>
          </a:xfrm>
          <a:prstGeom prst="rect">
            <a:avLst/>
          </a:prstGeom>
          <a:noFill/>
          <a:ln>
            <a:noFill/>
          </a:ln>
        </p:spPr>
      </p:pic>
    </p:spTree>
    <p:extLst>
      <p:ext uri="{BB962C8B-B14F-4D97-AF65-F5344CB8AC3E}">
        <p14:creationId xmlns:p14="http://schemas.microsoft.com/office/powerpoint/2010/main" val="1377715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06823" y="1237033"/>
            <a:ext cx="9386024" cy="938035"/>
          </a:xfrm>
        </p:spPr>
        <p:txBody>
          <a:bodyPr>
            <a:normAutofit/>
          </a:bodyPr>
          <a:lstStyle/>
          <a:p>
            <a:r>
              <a:rPr lang="en-CA" dirty="0"/>
              <a:t>Questions</a:t>
            </a:r>
          </a:p>
        </p:txBody>
      </p:sp>
      <p:sp>
        <p:nvSpPr>
          <p:cNvPr id="3" name="Espace réservé du contenu 2"/>
          <p:cNvSpPr>
            <a:spLocks noGrp="1"/>
          </p:cNvSpPr>
          <p:nvPr>
            <p:ph idx="1"/>
          </p:nvPr>
        </p:nvSpPr>
        <p:spPr>
          <a:xfrm>
            <a:off x="788892" y="2617693"/>
            <a:ext cx="9834283" cy="1739155"/>
          </a:xfrm>
        </p:spPr>
        <p:txBody>
          <a:bodyPr>
            <a:normAutofit/>
          </a:bodyPr>
          <a:lstStyle/>
          <a:p>
            <a:pPr marL="0" indent="0">
              <a:buNone/>
            </a:pPr>
            <a:endParaRPr lang="en-CA" sz="1600" b="1" u="sng" dirty="0"/>
          </a:p>
          <a:p>
            <a:pPr marL="0" lvl="2" indent="0">
              <a:buNone/>
            </a:pPr>
            <a:endParaRPr lang="en-CA" sz="1400" b="1" dirty="0"/>
          </a:p>
          <a:p>
            <a:pPr marL="0" lvl="1" indent="0"/>
            <a:endParaRPr lang="en-CA" sz="1400" b="1" dirty="0">
              <a:solidFill>
                <a:srgbClr val="002060"/>
              </a:solidFill>
            </a:endParaRPr>
          </a:p>
          <a:p>
            <a:endParaRPr lang="en-CA" sz="1600" dirty="0"/>
          </a:p>
        </p:txBody>
      </p:sp>
      <p:pic>
        <p:nvPicPr>
          <p:cNvPr id="2" name="Picture 1">
            <a:extLst>
              <a:ext uri="{FF2B5EF4-FFF2-40B4-BE49-F238E27FC236}">
                <a16:creationId xmlns:a16="http://schemas.microsoft.com/office/drawing/2014/main" id="{7FB2406B-3FB3-D8F5-6042-FB6C304EB75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6032501"/>
            <a:ext cx="3670300" cy="825500"/>
          </a:xfrm>
          <a:prstGeom prst="rect">
            <a:avLst/>
          </a:prstGeom>
          <a:noFill/>
          <a:ln>
            <a:noFill/>
          </a:ln>
        </p:spPr>
      </p:pic>
    </p:spTree>
    <p:extLst>
      <p:ext uri="{BB962C8B-B14F-4D97-AF65-F5344CB8AC3E}">
        <p14:creationId xmlns:p14="http://schemas.microsoft.com/office/powerpoint/2010/main" val="3393036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0E61C82-C3E3-B69C-8A78-1E3F49972845}"/>
              </a:ext>
            </a:extLst>
          </p:cNvPr>
          <p:cNvSpPr txBox="1">
            <a:spLocks/>
          </p:cNvSpPr>
          <p:nvPr/>
        </p:nvSpPr>
        <p:spPr>
          <a:xfrm>
            <a:off x="189981" y="2173377"/>
            <a:ext cx="5000694" cy="3896589"/>
          </a:xfrm>
          <a:prstGeom prst="rect">
            <a:avLst/>
          </a:prstGeom>
        </p:spPr>
        <p:txBody>
          <a:bodyPr/>
          <a:lstStyle>
            <a:lvl1pPr marL="228600" indent="-228600" algn="l" defTabSz="914400" rtl="0" eaLnBrk="1" latinLnBrk="0" hangingPunct="1">
              <a:lnSpc>
                <a:spcPct val="90000"/>
              </a:lnSpc>
              <a:spcBef>
                <a:spcPts val="1000"/>
              </a:spcBef>
              <a:buClr>
                <a:srgbClr val="0F646C"/>
              </a:buClr>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594" indent="-228594" defTabSz="685766">
              <a:lnSpc>
                <a:spcPct val="150000"/>
              </a:lnSpc>
              <a:spcBef>
                <a:spcPct val="0"/>
              </a:spcBef>
              <a:spcAft>
                <a:spcPts val="375"/>
              </a:spcAft>
              <a:buFont typeface="Arial" panose="020B0604020202020204" pitchFamily="34" charset="0"/>
              <a:buChar char="►"/>
              <a:defRPr/>
            </a:pPr>
            <a:r>
              <a:rPr lang="en-CA" altLang="en-US" sz="1600">
                <a:solidFill>
                  <a:prstClr val="black"/>
                </a:solidFill>
              </a:rPr>
              <a:t>Synchronized and integrated services to maximize effectiveness and influence culture evolution (feedback loop) </a:t>
            </a:r>
          </a:p>
          <a:p>
            <a:pPr marL="228594" indent="-228594" defTabSz="685766">
              <a:lnSpc>
                <a:spcPct val="150000"/>
              </a:lnSpc>
              <a:spcBef>
                <a:spcPct val="0"/>
              </a:spcBef>
              <a:spcAft>
                <a:spcPts val="375"/>
              </a:spcAft>
              <a:buFont typeface="Arial" panose="020B0604020202020204" pitchFamily="34" charset="0"/>
              <a:buChar char="►"/>
              <a:defRPr/>
            </a:pPr>
            <a:r>
              <a:rPr lang="en-CA" altLang="en-US" sz="1600">
                <a:solidFill>
                  <a:prstClr val="black"/>
                </a:solidFill>
              </a:rPr>
              <a:t>Resources and interventions are timely and efficient to minimize harm at the individual and team levels</a:t>
            </a:r>
          </a:p>
          <a:p>
            <a:pPr marL="228594" indent="-228594" defTabSz="685766">
              <a:lnSpc>
                <a:spcPct val="150000"/>
              </a:lnSpc>
              <a:spcBef>
                <a:spcPct val="0"/>
              </a:spcBef>
              <a:spcAft>
                <a:spcPts val="375"/>
              </a:spcAft>
              <a:buFont typeface="Arial" panose="020B0604020202020204" pitchFamily="34" charset="0"/>
              <a:buChar char="►"/>
              <a:defRPr/>
            </a:pPr>
            <a:r>
              <a:rPr lang="en-CA" altLang="en-US" sz="1600">
                <a:solidFill>
                  <a:prstClr val="black"/>
                </a:solidFill>
              </a:rPr>
              <a:t>Clear and responsive service standards with focus on reducing delays </a:t>
            </a:r>
          </a:p>
          <a:p>
            <a:pPr marL="228594" indent="-228594" defTabSz="685766">
              <a:lnSpc>
                <a:spcPct val="150000"/>
              </a:lnSpc>
              <a:spcBef>
                <a:spcPct val="0"/>
              </a:spcBef>
              <a:spcAft>
                <a:spcPts val="375"/>
              </a:spcAft>
              <a:buFont typeface="Arial" panose="020B0604020202020204" pitchFamily="34" charset="0"/>
              <a:buChar char="►"/>
              <a:defRPr/>
            </a:pPr>
            <a:r>
              <a:rPr lang="en-CA" altLang="en-US" sz="1600">
                <a:solidFill>
                  <a:prstClr val="black"/>
                </a:solidFill>
              </a:rPr>
              <a:t>Support shift to preventative rather than reactive </a:t>
            </a:r>
          </a:p>
        </p:txBody>
      </p:sp>
      <p:sp>
        <p:nvSpPr>
          <p:cNvPr id="5" name="Content Placeholder 2">
            <a:extLst>
              <a:ext uri="{FF2B5EF4-FFF2-40B4-BE49-F238E27FC236}">
                <a16:creationId xmlns:a16="http://schemas.microsoft.com/office/drawing/2014/main" id="{D4F80624-26AD-FF8D-3AF8-D3DB4A5A647B}"/>
              </a:ext>
            </a:extLst>
          </p:cNvPr>
          <p:cNvSpPr txBox="1">
            <a:spLocks/>
          </p:cNvSpPr>
          <p:nvPr/>
        </p:nvSpPr>
        <p:spPr>
          <a:xfrm>
            <a:off x="3485726" y="5794115"/>
            <a:ext cx="3830563" cy="64633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685766">
              <a:spcBef>
                <a:spcPct val="0"/>
              </a:spcBef>
              <a:buNone/>
              <a:defRPr/>
            </a:pPr>
            <a:r>
              <a:rPr lang="en-CA" altLang="en-US" sz="1050">
                <a:solidFill>
                  <a:prstClr val="black"/>
                </a:solidFill>
                <a:latin typeface="Arial" panose="020B0604020202020204" pitchFamily="34" charset="0"/>
                <a:cs typeface="Arial" panose="020B0604020202020204" pitchFamily="34" charset="0"/>
              </a:rPr>
              <a:t>* CCMS – Conflict and Complaint Management Services</a:t>
            </a:r>
          </a:p>
          <a:p>
            <a:pPr marL="0" indent="0" defTabSz="685766">
              <a:spcBef>
                <a:spcPct val="0"/>
              </a:spcBef>
              <a:buNone/>
              <a:defRPr/>
            </a:pPr>
            <a:r>
              <a:rPr lang="en-CA" altLang="en-US" sz="1050">
                <a:solidFill>
                  <a:prstClr val="black"/>
                </a:solidFill>
                <a:latin typeface="Arial" panose="020B0604020202020204" pitchFamily="34" charset="0"/>
                <a:cs typeface="Arial" panose="020B0604020202020204" pitchFamily="34" charset="0"/>
              </a:rPr>
              <a:t>* CFGA – Canadian Forces Grievance Authority</a:t>
            </a:r>
          </a:p>
          <a:p>
            <a:pPr marL="0" indent="0" defTabSz="685766">
              <a:spcBef>
                <a:spcPct val="0"/>
              </a:spcBef>
              <a:buNone/>
              <a:defRPr/>
            </a:pPr>
            <a:r>
              <a:rPr lang="en-CA" altLang="en-US" sz="1050">
                <a:solidFill>
                  <a:prstClr val="black"/>
                </a:solidFill>
                <a:latin typeface="Arial" panose="020B0604020202020204" pitchFamily="34" charset="0"/>
                <a:cs typeface="Arial" panose="020B0604020202020204" pitchFamily="34" charset="0"/>
              </a:rPr>
              <a:t>* WHVP – Workplace Harassment and Violence Prevention</a:t>
            </a:r>
          </a:p>
        </p:txBody>
      </p:sp>
      <p:grpSp>
        <p:nvGrpSpPr>
          <p:cNvPr id="6" name="Group 5">
            <a:extLst>
              <a:ext uri="{FF2B5EF4-FFF2-40B4-BE49-F238E27FC236}">
                <a16:creationId xmlns:a16="http://schemas.microsoft.com/office/drawing/2014/main" id="{0901C798-6A2D-4A94-121D-B868B5961713}"/>
              </a:ext>
            </a:extLst>
          </p:cNvPr>
          <p:cNvGrpSpPr/>
          <p:nvPr/>
        </p:nvGrpSpPr>
        <p:grpSpPr>
          <a:xfrm>
            <a:off x="5402773" y="1294523"/>
            <a:ext cx="6444723" cy="5147199"/>
            <a:chOff x="5223660" y="1504045"/>
            <a:chExt cx="6444723" cy="5147199"/>
          </a:xfrm>
        </p:grpSpPr>
        <p:grpSp>
          <p:nvGrpSpPr>
            <p:cNvPr id="7" name="Group 6">
              <a:extLst>
                <a:ext uri="{FF2B5EF4-FFF2-40B4-BE49-F238E27FC236}">
                  <a16:creationId xmlns:a16="http://schemas.microsoft.com/office/drawing/2014/main" id="{FCA632A2-633C-1EA1-E4DF-774A4EB7D7FC}"/>
                </a:ext>
              </a:extLst>
            </p:cNvPr>
            <p:cNvGrpSpPr/>
            <p:nvPr/>
          </p:nvGrpSpPr>
          <p:grpSpPr>
            <a:xfrm>
              <a:off x="5944532" y="1504045"/>
              <a:ext cx="5723851" cy="5147199"/>
              <a:chOff x="4949000" y="1012753"/>
              <a:chExt cx="3602182" cy="3590475"/>
            </a:xfrm>
          </p:grpSpPr>
          <p:sp>
            <p:nvSpPr>
              <p:cNvPr id="9" name="Oval 8">
                <a:extLst>
                  <a:ext uri="{FF2B5EF4-FFF2-40B4-BE49-F238E27FC236}">
                    <a16:creationId xmlns:a16="http://schemas.microsoft.com/office/drawing/2014/main" id="{6591C844-3C36-467E-6CBB-3AFE6312AFCA}"/>
                  </a:ext>
                </a:extLst>
              </p:cNvPr>
              <p:cNvSpPr/>
              <p:nvPr/>
            </p:nvSpPr>
            <p:spPr>
              <a:xfrm>
                <a:off x="4949000" y="1012753"/>
                <a:ext cx="3602182" cy="3590475"/>
              </a:xfrm>
              <a:prstGeom prst="ellipse">
                <a:avLst/>
              </a:prstGeom>
              <a:noFill/>
              <a:ln w="25400" cap="flat">
                <a:solidFill>
                  <a:srgbClr val="3E6262"/>
                </a:solidFill>
                <a:prstDash val="dash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grpSp>
            <p:nvGrpSpPr>
              <p:cNvPr id="10" name="Group 9">
                <a:extLst>
                  <a:ext uri="{FF2B5EF4-FFF2-40B4-BE49-F238E27FC236}">
                    <a16:creationId xmlns:a16="http://schemas.microsoft.com/office/drawing/2014/main" id="{6A703A3A-FCD4-36B8-0C42-AB18E47246DD}"/>
                  </a:ext>
                </a:extLst>
              </p:cNvPr>
              <p:cNvGrpSpPr/>
              <p:nvPr/>
            </p:nvGrpSpPr>
            <p:grpSpPr>
              <a:xfrm>
                <a:off x="5032125" y="1138844"/>
                <a:ext cx="3366656" cy="3341264"/>
                <a:chOff x="6958920" y="1383520"/>
                <a:chExt cx="4778810" cy="4779889"/>
              </a:xfrm>
            </p:grpSpPr>
            <p:sp>
              <p:nvSpPr>
                <p:cNvPr id="11" name="Flowchart: Connector 10">
                  <a:extLst>
                    <a:ext uri="{FF2B5EF4-FFF2-40B4-BE49-F238E27FC236}">
                      <a16:creationId xmlns:a16="http://schemas.microsoft.com/office/drawing/2014/main" id="{BBBF9F6E-32B1-79A9-C2A8-6123446F7C7F}"/>
                    </a:ext>
                  </a:extLst>
                </p:cNvPr>
                <p:cNvSpPr/>
                <p:nvPr/>
              </p:nvSpPr>
              <p:spPr>
                <a:xfrm>
                  <a:off x="7028819" y="1383520"/>
                  <a:ext cx="4708911" cy="4779889"/>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sp>
              <p:nvSpPr>
                <p:cNvPr id="12" name="TextBox 11">
                  <a:extLst>
                    <a:ext uri="{FF2B5EF4-FFF2-40B4-BE49-F238E27FC236}">
                      <a16:creationId xmlns:a16="http://schemas.microsoft.com/office/drawing/2014/main" id="{52851ABA-1FD9-11EE-6B96-C4425C758822}"/>
                    </a:ext>
                  </a:extLst>
                </p:cNvPr>
                <p:cNvSpPr txBox="1"/>
                <p:nvPr/>
              </p:nvSpPr>
              <p:spPr>
                <a:xfrm>
                  <a:off x="10389561" y="3203466"/>
                  <a:ext cx="1250562" cy="714463"/>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Defence Team</a:t>
                  </a:r>
                  <a:br>
                    <a:rPr lang="en-CA" sz="1351" b="1">
                      <a:solidFill>
                        <a:prstClr val="white"/>
                      </a:solidFill>
                      <a:latin typeface="Calibri" panose="020F0502020204030204"/>
                    </a:rPr>
                  </a:br>
                  <a:r>
                    <a:rPr lang="en-CA" sz="1351" b="1">
                      <a:solidFill>
                        <a:prstClr val="white"/>
                      </a:solidFill>
                      <a:latin typeface="Calibri" panose="020F0502020204030204"/>
                    </a:rPr>
                    <a:t> Coaching</a:t>
                  </a:r>
                  <a:br>
                    <a:rPr lang="en-CA" sz="1351" b="1">
                      <a:solidFill>
                        <a:prstClr val="white"/>
                      </a:solidFill>
                      <a:latin typeface="Calibri" panose="020F0502020204030204"/>
                    </a:rPr>
                  </a:br>
                  <a:r>
                    <a:rPr lang="en-CA" sz="1351" b="1">
                      <a:solidFill>
                        <a:prstClr val="white"/>
                      </a:solidFill>
                      <a:latin typeface="Calibri" panose="020F0502020204030204"/>
                    </a:rPr>
                    <a:t>(DTCP)</a:t>
                  </a:r>
                </a:p>
              </p:txBody>
            </p:sp>
            <p:sp>
              <p:nvSpPr>
                <p:cNvPr id="13" name="TextBox 12">
                  <a:extLst>
                    <a:ext uri="{FF2B5EF4-FFF2-40B4-BE49-F238E27FC236}">
                      <a16:creationId xmlns:a16="http://schemas.microsoft.com/office/drawing/2014/main" id="{121BEA57-0160-4DD8-8FFF-F0D078B36815}"/>
                    </a:ext>
                  </a:extLst>
                </p:cNvPr>
                <p:cNvSpPr txBox="1"/>
                <p:nvPr/>
              </p:nvSpPr>
              <p:spPr>
                <a:xfrm>
                  <a:off x="9780056" y="4728414"/>
                  <a:ext cx="1829680" cy="714463"/>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Restorative</a:t>
                  </a:r>
                  <a:br>
                    <a:rPr lang="en-CA" sz="1351" b="1">
                      <a:solidFill>
                        <a:prstClr val="white"/>
                      </a:solidFill>
                      <a:latin typeface="Calibri" panose="020F0502020204030204"/>
                    </a:rPr>
                  </a:br>
                  <a:r>
                    <a:rPr lang="en-CA" sz="1351" b="1">
                      <a:solidFill>
                        <a:prstClr val="white"/>
                      </a:solidFill>
                      <a:latin typeface="Calibri" panose="020F0502020204030204"/>
                    </a:rPr>
                    <a:t> Services</a:t>
                  </a:r>
                  <a:br>
                    <a:rPr lang="en-CA" sz="1351" b="1">
                      <a:solidFill>
                        <a:prstClr val="white"/>
                      </a:solidFill>
                      <a:latin typeface="Calibri" panose="020F0502020204030204"/>
                    </a:rPr>
                  </a:br>
                  <a:r>
                    <a:rPr lang="en-CA" sz="1351" b="1">
                      <a:solidFill>
                        <a:prstClr val="white"/>
                      </a:solidFill>
                      <a:latin typeface="Calibri" panose="020F0502020204030204"/>
                    </a:rPr>
                    <a:t>(RS)</a:t>
                  </a:r>
                </a:p>
              </p:txBody>
            </p:sp>
            <p:sp>
              <p:nvSpPr>
                <p:cNvPr id="14" name="TextBox 13">
                  <a:extLst>
                    <a:ext uri="{FF2B5EF4-FFF2-40B4-BE49-F238E27FC236}">
                      <a16:creationId xmlns:a16="http://schemas.microsoft.com/office/drawing/2014/main" id="{4D8EBF15-5A96-4536-7B0F-1D1FDC5E06EB}"/>
                    </a:ext>
                  </a:extLst>
                </p:cNvPr>
                <p:cNvSpPr txBox="1"/>
                <p:nvPr/>
              </p:nvSpPr>
              <p:spPr>
                <a:xfrm>
                  <a:off x="9096796" y="1786549"/>
                  <a:ext cx="1778050" cy="507022"/>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Leadership Support Team (LST)</a:t>
                  </a:r>
                </a:p>
              </p:txBody>
            </p:sp>
            <p:sp>
              <p:nvSpPr>
                <p:cNvPr id="15" name="Flowchart: Connector 14">
                  <a:extLst>
                    <a:ext uri="{FF2B5EF4-FFF2-40B4-BE49-F238E27FC236}">
                      <a16:creationId xmlns:a16="http://schemas.microsoft.com/office/drawing/2014/main" id="{CE260FE7-D1E1-3139-397B-8141213CBCCC}"/>
                    </a:ext>
                  </a:extLst>
                </p:cNvPr>
                <p:cNvSpPr/>
                <p:nvPr/>
              </p:nvSpPr>
              <p:spPr>
                <a:xfrm>
                  <a:off x="6958920" y="2029087"/>
                  <a:ext cx="3421849" cy="3444275"/>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200">
                    <a:solidFill>
                      <a:prstClr val="white"/>
                    </a:solidFill>
                    <a:latin typeface="Calibri" panose="020F0502020204030204"/>
                  </a:endParaRPr>
                </a:p>
              </p:txBody>
            </p:sp>
            <p:grpSp>
              <p:nvGrpSpPr>
                <p:cNvPr id="16" name="Group 15">
                  <a:extLst>
                    <a:ext uri="{FF2B5EF4-FFF2-40B4-BE49-F238E27FC236}">
                      <a16:creationId xmlns:a16="http://schemas.microsoft.com/office/drawing/2014/main" id="{A3E270BF-821D-FC6B-396C-FAEB483E7438}"/>
                    </a:ext>
                  </a:extLst>
                </p:cNvPr>
                <p:cNvGrpSpPr/>
                <p:nvPr/>
              </p:nvGrpSpPr>
              <p:grpSpPr>
                <a:xfrm>
                  <a:off x="7076017" y="2101979"/>
                  <a:ext cx="3205832" cy="3287366"/>
                  <a:chOff x="4277507" y="2832475"/>
                  <a:chExt cx="2874521" cy="2859918"/>
                </a:xfrm>
              </p:grpSpPr>
              <p:sp>
                <p:nvSpPr>
                  <p:cNvPr id="18" name="Flowchart: Connector 17">
                    <a:extLst>
                      <a:ext uri="{FF2B5EF4-FFF2-40B4-BE49-F238E27FC236}">
                        <a16:creationId xmlns:a16="http://schemas.microsoft.com/office/drawing/2014/main" id="{21F13917-6812-A0F0-147F-E271C4713F1D}"/>
                      </a:ext>
                    </a:extLst>
                  </p:cNvPr>
                  <p:cNvSpPr/>
                  <p:nvPr/>
                </p:nvSpPr>
                <p:spPr>
                  <a:xfrm>
                    <a:off x="4277507" y="2832475"/>
                    <a:ext cx="2874521" cy="2859918"/>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CA" sz="1351">
                      <a:solidFill>
                        <a:prstClr val="white"/>
                      </a:solidFill>
                      <a:latin typeface="Calibri" panose="020F0502020204030204"/>
                    </a:endParaRPr>
                  </a:p>
                </p:txBody>
              </p:sp>
              <p:sp>
                <p:nvSpPr>
                  <p:cNvPr id="19" name="Flowchart: Connector 18">
                    <a:extLst>
                      <a:ext uri="{FF2B5EF4-FFF2-40B4-BE49-F238E27FC236}">
                        <a16:creationId xmlns:a16="http://schemas.microsoft.com/office/drawing/2014/main" id="{6C99C993-3E1C-19EB-0D80-6212EB38785F}"/>
                      </a:ext>
                    </a:extLst>
                  </p:cNvPr>
                  <p:cNvSpPr/>
                  <p:nvPr/>
                </p:nvSpPr>
                <p:spPr>
                  <a:xfrm>
                    <a:off x="4282100" y="3628751"/>
                    <a:ext cx="1285059" cy="1266867"/>
                  </a:xfrm>
                  <a:prstGeom prst="flowChartConnector">
                    <a:avLst/>
                  </a:prstGeom>
                  <a:solidFill>
                    <a:srgbClr val="74B8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en-CA" sz="1351" b="1">
                        <a:solidFill>
                          <a:prstClr val="black"/>
                        </a:solidFill>
                        <a:latin typeface="Calibri" panose="020F0502020204030204"/>
                      </a:rPr>
                      <a:t>CCMS*</a:t>
                    </a:r>
                    <a:r>
                      <a:rPr lang="en-CA" sz="1351">
                        <a:solidFill>
                          <a:prstClr val="black"/>
                        </a:solidFill>
                        <a:latin typeface="Calibri" panose="020F0502020204030204"/>
                      </a:rPr>
                      <a:t> </a:t>
                    </a:r>
                    <a:br>
                      <a:rPr lang="en-CA" sz="1351">
                        <a:solidFill>
                          <a:prstClr val="black"/>
                        </a:solidFill>
                        <a:latin typeface="Calibri" panose="020F0502020204030204"/>
                      </a:rPr>
                    </a:br>
                    <a:r>
                      <a:rPr lang="en-CA" sz="1351">
                        <a:solidFill>
                          <a:prstClr val="black"/>
                        </a:solidFill>
                        <a:latin typeface="Calibri" panose="020F0502020204030204"/>
                      </a:rPr>
                      <a:t>16 Centres across Canada </a:t>
                    </a:r>
                  </a:p>
                </p:txBody>
              </p:sp>
              <p:sp>
                <p:nvSpPr>
                  <p:cNvPr id="20" name="TextBox 19">
                    <a:extLst>
                      <a:ext uri="{FF2B5EF4-FFF2-40B4-BE49-F238E27FC236}">
                        <a16:creationId xmlns:a16="http://schemas.microsoft.com/office/drawing/2014/main" id="{5EB1CF15-0790-D0FB-1802-C618403AB615}"/>
                      </a:ext>
                    </a:extLst>
                  </p:cNvPr>
                  <p:cNvSpPr txBox="1"/>
                  <p:nvPr/>
                </p:nvSpPr>
                <p:spPr>
                  <a:xfrm>
                    <a:off x="5543362" y="3790738"/>
                    <a:ext cx="1437261" cy="621563"/>
                  </a:xfrm>
                  <a:prstGeom prst="rect">
                    <a:avLst/>
                  </a:prstGeom>
                  <a:noFill/>
                </p:spPr>
                <p:txBody>
                  <a:bodyPr wrap="square" rtlCol="0">
                    <a:spAutoFit/>
                  </a:bodyPr>
                  <a:lstStyle/>
                  <a:p>
                    <a:pPr algn="ctr" defTabSz="914377">
                      <a:defRPr/>
                    </a:pPr>
                    <a:endParaRPr lang="en-CA" sz="1351" b="1">
                      <a:solidFill>
                        <a:prstClr val="white"/>
                      </a:solidFill>
                      <a:latin typeface="Calibri" panose="020F0502020204030204"/>
                    </a:endParaRPr>
                  </a:p>
                  <a:p>
                    <a:pPr algn="ctr" defTabSz="914377">
                      <a:defRPr/>
                    </a:pPr>
                    <a:r>
                      <a:rPr lang="en-CA" sz="1351" b="1">
                        <a:solidFill>
                          <a:prstClr val="white"/>
                        </a:solidFill>
                        <a:latin typeface="Calibri" panose="020F0502020204030204"/>
                      </a:rPr>
                      <a:t>CAF Human Rights (DER)</a:t>
                    </a:r>
                  </a:p>
                </p:txBody>
              </p:sp>
              <p:sp>
                <p:nvSpPr>
                  <p:cNvPr id="21" name="TextBox 20">
                    <a:extLst>
                      <a:ext uri="{FF2B5EF4-FFF2-40B4-BE49-F238E27FC236}">
                        <a16:creationId xmlns:a16="http://schemas.microsoft.com/office/drawing/2014/main" id="{9C59E779-0CD2-2A5F-1240-3461B84203CB}"/>
                      </a:ext>
                    </a:extLst>
                  </p:cNvPr>
                  <p:cNvSpPr txBox="1"/>
                  <p:nvPr/>
                </p:nvSpPr>
                <p:spPr>
                  <a:xfrm>
                    <a:off x="5141529" y="4997282"/>
                    <a:ext cx="1381379" cy="260627"/>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CAF Harassment</a:t>
                    </a:r>
                  </a:p>
                </p:txBody>
              </p:sp>
              <p:sp>
                <p:nvSpPr>
                  <p:cNvPr id="22" name="TextBox 21">
                    <a:extLst>
                      <a:ext uri="{FF2B5EF4-FFF2-40B4-BE49-F238E27FC236}">
                        <a16:creationId xmlns:a16="http://schemas.microsoft.com/office/drawing/2014/main" id="{092DC046-8722-2E04-5F82-29E09093BB2B}"/>
                      </a:ext>
                    </a:extLst>
                  </p:cNvPr>
                  <p:cNvSpPr txBox="1"/>
                  <p:nvPr/>
                </p:nvSpPr>
                <p:spPr>
                  <a:xfrm>
                    <a:off x="4924629" y="3207764"/>
                    <a:ext cx="1502300" cy="260627"/>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CFGA*</a:t>
                    </a:r>
                    <a:r>
                      <a:rPr lang="en-CA" sz="1351">
                        <a:solidFill>
                          <a:prstClr val="white"/>
                        </a:solidFill>
                        <a:latin typeface="Calibri" panose="020F0502020204030204"/>
                      </a:rPr>
                      <a:t> - </a:t>
                    </a:r>
                    <a:r>
                      <a:rPr lang="en-CA" sz="1351" b="1">
                        <a:solidFill>
                          <a:prstClr val="white"/>
                        </a:solidFill>
                        <a:latin typeface="Calibri" panose="020F0502020204030204"/>
                      </a:rPr>
                      <a:t>Grievances</a:t>
                    </a:r>
                  </a:p>
                </p:txBody>
              </p:sp>
            </p:grpSp>
            <p:sp>
              <p:nvSpPr>
                <p:cNvPr id="17" name="TextBox 16">
                  <a:extLst>
                    <a:ext uri="{FF2B5EF4-FFF2-40B4-BE49-F238E27FC236}">
                      <a16:creationId xmlns:a16="http://schemas.microsoft.com/office/drawing/2014/main" id="{2FDD040A-8B4C-F9C2-193B-54536723AF37}"/>
                    </a:ext>
                  </a:extLst>
                </p:cNvPr>
                <p:cNvSpPr txBox="1"/>
                <p:nvPr/>
              </p:nvSpPr>
              <p:spPr>
                <a:xfrm>
                  <a:off x="8429148" y="4075378"/>
                  <a:ext cx="1399827" cy="299580"/>
                </a:xfrm>
                <a:prstGeom prst="rect">
                  <a:avLst/>
                </a:prstGeom>
                <a:noFill/>
              </p:spPr>
              <p:txBody>
                <a:bodyPr wrap="square" rtlCol="0">
                  <a:spAutoFit/>
                </a:bodyPr>
                <a:lstStyle/>
                <a:p>
                  <a:pPr algn="ctr" defTabSz="914377">
                    <a:defRPr/>
                  </a:pPr>
                  <a:r>
                    <a:rPr lang="en-CA" sz="1351" b="1">
                      <a:solidFill>
                        <a:prstClr val="white"/>
                      </a:solidFill>
                      <a:latin typeface="Calibri" panose="020F0502020204030204"/>
                    </a:rPr>
                    <a:t>WHVP*</a:t>
                  </a:r>
                </a:p>
              </p:txBody>
            </p:sp>
          </p:grpSp>
        </p:grpSp>
        <p:pic>
          <p:nvPicPr>
            <p:cNvPr id="8" name="Picture 7" descr="Man, Exit, Doors, People, Door, Walking, Opened, Daily - Person Walking  Through A Door Clipart - Free Transparent PNG Clipart Images Download">
              <a:extLst>
                <a:ext uri="{FF2B5EF4-FFF2-40B4-BE49-F238E27FC236}">
                  <a16:creationId xmlns:a16="http://schemas.microsoft.com/office/drawing/2014/main" id="{74C064FB-4C2E-4467-3BAB-4A90D45671DF}"/>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foregroundMark x1="43284" y1="30319" x2="43284" y2="30319"/>
                          <a14:foregroundMark x1="74254" y1="45213" x2="74254" y2="45213"/>
                          <a14:foregroundMark x1="78731" y1="46809" x2="78731" y2="46809"/>
                          <a14:backgroundMark x1="26119" y1="15957" x2="26119" y2="15957"/>
                          <a14:backgroundMark x1="54851" y1="33511" x2="55970" y2="33511"/>
                        </a14:backgroundRemoval>
                      </a14:imgEffect>
                    </a14:imgLayer>
                  </a14:imgProps>
                </a:ext>
                <a:ext uri="{28A0092B-C50C-407E-A947-70E740481C1C}">
                  <a14:useLocalDpi xmlns:a14="http://schemas.microsoft.com/office/drawing/2010/main" val="0"/>
                </a:ext>
              </a:extLst>
            </a:blip>
            <a:srcRect/>
            <a:stretch>
              <a:fillRect/>
            </a:stretch>
          </p:blipFill>
          <p:spPr bwMode="auto">
            <a:xfrm>
              <a:off x="5223660" y="3799586"/>
              <a:ext cx="921367" cy="646332"/>
            </a:xfrm>
            <a:prstGeom prst="rect">
              <a:avLst/>
            </a:prstGeom>
            <a:noFill/>
            <a:extLst>
              <a:ext uri="{909E8E84-426E-40DD-AFC4-6F175D3DCCD1}">
                <a14:hiddenFill xmlns:a14="http://schemas.microsoft.com/office/drawing/2010/main">
                  <a:solidFill>
                    <a:srgbClr val="FFFFFF"/>
                  </a:solidFill>
                </a14:hiddenFill>
              </a:ext>
            </a:extLst>
          </p:spPr>
        </p:pic>
      </p:grpSp>
      <p:sp>
        <p:nvSpPr>
          <p:cNvPr id="24" name="Title 1">
            <a:extLst>
              <a:ext uri="{FF2B5EF4-FFF2-40B4-BE49-F238E27FC236}">
                <a16:creationId xmlns:a16="http://schemas.microsoft.com/office/drawing/2014/main" id="{DC832DA9-EA7F-802E-5A03-08E1A56E90CF}"/>
              </a:ext>
            </a:extLst>
          </p:cNvPr>
          <p:cNvSpPr>
            <a:spLocks noGrp="1"/>
          </p:cNvSpPr>
          <p:nvPr>
            <p:ph type="title"/>
          </p:nvPr>
        </p:nvSpPr>
        <p:spPr>
          <a:xfrm>
            <a:off x="280500" y="829928"/>
            <a:ext cx="7815368" cy="1325563"/>
          </a:xfrm>
        </p:spPr>
        <p:txBody>
          <a:bodyPr>
            <a:normAutofit fontScale="90000"/>
          </a:bodyPr>
          <a:lstStyle/>
          <a:p>
            <a:r>
              <a:rPr lang="en-CA" sz="3600">
                <a:latin typeface="Arial"/>
                <a:cs typeface="Arial"/>
              </a:rPr>
              <a:t>Dir-Gen Conflict Solutions and Services</a:t>
            </a:r>
            <a:br>
              <a:rPr lang="en-CA" sz="3600">
                <a:latin typeface="Arial"/>
              </a:rPr>
            </a:br>
            <a:r>
              <a:rPr lang="en-CA" sz="3600">
                <a:latin typeface="Arial"/>
                <a:cs typeface="Arial"/>
              </a:rPr>
              <a:t>Lines of Effort</a:t>
            </a:r>
          </a:p>
        </p:txBody>
      </p:sp>
    </p:spTree>
    <p:extLst>
      <p:ext uri="{BB962C8B-B14F-4D97-AF65-F5344CB8AC3E}">
        <p14:creationId xmlns:p14="http://schemas.microsoft.com/office/powerpoint/2010/main" val="1300501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descr="https://cac-powerpoint.officeapps.live.com/pods/GetClipboardImage.ashx?Id=2d492c82-d65a-4702-808d-184cf912aef9&amp;DC=GCA1&amp;pkey=26914511-b287-46c8-8dca-aa9122d99c1d&amp;wdwaccluster=GCA1"/>
          <p:cNvSpPr>
            <a:spLocks noChangeAspect="1" noChangeArrowheads="1"/>
          </p:cNvSpPr>
          <p:nvPr/>
        </p:nvSpPr>
        <p:spPr bwMode="auto">
          <a:xfrm>
            <a:off x="2836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n-CA" sz="2400"/>
          </a:p>
        </p:txBody>
      </p:sp>
      <p:sp>
        <p:nvSpPr>
          <p:cNvPr id="8" name="AutoShape 4" descr="https://cac-powerpoint.officeapps.live.com/pods/GetClipboardImage.ashx?Id=2d492c82-d65a-4702-808d-184cf912aef9&amp;DC=GCA1&amp;pkey=26914511-b287-46c8-8dca-aa9122d99c1d&amp;wdwaccluster=GCA1"/>
          <p:cNvSpPr>
            <a:spLocks noChangeAspect="1" noChangeArrowheads="1"/>
          </p:cNvSpPr>
          <p:nvPr/>
        </p:nvSpPr>
        <p:spPr bwMode="auto">
          <a:xfrm>
            <a:off x="4868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n-CA" sz="2400"/>
          </a:p>
        </p:txBody>
      </p:sp>
      <p:sp>
        <p:nvSpPr>
          <p:cNvPr id="9" name="AutoShape 6" descr="https://cac-powerpoint.officeapps.live.com/pods/GetClipboardImage.ashx?Id=2d492c82-d65a-4702-808d-184cf912aef9&amp;DC=GCA1&amp;pkey=26914511-b287-46c8-8dca-aa9122d99c1d&amp;wdwaccluster=GCA1"/>
          <p:cNvSpPr>
            <a:spLocks noChangeAspect="1" noChangeArrowheads="1"/>
          </p:cNvSpPr>
          <p:nvPr/>
        </p:nvSpPr>
        <p:spPr bwMode="auto">
          <a:xfrm>
            <a:off x="6900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n-CA" sz="2400"/>
          </a:p>
        </p:txBody>
      </p:sp>
      <p:sp>
        <p:nvSpPr>
          <p:cNvPr id="13" name="TextBox 12">
            <a:extLst>
              <a:ext uri="{FF2B5EF4-FFF2-40B4-BE49-F238E27FC236}">
                <a16:creationId xmlns:a16="http://schemas.microsoft.com/office/drawing/2014/main" id="{BEBD332F-A532-41C6-A085-F654D81EB96C}"/>
              </a:ext>
            </a:extLst>
          </p:cNvPr>
          <p:cNvSpPr txBox="1"/>
          <p:nvPr/>
        </p:nvSpPr>
        <p:spPr>
          <a:xfrm>
            <a:off x="690033" y="2868988"/>
            <a:ext cx="9891855" cy="2793842"/>
          </a:xfrm>
          <a:prstGeom prst="rect">
            <a:avLst/>
          </a:prstGeom>
          <a:noFill/>
        </p:spPr>
        <p:txBody>
          <a:bodyPr wrap="square" lIns="91440" tIns="45720" rIns="91440" bIns="45720" rtlCol="0" anchor="t">
            <a:spAutoFit/>
          </a:bodyPr>
          <a:lstStyle/>
          <a:p>
            <a:pPr algn="just" defTabSz="1219170">
              <a:lnSpc>
                <a:spcPct val="150000"/>
              </a:lnSpc>
            </a:pPr>
            <a:r>
              <a:rPr lang="en-CA" sz="2400">
                <a:latin typeface="Arial" panose="020B0604020202020204" pitchFamily="34" charset="0"/>
                <a:ea typeface="+mn-lt"/>
                <a:cs typeface="Arial" panose="020B0604020202020204" pitchFamily="34" charset="0"/>
              </a:rPr>
              <a:t>CCMS supports </a:t>
            </a:r>
            <a:r>
              <a:rPr lang="en-US" sz="2400">
                <a:latin typeface="Arial" panose="020B0604020202020204" pitchFamily="34" charset="0"/>
                <a:cs typeface="Arial" panose="020B0604020202020204" pitchFamily="34" charset="0"/>
              </a:rPr>
              <a:t>Chief Professional Conduct and Culture </a:t>
            </a:r>
            <a:r>
              <a:rPr lang="en-CA" sz="2400">
                <a:latin typeface="Arial" panose="020B0604020202020204" pitchFamily="34" charset="0"/>
                <a:ea typeface="+mn-lt"/>
                <a:cs typeface="Arial" panose="020B0604020202020204" pitchFamily="34" charset="0"/>
              </a:rPr>
              <a:t>(CPCC) positive culture evolution efforts by empowering and educating the Defence Team through conflict and complaint management services, and promoting an early, local, and informal approach to managing conflicts and complaints.   </a:t>
            </a:r>
            <a:endParaRPr lang="en-CA" sz="240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1D0C837F-1FB1-927D-9D09-C45900E2EE8E}"/>
              </a:ext>
            </a:extLst>
          </p:cNvPr>
          <p:cNvSpPr>
            <a:spLocks noGrp="1"/>
          </p:cNvSpPr>
          <p:nvPr>
            <p:ph type="title"/>
          </p:nvPr>
        </p:nvSpPr>
        <p:spPr>
          <a:xfrm>
            <a:off x="690033" y="1049743"/>
            <a:ext cx="10115499" cy="1325563"/>
          </a:xfrm>
        </p:spPr>
        <p:txBody>
          <a:bodyPr>
            <a:normAutofit/>
          </a:bodyPr>
          <a:lstStyle/>
          <a:p>
            <a:r>
              <a:rPr lang="en-CA" sz="4000">
                <a:latin typeface="Arial"/>
                <a:cs typeface="Arial"/>
              </a:rPr>
              <a:t>Conflict and Complaint Management Services (CCMS) </a:t>
            </a:r>
          </a:p>
        </p:txBody>
      </p:sp>
    </p:spTree>
    <p:extLst>
      <p:ext uri="{BB962C8B-B14F-4D97-AF65-F5344CB8AC3E}">
        <p14:creationId xmlns:p14="http://schemas.microsoft.com/office/powerpoint/2010/main" val="263479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63BA1-C0D7-A98A-3843-2255A28BD9EC}"/>
              </a:ext>
            </a:extLst>
          </p:cNvPr>
          <p:cNvSpPr>
            <a:spLocks noGrp="1"/>
          </p:cNvSpPr>
          <p:nvPr>
            <p:ph type="title"/>
          </p:nvPr>
        </p:nvSpPr>
        <p:spPr>
          <a:xfrm>
            <a:off x="431022" y="1164440"/>
            <a:ext cx="9355873" cy="804130"/>
          </a:xfrm>
        </p:spPr>
        <p:txBody>
          <a:bodyPr>
            <a:normAutofit/>
          </a:bodyPr>
          <a:lstStyle/>
          <a:p>
            <a:r>
              <a:rPr lang="en-CA" sz="4000">
                <a:latin typeface="Arial" panose="020B0604020202020204" pitchFamily="34" charset="0"/>
                <a:cs typeface="Arial" panose="020B0604020202020204" pitchFamily="34" charset="0"/>
              </a:rPr>
              <a:t>Costs of Conflict</a:t>
            </a:r>
          </a:p>
        </p:txBody>
      </p:sp>
      <p:sp>
        <p:nvSpPr>
          <p:cNvPr id="3" name="Text Placeholder 2">
            <a:extLst>
              <a:ext uri="{FF2B5EF4-FFF2-40B4-BE49-F238E27FC236}">
                <a16:creationId xmlns:a16="http://schemas.microsoft.com/office/drawing/2014/main" id="{35D5442B-C92C-F447-438F-B6BEF5F3D32C}"/>
              </a:ext>
            </a:extLst>
          </p:cNvPr>
          <p:cNvSpPr>
            <a:spLocks noGrp="1"/>
          </p:cNvSpPr>
          <p:nvPr>
            <p:ph type="body" idx="1"/>
          </p:nvPr>
        </p:nvSpPr>
        <p:spPr>
          <a:xfrm>
            <a:off x="431022" y="2196756"/>
            <a:ext cx="5157788" cy="431682"/>
          </a:xfrm>
        </p:spPr>
        <p:txBody>
          <a:bodyPr>
            <a:normAutofit/>
          </a:bodyPr>
          <a:lstStyle/>
          <a:p>
            <a:pPr algn="ctr"/>
            <a:r>
              <a:rPr lang="en-CA" sz="2000">
                <a:latin typeface="Arial" panose="020B0604020202020204" pitchFamily="34" charset="0"/>
                <a:cs typeface="Arial" panose="020B0604020202020204" pitchFamily="34" charset="0"/>
              </a:rPr>
              <a:t>Impact on Individuals</a:t>
            </a:r>
          </a:p>
        </p:txBody>
      </p:sp>
      <p:sp>
        <p:nvSpPr>
          <p:cNvPr id="5" name="Text Placeholder 4">
            <a:extLst>
              <a:ext uri="{FF2B5EF4-FFF2-40B4-BE49-F238E27FC236}">
                <a16:creationId xmlns:a16="http://schemas.microsoft.com/office/drawing/2014/main" id="{A804B49F-86E7-F7CD-D870-66F192B4CEEE}"/>
              </a:ext>
            </a:extLst>
          </p:cNvPr>
          <p:cNvSpPr>
            <a:spLocks noGrp="1"/>
          </p:cNvSpPr>
          <p:nvPr>
            <p:ph type="body" sz="quarter" idx="3"/>
          </p:nvPr>
        </p:nvSpPr>
        <p:spPr>
          <a:xfrm>
            <a:off x="6203633" y="2211124"/>
            <a:ext cx="5557345" cy="431682"/>
          </a:xfrm>
        </p:spPr>
        <p:txBody>
          <a:bodyPr>
            <a:normAutofit/>
          </a:bodyPr>
          <a:lstStyle/>
          <a:p>
            <a:pPr algn="ctr"/>
            <a:r>
              <a:rPr lang="en-CA" sz="2000">
                <a:latin typeface="Arial" panose="020B0604020202020204" pitchFamily="34" charset="0"/>
                <a:cs typeface="Arial" panose="020B0604020202020204" pitchFamily="34" charset="0"/>
              </a:rPr>
              <a:t>Impact on Organization</a:t>
            </a:r>
          </a:p>
        </p:txBody>
      </p:sp>
      <p:graphicFrame>
        <p:nvGraphicFramePr>
          <p:cNvPr id="8" name="Content Placeholder 7" descr="Graphic with four headings (financial, physical, phychological and relationial) accompanied by four icons (dollar sign, heart with ecg line, head with brain, and individual in circle surrounded by 5 others). Under each header are bullet points containing additional information: &#10;1. Financial lists absenteeism and presenteeism&#10;2. Physical lists health problems and increased risk of occupational injuries&#10;3. Phychological lists depression, anxiety, stress and burnout&#10;4. Relational lists family life, interpersonal relationships and work relationships" title="Impact on Individuals">
            <a:extLst>
              <a:ext uri="{FF2B5EF4-FFF2-40B4-BE49-F238E27FC236}">
                <a16:creationId xmlns:a16="http://schemas.microsoft.com/office/drawing/2014/main" id="{DFA6087B-7AC1-DD91-1786-300C2B339798}"/>
              </a:ext>
            </a:extLst>
          </p:cNvPr>
          <p:cNvGraphicFramePr>
            <a:graphicFrameLocks noGrp="1"/>
          </p:cNvGraphicFramePr>
          <p:nvPr>
            <p:ph sz="half" idx="2"/>
            <p:extLst>
              <p:ext uri="{D42A27DB-BD31-4B8C-83A1-F6EECF244321}">
                <p14:modId xmlns:p14="http://schemas.microsoft.com/office/powerpoint/2010/main" val="1168286326"/>
              </p:ext>
            </p:extLst>
          </p:nvPr>
        </p:nvGraphicFramePr>
        <p:xfrm>
          <a:off x="431022" y="2763142"/>
          <a:ext cx="5157787" cy="308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8" descr="Graphic with four headings (financial, organizational, reputational and judicial) accompanied by four icons (dollar sign, office buildings, thumbs down, and judicial scales) Under each header are bullet points containing additional information: &#10;1. Financial lists absenteeism,  presenteeism, staff turnover, reduced productivity and legal/procedural costs&#10;2. Organizational lists low team morale, performance errors, decreased productivity&#10;3. Reputational lists loss of corporate memory, reputational damage and negative public image&#10;4. Judicial lists complaints, grievances, investigations and disclosures" title="Impact on Organization Graphic">
            <a:extLst>
              <a:ext uri="{FF2B5EF4-FFF2-40B4-BE49-F238E27FC236}">
                <a16:creationId xmlns:a16="http://schemas.microsoft.com/office/drawing/2014/main" id="{6748F03E-1CF7-CC46-9059-E0D090104F31}"/>
              </a:ext>
            </a:extLst>
          </p:cNvPr>
          <p:cNvGraphicFramePr>
            <a:graphicFrameLocks noGrp="1"/>
          </p:cNvGraphicFramePr>
          <p:nvPr>
            <p:ph sz="quarter" idx="4"/>
            <p:extLst>
              <p:ext uri="{D42A27DB-BD31-4B8C-83A1-F6EECF244321}">
                <p14:modId xmlns:p14="http://schemas.microsoft.com/office/powerpoint/2010/main" val="166966103"/>
              </p:ext>
            </p:extLst>
          </p:nvPr>
        </p:nvGraphicFramePr>
        <p:xfrm>
          <a:off x="6203633" y="2763143"/>
          <a:ext cx="5557345" cy="327134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199562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539750" y="737660"/>
            <a:ext cx="7886700" cy="1325563"/>
          </a:xfrm>
        </p:spPr>
        <p:txBody>
          <a:bodyPr>
            <a:normAutofit/>
          </a:bodyPr>
          <a:lstStyle/>
          <a:p>
            <a:r>
              <a:rPr lang="en-CA" sz="4000">
                <a:latin typeface="Arial" panose="020B0604020202020204" pitchFamily="34" charset="0"/>
                <a:cs typeface="Arial" panose="020B0604020202020204" pitchFamily="34" charset="0"/>
              </a:rPr>
              <a:t>Common Themes Seen by CCMS</a:t>
            </a:r>
          </a:p>
        </p:txBody>
      </p:sp>
      <p:graphicFrame>
        <p:nvGraphicFramePr>
          <p:cNvPr id="7" name="Diagram 6" descr="Stylized bullet list containing 5 common causes of conflict: &#10;1. Incompatible Goals&#10;2. Differences&#10;3. Interdependence&#10;4. Lack of Resources&#10;5. Communication" title="Common causes of conflict">
            <a:extLst>
              <a:ext uri="{FF2B5EF4-FFF2-40B4-BE49-F238E27FC236}">
                <a16:creationId xmlns:a16="http://schemas.microsoft.com/office/drawing/2014/main" id="{5EB99307-47B8-4C42-B42A-07361D8A074A}"/>
              </a:ext>
            </a:extLst>
          </p:cNvPr>
          <p:cNvGraphicFramePr/>
          <p:nvPr>
            <p:extLst>
              <p:ext uri="{D42A27DB-BD31-4B8C-83A1-F6EECF244321}">
                <p14:modId xmlns:p14="http://schemas.microsoft.com/office/powerpoint/2010/main" val="4244750917"/>
              </p:ext>
            </p:extLst>
          </p:nvPr>
        </p:nvGraphicFramePr>
        <p:xfrm>
          <a:off x="755380" y="1809642"/>
          <a:ext cx="10093001" cy="44543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800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94B11-1EFA-518C-DA48-9C1E08AD41FB}"/>
              </a:ext>
            </a:extLst>
          </p:cNvPr>
          <p:cNvSpPr>
            <a:spLocks noGrp="1"/>
          </p:cNvSpPr>
          <p:nvPr>
            <p:ph type="title"/>
          </p:nvPr>
        </p:nvSpPr>
        <p:spPr>
          <a:xfrm>
            <a:off x="693234" y="2766218"/>
            <a:ext cx="10805531" cy="1325563"/>
          </a:xfrm>
        </p:spPr>
        <p:txBody>
          <a:bodyPr>
            <a:normAutofit/>
          </a:bodyPr>
          <a:lstStyle/>
          <a:p>
            <a:pPr algn="ctr"/>
            <a:r>
              <a:rPr lang="en-CA" sz="4000">
                <a:latin typeface="Arial" panose="020B0604020202020204" pitchFamily="34" charset="0"/>
                <a:cs typeface="Arial" panose="020B0604020202020204" pitchFamily="34" charset="0"/>
              </a:rPr>
              <a:t>How Can We Help?</a:t>
            </a:r>
          </a:p>
        </p:txBody>
      </p:sp>
    </p:spTree>
    <p:extLst>
      <p:ext uri="{BB962C8B-B14F-4D97-AF65-F5344CB8AC3E}">
        <p14:creationId xmlns:p14="http://schemas.microsoft.com/office/powerpoint/2010/main" val="1609141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95B20-1EBD-51F0-678D-B2A783669B1D}"/>
              </a:ext>
            </a:extLst>
          </p:cNvPr>
          <p:cNvSpPr>
            <a:spLocks noGrp="1"/>
          </p:cNvSpPr>
          <p:nvPr>
            <p:ph type="title"/>
          </p:nvPr>
        </p:nvSpPr>
        <p:spPr>
          <a:xfrm>
            <a:off x="691376" y="980604"/>
            <a:ext cx="10091854" cy="883307"/>
          </a:xfrm>
        </p:spPr>
        <p:txBody>
          <a:bodyPr>
            <a:noAutofit/>
          </a:bodyPr>
          <a:lstStyle/>
          <a:p>
            <a:r>
              <a:rPr lang="en-CA" sz="4000" dirty="0">
                <a:latin typeface="Arial"/>
                <a:cs typeface="Arial"/>
              </a:rPr>
              <a:t>CCMS Services </a:t>
            </a:r>
            <a:endParaRPr lang="fr-FR" sz="4000" dirty="0">
              <a:solidFill>
                <a:srgbClr val="FF0000"/>
              </a:solidFill>
              <a:latin typeface="Arial"/>
              <a:cs typeface="Arial"/>
            </a:endParaRPr>
          </a:p>
        </p:txBody>
      </p:sp>
      <p:graphicFrame>
        <p:nvGraphicFramePr>
          <p:cNvPr id="4" name="Content Placeholder 3">
            <a:extLst>
              <a:ext uri="{FF2B5EF4-FFF2-40B4-BE49-F238E27FC236}">
                <a16:creationId xmlns:a16="http://schemas.microsoft.com/office/drawing/2014/main" id="{38D74EF5-70CA-8B0D-1480-B79B9FC6DED5}"/>
              </a:ext>
            </a:extLst>
          </p:cNvPr>
          <p:cNvGraphicFramePr>
            <a:graphicFrameLocks noGrp="1"/>
          </p:cNvGraphicFramePr>
          <p:nvPr>
            <p:ph idx="1"/>
            <p:extLst>
              <p:ext uri="{D42A27DB-BD31-4B8C-83A1-F6EECF244321}">
                <p14:modId xmlns:p14="http://schemas.microsoft.com/office/powerpoint/2010/main" val="671013877"/>
              </p:ext>
            </p:extLst>
          </p:nvPr>
        </p:nvGraphicFramePr>
        <p:xfrm>
          <a:off x="142886" y="1313400"/>
          <a:ext cx="11686478" cy="4949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902645"/>
      </p:ext>
    </p:extLst>
  </p:cSld>
  <p:clrMapOvr>
    <a:masterClrMapping/>
  </p:clrMapOvr>
</p:sld>
</file>

<file path=ppt/theme/theme1.xml><?xml version="1.0" encoding="utf-8"?>
<a:theme xmlns:a="http://schemas.openxmlformats.org/drawingml/2006/main" name="Office Theme">
  <a:themeElements>
    <a:clrScheme name="CPCC RGB and Others">
      <a:dk1>
        <a:sysClr val="windowText" lastClr="000000"/>
      </a:dk1>
      <a:lt1>
        <a:sysClr val="window" lastClr="FFFFFF"/>
      </a:lt1>
      <a:dk2>
        <a:srgbClr val="44546A"/>
      </a:dk2>
      <a:lt2>
        <a:srgbClr val="E7E6E6"/>
      </a:lt2>
      <a:accent1>
        <a:srgbClr val="277A7A"/>
      </a:accent1>
      <a:accent2>
        <a:srgbClr val="4A7270"/>
      </a:accent2>
      <a:accent3>
        <a:srgbClr val="74B8C1"/>
      </a:accent3>
      <a:accent4>
        <a:srgbClr val="309694"/>
      </a:accent4>
      <a:accent5>
        <a:srgbClr val="5F9391"/>
      </a:accent5>
      <a:accent6>
        <a:srgbClr val="499AA5"/>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ND Document" ma:contentTypeID="0x010100010C2ADD635BB5409CEF3A212D7D66C8001A8B4AA1EB9EEC4481D8563369336C17" ma:contentTypeVersion="14" ma:contentTypeDescription="This Content Type applies the default UIC, Unit Name and Parent Org to all documents in the site." ma:contentTypeScope="" ma:versionID="71e2de0384efe514db5bce08534d83cf">
  <xsd:schema xmlns:xsd="http://www.w3.org/2001/XMLSchema" xmlns:xs="http://www.w3.org/2001/XMLSchema" xmlns:p="http://schemas.microsoft.com/office/2006/metadata/properties" xmlns:ns1="http://schemas.microsoft.com/sharepoint/v3" xmlns:ns2="4e4e7067-1b66-4815-83c0-e5717f015141" xmlns:ns3="aa8a929f-e17f-40f1-8382-8c4bec3123f6" xmlns:ns4="1f86be55-5efb-4ba3-a4c9-920e0fb75160" targetNamespace="http://schemas.microsoft.com/office/2006/metadata/properties" ma:root="true" ma:fieldsID="08285cf0514b0705647bf2401d5e5268" ns1:_="" ns2:_="" ns3:_="" ns4:_="">
    <xsd:import namespace="http://schemas.microsoft.com/sharepoint/v3"/>
    <xsd:import namespace="4e4e7067-1b66-4815-83c0-e5717f015141"/>
    <xsd:import namespace="aa8a929f-e17f-40f1-8382-8c4bec3123f6"/>
    <xsd:import namespace="1f86be55-5efb-4ba3-a4c9-920e0fb75160"/>
    <xsd:element name="properties">
      <xsd:complexType>
        <xsd:sequence>
          <xsd:element name="documentManagement">
            <xsd:complexType>
              <xsd:all>
                <xsd:element ref="ns2:UIC"/>
                <xsd:element ref="ns2:Unit_x0020_Name"/>
                <xsd:element ref="ns2:Parent_Org"/>
                <xsd:element ref="ns3:_dlc_DocId" minOccurs="0"/>
                <xsd:element ref="ns3:_dlc_DocIdUrl" minOccurs="0"/>
                <xsd:element ref="ns3:_dlc_DocIdPersistId" minOccurs="0"/>
                <xsd:element ref="ns2:Function" minOccurs="0"/>
                <xsd:element ref="ns1:DocumentSetDescription" minOccurs="0"/>
                <xsd:element ref="ns4:MediaServiceMetadata" minOccurs="0"/>
                <xsd:element ref="ns4:MediaServiceFastMetadata" minOccurs="0"/>
                <xsd:element ref="ns4:MediaServiceSearchProperties"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5"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e4e7067-1b66-4815-83c0-e5717f015141" elementFormDefault="qualified">
    <xsd:import namespace="http://schemas.microsoft.com/office/2006/documentManagement/types"/>
    <xsd:import namespace="http://schemas.microsoft.com/office/infopath/2007/PartnerControls"/>
    <xsd:element name="UIC" ma:index="8" ma:displayName="UIC" ma:default="1661" ma:description="UIC" ma:internalName="UIC" ma:readOnly="false">
      <xsd:simpleType>
        <xsd:restriction base="dms:Text">
          <xsd:maxLength value="4"/>
        </xsd:restriction>
      </xsd:simpleType>
    </xsd:element>
    <xsd:element name="Unit_x0020_Name" ma:index="9" ma:displayName="Unit Name" ma:default="RCAF Barker College" ma:description="Unit Name" ma:internalName="Unit_x0020_Name" ma:readOnly="false">
      <xsd:simpleType>
        <xsd:restriction base="dms:Text">
          <xsd:maxLength value="255"/>
        </xsd:restriction>
      </xsd:simpleType>
    </xsd:element>
    <xsd:element name="Parent_Org" ma:index="10" ma:displayName="Parent_Org" ma:default="RCAF" ma:format="Dropdown" ma:internalName="Parent_Org" ma:readOnly="false">
      <xsd:simpleType>
        <xsd:restriction base="dms:Choice">
          <xsd:enumeration value="O365_Admin"/>
          <xsd:enumeration value="CJOC"/>
          <xsd:enumeration value="ADM(RS)"/>
          <xsd:enumeration value="ADM(IE)"/>
          <xsd:enumeration value="ADM(Fin)"/>
          <xsd:enumeration value="ADM(S&amp;T)"/>
          <xsd:enumeration value="ADM(DIA)"/>
          <xsd:enumeration value="ADM(HR Civ)"/>
          <xsd:enumeration value="ADM(IM)"/>
          <xsd:enumeration value="ADM(Mat)"/>
          <xsd:enumeration value="ADM(PA)"/>
          <xsd:enumeration value="ADM(POL)"/>
          <xsd:enumeration value="CANSOFCOM"/>
          <xsd:enumeration value="CFINTCOM"/>
          <xsd:enumeration value="CMJ"/>
          <xsd:enumeration value="MPC"/>
          <xsd:enumeration value="Corp Sec"/>
          <xsd:enumeration value="CFHA"/>
          <xsd:enumeration value="JAG"/>
          <xsd:enumeration value="RCAF"/>
          <xsd:enumeration value="RCN"/>
          <xsd:enumeration value="SJS"/>
          <xsd:enumeration value="VCDS"/>
          <xsd:enumeration value="CA"/>
          <xsd:enumeration value="Ombudsman"/>
        </xsd:restriction>
      </xsd:simpleType>
    </xsd:element>
    <xsd:element name="Function" ma:index="14" nillable="true" ma:displayName="Function" ma:format="Dropdown" ma:internalName="Function">
      <xsd:simpleType>
        <xsd:restriction base="dms:Choice">
          <xsd:enumeration value="Acquisitions-Procurement"/>
          <xsd:enumeration value="Travel and Events"/>
          <xsd:enumeration value="Environment"/>
          <xsd:enumeration value="Finances"/>
          <xsd:enumeration value="Human Resources"/>
          <xsd:enumeration value="Information Management"/>
          <xsd:enumeration value="Information Technology"/>
          <xsd:enumeration value="Management and Oversight"/>
          <xsd:enumeration value="Materiel"/>
          <xsd:enumeration value="Military Personnel"/>
          <xsd:enumeration value="Occupational Health and Safety"/>
          <xsd:enumeration value="Public Affairs"/>
          <xsd:enumeration value="Real Property"/>
          <xsd:enumeration value="Ready Forces"/>
          <xsd:enumeration value="Operations"/>
          <xsd:enumeration value="Communications"/>
          <xsd:enumeration value="Legal Services"/>
          <xsd:enumeration value="Future Force Design"/>
          <xsd:enumeration value="Defence Team"/>
          <xsd:enumeration value="Sustainable Bases Information Technology System &amp; Infrastructure"/>
          <xsd:enumeration value="Procurement of Capabilities"/>
        </xsd:restriction>
      </xsd:simpleType>
    </xsd:element>
  </xsd:schema>
  <xsd:schema xmlns:xsd="http://www.w3.org/2001/XMLSchema" xmlns:xs="http://www.w3.org/2001/XMLSchema" xmlns:dms="http://schemas.microsoft.com/office/2006/documentManagement/types" xmlns:pc="http://schemas.microsoft.com/office/infopath/2007/PartnerControls" targetNamespace="aa8a929f-e17f-40f1-8382-8c4bec3123f6"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f86be55-5efb-4ba3-a4c9-920e0fb75160" elementFormDefault="qualified">
    <xsd:import namespace="http://schemas.microsoft.com/office/2006/documentManagement/types"/>
    <xsd:import namespace="http://schemas.microsoft.com/office/infopath/2007/PartnerControls"/>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Unit_x0020_Name xmlns="4e4e7067-1b66-4815-83c0-e5717f015141">Chief Professional Conduct and Culture</Unit_x0020_Name>
    <DocumentSetDescription xmlns="http://schemas.microsoft.com/sharepoint/v3" xsi:nil="true"/>
    <UIC xmlns="4e4e7067-1b66-4815-83c0-e5717f015141">6883</UIC>
    <Parent_Org xmlns="4e4e7067-1b66-4815-83c0-e5717f015141">CPCC</Parent_Org>
    <Function xmlns="4e4e7067-1b66-4815-83c0-e5717f015141" xsi:nil="true"/>
    <_dlc_DocIdUrl xmlns="aa8a929f-e17f-40f1-8382-8c4bec3123f6">
      <Url>https://018gc.sharepoint.com/sites/ORG-1661-007-000/_layouts/15/DocIdRedir.aspx?ID=R34XM6XYDTFE-1902396871-52</Url>
      <Description>R34XM6XYDTFE-1902396871-52</Description>
    </_dlc_DocIdUrl>
    <_dlc_DocIdPersistId xmlns="aa8a929f-e17f-40f1-8382-8c4bec3123f6" xsi:nil="true"/>
    <_dlc_DocId xmlns="aa8a929f-e17f-40f1-8382-8c4bec3123f6">R34XM6XYDTFE-1902396871-52</_dlc_DocId>
  </documentManagement>
</p:properties>
</file>

<file path=customXml/itemProps1.xml><?xml version="1.0" encoding="utf-8"?>
<ds:datastoreItem xmlns:ds="http://schemas.openxmlformats.org/officeDocument/2006/customXml" ds:itemID="{5C95ED14-A191-43E8-81C2-E3FC88545D39}">
  <ds:schemaRefs>
    <ds:schemaRef ds:uri="http://schemas.microsoft.com/sharepoint/v3/contenttype/forms"/>
  </ds:schemaRefs>
</ds:datastoreItem>
</file>

<file path=customXml/itemProps2.xml><?xml version="1.0" encoding="utf-8"?>
<ds:datastoreItem xmlns:ds="http://schemas.openxmlformats.org/officeDocument/2006/customXml" ds:itemID="{0A689B49-5A17-4CFD-B66E-9BC5A6623A36}"/>
</file>

<file path=customXml/itemProps3.xml><?xml version="1.0" encoding="utf-8"?>
<ds:datastoreItem xmlns:ds="http://schemas.openxmlformats.org/officeDocument/2006/customXml" ds:itemID="{EE6F763E-C1F0-488B-B349-B184F99602A1}">
  <ds:schemaRefs>
    <ds:schemaRef ds:uri="http://schemas.microsoft.com/sharepoint/events"/>
  </ds:schemaRefs>
</ds:datastoreItem>
</file>

<file path=customXml/itemProps4.xml><?xml version="1.0" encoding="utf-8"?>
<ds:datastoreItem xmlns:ds="http://schemas.openxmlformats.org/officeDocument/2006/customXml" ds:itemID="{3BFD3527-772A-4903-8289-CA30BCCC20BA}">
  <ds:schemaRefs>
    <ds:schemaRef ds:uri="http://schemas.openxmlformats.org/package/2006/metadata/core-properties"/>
    <ds:schemaRef ds:uri="http://schemas.microsoft.com/office/infopath/2007/PartnerControls"/>
    <ds:schemaRef ds:uri="http://purl.org/dc/elements/1.1/"/>
    <ds:schemaRef ds:uri="http://schemas.microsoft.com/office/2006/metadata/properties"/>
    <ds:schemaRef ds:uri="http://schemas.microsoft.com/office/2006/documentManagement/types"/>
    <ds:schemaRef ds:uri="4e4e7067-1b66-4815-83c0-e5717f015141"/>
    <ds:schemaRef ds:uri="http://purl.org/dc/dcmitype/"/>
    <ds:schemaRef ds:uri="http://purl.org/dc/terms/"/>
    <ds:schemaRef ds:uri="ad3fa685-650d-4079-a70f-c1f908b2cefc"/>
    <ds:schemaRef ds:uri="3cde7c8a-8f3a-4361-b551-5da615f20557"/>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TotalTime>
  <Words>8035</Words>
  <Application>Microsoft Office PowerPoint</Application>
  <PresentationFormat>Widescreen</PresentationFormat>
  <Paragraphs>788</Paragraphs>
  <Slides>31</Slides>
  <Notes>31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31</vt:i4>
      </vt:variant>
    </vt:vector>
  </HeadingPairs>
  <TitlesOfParts>
    <vt:vector size="43" baseType="lpstr">
      <vt:lpstr>Arial</vt:lpstr>
      <vt:lpstr>Arial Narrow</vt:lpstr>
      <vt:lpstr>Arial,Sans-Serif</vt:lpstr>
      <vt:lpstr>Avenir Roman</vt:lpstr>
      <vt:lpstr>Calibri</vt:lpstr>
      <vt:lpstr>Courier New</vt:lpstr>
      <vt:lpstr>Helvetica Neue</vt:lpstr>
      <vt:lpstr>Segoe UI Light</vt:lpstr>
      <vt:lpstr>Symbol</vt:lpstr>
      <vt:lpstr>Times New Roman</vt:lpstr>
      <vt:lpstr>Wingdings</vt:lpstr>
      <vt:lpstr>Office Theme</vt:lpstr>
      <vt:lpstr>Conflict and Complaint Management Services (CCMS)</vt:lpstr>
      <vt:lpstr>Overview</vt:lpstr>
      <vt:lpstr>Our Structure</vt:lpstr>
      <vt:lpstr>Dir-Gen Conflict Solutions and Services Lines of Effort</vt:lpstr>
      <vt:lpstr>Conflict and Complaint Management Services (CCMS) </vt:lpstr>
      <vt:lpstr>Costs of Conflict</vt:lpstr>
      <vt:lpstr>Common Themes Seen by CCMS</vt:lpstr>
      <vt:lpstr>How Can We Help?</vt:lpstr>
      <vt:lpstr>CCMS Services </vt:lpstr>
      <vt:lpstr> Conflict and Complaint Guidance </vt:lpstr>
      <vt:lpstr>PowerPoint Presentation</vt:lpstr>
      <vt:lpstr>Conflict Resolution Wheel</vt:lpstr>
      <vt:lpstr>Alternative Dispute Resolution </vt:lpstr>
      <vt:lpstr>Success Through Alternative Dispute Resolution</vt:lpstr>
      <vt:lpstr>Alternative Dispute Resolution (ADR)</vt:lpstr>
      <vt:lpstr>Facilitated Learning &amp; Awareness</vt:lpstr>
      <vt:lpstr>Why Use CCMS?</vt:lpstr>
      <vt:lpstr>CCMS in Action</vt:lpstr>
      <vt:lpstr>How to Connect with our Team</vt:lpstr>
      <vt:lpstr>PowerPoint Presentation</vt:lpstr>
      <vt:lpstr>Contact Us (National)</vt:lpstr>
      <vt:lpstr>Questions</vt:lpstr>
      <vt:lpstr>Having difficult Conversations</vt:lpstr>
      <vt:lpstr>Learning Goals</vt:lpstr>
      <vt:lpstr>4 Types of Communication </vt:lpstr>
      <vt:lpstr>Assertive Communication</vt:lpstr>
      <vt:lpstr>DESC Model</vt:lpstr>
      <vt:lpstr>DESC Model</vt:lpstr>
      <vt:lpstr>Interests</vt:lpstr>
      <vt:lpstr>Framing Interests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dc:title>
  <dc:creator>Pamela Azzi</dc:creator>
  <cp:lastModifiedBy>Stiff WP@CPCC DGCPR@Defence365</cp:lastModifiedBy>
  <cp:revision>8</cp:revision>
  <dcterms:created xsi:type="dcterms:W3CDTF">2023-01-26T18:30:13Z</dcterms:created>
  <dcterms:modified xsi:type="dcterms:W3CDTF">2024-09-12T15:20:31Z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0x010100010C2ADD635BB5409CEF3A212D7D66C8001A8B4AA1EB9EEC4481D8563369336C17</vt:lpwstr>
  </property>
  <property fmtid="{D5CDD505-2E9C-101B-9397-08002B2CF9AE}" pid="3" name="_dlc_DocIdItemGuid">
    <vt:lpwstr>d3063ab5-ac3d-439c-b216-1427e0526b35</vt:lpwstr>
  </property>
  <property fmtid="{D5CDD505-2E9C-101B-9397-08002B2CF9AE}" pid="4" name="MediaServiceImageTags">
    <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Order">
    <vt:r8>9500</vt:r8>
  </property>
  <property fmtid="{D5CDD505-2E9C-101B-9397-08002B2CF9AE}" pid="12" name="MSIP_Label_3e33c1f9-43dd-4e5b-bd09-632e008e075a_Enabled">
    <vt:lpwstr>true</vt:lpwstr>
  </property>
  <property fmtid="{D5CDD505-2E9C-101B-9397-08002B2CF9AE}" pid="13" name="MSIP_Label_3e33c1f9-43dd-4e5b-bd09-632e008e075a_SetDate">
    <vt:lpwstr>2024-07-29T19:16:07Z</vt:lpwstr>
  </property>
  <property fmtid="{D5CDD505-2E9C-101B-9397-08002B2CF9AE}" pid="14" name="MSIP_Label_3e33c1f9-43dd-4e5b-bd09-632e008e075a_Method">
    <vt:lpwstr>Standard</vt:lpwstr>
  </property>
  <property fmtid="{D5CDD505-2E9C-101B-9397-08002B2CF9AE}" pid="15" name="MSIP_Label_3e33c1f9-43dd-4e5b-bd09-632e008e075a_Name">
    <vt:lpwstr>UNCLASSIFIED INTERNAL</vt:lpwstr>
  </property>
  <property fmtid="{D5CDD505-2E9C-101B-9397-08002B2CF9AE}" pid="16" name="MSIP_Label_3e33c1f9-43dd-4e5b-bd09-632e008e075a_SiteId">
    <vt:lpwstr>325b4494-1587-40d5-bb31-8b660b7f1038</vt:lpwstr>
  </property>
  <property fmtid="{D5CDD505-2E9C-101B-9397-08002B2CF9AE}" pid="17" name="MSIP_Label_3e33c1f9-43dd-4e5b-bd09-632e008e075a_ActionId">
    <vt:lpwstr>b084aecf-f19e-4ec6-bbad-27f12b458bdb</vt:lpwstr>
  </property>
  <property fmtid="{D5CDD505-2E9C-101B-9397-08002B2CF9AE}" pid="18" name="MSIP_Label_3e33c1f9-43dd-4e5b-bd09-632e008e075a_ContentBits">
    <vt:lpwstr>0</vt:lpwstr>
  </property>
</Properties>
</file>